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62" r:id="rId5"/>
    <p:sldId id="263" r:id="rId6"/>
    <p:sldId id="275" r:id="rId7"/>
    <p:sldId id="269" r:id="rId8"/>
    <p:sldId id="260" r:id="rId9"/>
    <p:sldId id="261" r:id="rId10"/>
    <p:sldId id="274" r:id="rId11"/>
    <p:sldId id="289" r:id="rId12"/>
    <p:sldId id="285" r:id="rId13"/>
    <p:sldId id="288" r:id="rId14"/>
    <p:sldId id="286" r:id="rId15"/>
    <p:sldId id="287" r:id="rId16"/>
    <p:sldId id="272" r:id="rId17"/>
    <p:sldId id="290" r:id="rId18"/>
    <p:sldId id="283" r:id="rId19"/>
    <p:sldId id="273" r:id="rId20"/>
    <p:sldId id="264" r:id="rId21"/>
    <p:sldId id="266" r:id="rId22"/>
    <p:sldId id="267" r:id="rId23"/>
    <p:sldId id="271" r:id="rId24"/>
    <p:sldId id="265" r:id="rId25"/>
    <p:sldId id="277" r:id="rId26"/>
    <p:sldId id="276" r:id="rId27"/>
    <p:sldId id="259" r:id="rId28"/>
    <p:sldId id="279" r:id="rId29"/>
    <p:sldId id="270" r:id="rId30"/>
    <p:sldId id="278" r:id="rId31"/>
    <p:sldId id="268" r:id="rId32"/>
    <p:sldId id="280" r:id="rId33"/>
    <p:sldId id="282" r:id="rId34"/>
    <p:sldId id="281" r:id="rId35"/>
    <p:sldId id="284"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34F88A-CC85-480A-9EF1-24107A7A5A5A}" v="184" dt="2026-03-07T14:02:45.0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8" autoAdjust="0"/>
    <p:restoredTop sz="94660"/>
  </p:normalViewPr>
  <p:slideViewPr>
    <p:cSldViewPr>
      <p:cViewPr varScale="1">
        <p:scale>
          <a:sx n="70" d="100"/>
          <a:sy n="70" d="100"/>
        </p:scale>
        <p:origin x="1781" y="278"/>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D6F1CB-CAC6-4747-9A0E-7A12AE9542B1}" type="datetimeFigureOut">
              <a:rPr lang="en-US" smtClean="0"/>
              <a:t>3/7/2026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D3067F-F384-43B2-AB96-DAA615505D57}" type="slidenum">
              <a:rPr lang="en-US" smtClean="0"/>
              <a:t>‹#›</a:t>
            </a:fld>
            <a:endParaRPr lang="en-US"/>
          </a:p>
        </p:txBody>
      </p:sp>
    </p:spTree>
    <p:extLst>
      <p:ext uri="{BB962C8B-B14F-4D97-AF65-F5344CB8AC3E}">
        <p14:creationId xmlns:p14="http://schemas.microsoft.com/office/powerpoint/2010/main" val="2861255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xtension.psu.edu/wishlist/index/add/product/2215/form_key/XWXYpdvJcirwohOK/"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cergin-livestock-company.com/#cart"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www.recalls.org/vet.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Feeding the Flock</a:t>
            </a:r>
          </a:p>
          <a:p>
            <a:r>
              <a:rPr lang="en-US" sz="1200" b="0" i="0" kern="1200" dirty="0">
                <a:solidFill>
                  <a:schemeClr val="tx1"/>
                </a:solidFill>
                <a:effectLst/>
                <a:latin typeface="+mn-lt"/>
                <a:ea typeface="+mn-ea"/>
                <a:cs typeface="+mn-cs"/>
              </a:rPr>
              <a:t>Keeping feed costs low while still supplying the necessary nutrients to keep the flock healthy should be the goal of every shepherd.</a:t>
            </a:r>
          </a:p>
          <a:p>
            <a:r>
              <a:rPr lang="en-US" sz="1200" b="1" i="0" u="none" strike="noStrike" kern="1200" dirty="0">
                <a:solidFill>
                  <a:schemeClr val="tx1"/>
                </a:solidFill>
                <a:effectLst/>
                <a:latin typeface="+mn-lt"/>
                <a:ea typeface="+mn-ea"/>
                <a:cs typeface="+mn-cs"/>
                <a:hlinkClick r:id="rId3"/>
              </a:rPr>
              <a:t>Save For Later</a:t>
            </a:r>
            <a:r>
              <a:rPr lang="en-US" sz="1200" b="0" i="0"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Print</a:t>
            </a:r>
            <a:endParaRPr lang="en-US" sz="1200" b="0" i="0" kern="1200" dirty="0">
              <a:solidFill>
                <a:schemeClr val="tx1"/>
              </a:solidFill>
              <a:effectLst/>
              <a:latin typeface="+mn-lt"/>
              <a:ea typeface="+mn-ea"/>
              <a:cs typeface="+mn-cs"/>
            </a:endParaRPr>
          </a:p>
          <a:p>
            <a:r>
              <a:rPr lang="en-US" sz="1200" b="0" i="0" kern="1200" cap="all" dirty="0">
                <a:solidFill>
                  <a:schemeClr val="tx1"/>
                </a:solidFill>
                <a:effectLst/>
                <a:latin typeface="+mn-lt"/>
                <a:ea typeface="+mn-ea"/>
                <a:cs typeface="+mn-cs"/>
              </a:rPr>
              <a:t> ARTICLES</a:t>
            </a:r>
          </a:p>
          <a:p>
            <a:pPr fontAlgn="ctr"/>
            <a:r>
              <a:rPr lang="en-US" sz="1200" b="0" i="0" kern="1200" cap="all" dirty="0">
                <a:solidFill>
                  <a:schemeClr val="tx1"/>
                </a:solidFill>
                <a:effectLst/>
                <a:latin typeface="+mn-lt"/>
                <a:ea typeface="+mn-ea"/>
                <a:cs typeface="+mn-cs"/>
              </a:rPr>
              <a:t>UPDATED: AUGUST 8, 2017</a:t>
            </a:r>
          </a:p>
          <a:p>
            <a:r>
              <a:rPr lang="en-US" sz="1200" b="0" i="0" kern="1200" dirty="0">
                <a:solidFill>
                  <a:schemeClr val="tx1"/>
                </a:solidFill>
                <a:effectLst/>
                <a:latin typeface="+mn-lt"/>
                <a:ea typeface="+mn-ea"/>
                <a:cs typeface="+mn-cs"/>
              </a:rPr>
              <a:t>Listed below are some guidelines on feeding the flock. Because a ewe's feed requirements change as her reproductive status changes, there are several distinct feeding periods. The rations below are designed to keep feed costs at a minimum, while supplying all the necessary nutrients required by the ewe. Keep in mind these are guidelines and may need to be adjusted for your operation.</a:t>
            </a:r>
          </a:p>
          <a:p>
            <a:r>
              <a:rPr lang="en-US" sz="1200" b="0" i="0" kern="1200" dirty="0">
                <a:solidFill>
                  <a:schemeClr val="tx1"/>
                </a:solidFill>
                <a:effectLst/>
                <a:latin typeface="+mn-lt"/>
                <a:ea typeface="+mn-ea"/>
                <a:cs typeface="+mn-cs"/>
              </a:rPr>
              <a:t>In drawing up these guidelines there were several assumptions made that you should be aware of. The flock should always have access to a loose trace mineral salt formulated for sheep. They should always have access to plenty of clean, fresh water. Always change feeds gradually.</a:t>
            </a:r>
          </a:p>
          <a:p>
            <a:r>
              <a:rPr lang="en-US" sz="1200" b="0" i="0" kern="1200" dirty="0">
                <a:solidFill>
                  <a:schemeClr val="tx1"/>
                </a:solidFill>
                <a:effectLst/>
                <a:latin typeface="+mn-lt"/>
                <a:ea typeface="+mn-ea"/>
                <a:cs typeface="+mn-cs"/>
              </a:rPr>
              <a:t>Pasture refers to a well managed grazing system containing improved grasses and some legumes. There should be several small pastures so that rotational grazing can be practiced. With a good pasture system, sheep should be able to eat all the fresh herbage they want every day. A good pasture has lime applied as needed and is fertilized every year. Over 90% of all sheep pastures in this area do not qualify as good pasture, so be honest with yourself.</a:t>
            </a:r>
          </a:p>
          <a:p>
            <a:r>
              <a:rPr lang="en-US" sz="1200" b="0" i="0" kern="1200" dirty="0">
                <a:solidFill>
                  <a:schemeClr val="tx1"/>
                </a:solidFill>
                <a:effectLst/>
                <a:latin typeface="+mn-lt"/>
                <a:ea typeface="+mn-ea"/>
                <a:cs typeface="+mn-cs"/>
              </a:rPr>
              <a:t>The amount of hay in each ration is the amount the ewe must eat, not necessarily the amount you put in the feeder. You must take into account any wasted feed and adjust accordingly.</a:t>
            </a:r>
          </a:p>
          <a:p>
            <a:r>
              <a:rPr lang="en-US" sz="1200" b="0" i="0" kern="1200" dirty="0">
                <a:solidFill>
                  <a:schemeClr val="tx1"/>
                </a:solidFill>
                <a:effectLst/>
                <a:latin typeface="+mn-lt"/>
                <a:ea typeface="+mn-ea"/>
                <a:cs typeface="+mn-cs"/>
              </a:rPr>
              <a:t>Alfalfa hay refers to average alfalfa with a crude protein content of 17%, while clover hay was assumed to have 15% crude protein. Mixed hay assumes a 50:50 </a:t>
            </a:r>
            <a:r>
              <a:rPr lang="en-US" sz="1200" b="0" i="0" kern="1200" dirty="0" err="1">
                <a:solidFill>
                  <a:schemeClr val="tx1"/>
                </a:solidFill>
                <a:effectLst/>
                <a:latin typeface="+mn-lt"/>
                <a:ea typeface="+mn-ea"/>
                <a:cs typeface="+mn-cs"/>
              </a:rPr>
              <a:t>grass:legume</a:t>
            </a:r>
            <a:r>
              <a:rPr lang="en-US" sz="1200" b="0" i="0" kern="1200" dirty="0">
                <a:solidFill>
                  <a:schemeClr val="tx1"/>
                </a:solidFill>
                <a:effectLst/>
                <a:latin typeface="+mn-lt"/>
                <a:ea typeface="+mn-ea"/>
                <a:cs typeface="+mn-cs"/>
              </a:rPr>
              <a:t> mix (timothy/clover, etc.) with 13% crude protein and grass hay assumes 10% crude protein. In this area, grass hay is usually either timothy or </a:t>
            </a:r>
            <a:r>
              <a:rPr lang="en-US" sz="1200" b="0" i="0" kern="1200" dirty="0" err="1">
                <a:solidFill>
                  <a:schemeClr val="tx1"/>
                </a:solidFill>
                <a:effectLst/>
                <a:latin typeface="+mn-lt"/>
                <a:ea typeface="+mn-ea"/>
                <a:cs typeface="+mn-cs"/>
              </a:rPr>
              <a:t>orchardgrass</a:t>
            </a:r>
            <a:r>
              <a:rPr lang="en-US" sz="1200" b="0" i="0" kern="1200" dirty="0">
                <a:solidFill>
                  <a:schemeClr val="tx1"/>
                </a:solidFill>
                <a:effectLst/>
                <a:latin typeface="+mn-lt"/>
                <a:ea typeface="+mn-ea"/>
                <a:cs typeface="+mn-cs"/>
              </a:rPr>
              <a:t>. "Meadow hay" of unknown grass species and weeds should not be fed to sheep.</a:t>
            </a:r>
          </a:p>
          <a:p>
            <a:r>
              <a:rPr lang="en-US" sz="1200" b="0" i="0" kern="1200" dirty="0">
                <a:solidFill>
                  <a:schemeClr val="tx1"/>
                </a:solidFill>
                <a:effectLst/>
                <a:latin typeface="+mn-lt"/>
                <a:ea typeface="+mn-ea"/>
                <a:cs typeface="+mn-cs"/>
              </a:rPr>
              <a:t>Corn refers to coarsely cracked corn, and commercial feed refers to complete feeds prepared at a feed mill. The % is the amount of crude protein in the feed. All rations are the amount to be fed daily.</a:t>
            </a:r>
          </a:p>
          <a:p>
            <a:r>
              <a:rPr lang="en-US" sz="1200" b="0" i="0" kern="1200" dirty="0">
                <a:solidFill>
                  <a:schemeClr val="tx1"/>
                </a:solidFill>
                <a:effectLst/>
                <a:latin typeface="+mn-lt"/>
                <a:ea typeface="+mn-ea"/>
                <a:cs typeface="+mn-cs"/>
              </a:rPr>
              <a:t>Rations are shown for 130 pound and 150 pound mature ewes. If your ewes are smaller or larger, you will need to make the appropriate adjustments. Past research has shown that the ideal size ewe for commercial production is about 135 pounds. Ewes much larger than this do not wean off any more pounds of lamb and cost more to feed.</a:t>
            </a:r>
          </a:p>
          <a:p>
            <a:r>
              <a:rPr lang="en-US" sz="1200" b="0" i="0" kern="1200" dirty="0">
                <a:solidFill>
                  <a:schemeClr val="tx1"/>
                </a:solidFill>
                <a:effectLst/>
                <a:latin typeface="+mn-lt"/>
                <a:ea typeface="+mn-ea"/>
                <a:cs typeface="+mn-cs"/>
              </a:rPr>
              <a:t>Purebred producers who are trying to sell breeding stock and compete on the show circuit will need to maintain a ewe which meets the breed standards for size and weight. For many breeds, that is well above 175 pounds.</a:t>
            </a:r>
          </a:p>
          <a:p>
            <a:r>
              <a:rPr lang="en-US" sz="1200" b="0" i="0" kern="1200" dirty="0" err="1">
                <a:solidFill>
                  <a:schemeClr val="tx1"/>
                </a:solidFill>
                <a:effectLst/>
                <a:latin typeface="+mn-lt"/>
                <a:ea typeface="+mn-ea"/>
                <a:cs typeface="+mn-cs"/>
              </a:rPr>
              <a:t>Nonlactating</a:t>
            </a:r>
            <a:r>
              <a:rPr lang="en-US" sz="1200" b="0" i="0" kern="1200" dirty="0">
                <a:solidFill>
                  <a:schemeClr val="tx1"/>
                </a:solidFill>
                <a:effectLst/>
                <a:latin typeface="+mn-lt"/>
                <a:ea typeface="+mn-ea"/>
                <a:cs typeface="+mn-cs"/>
              </a:rPr>
              <a:t> and First 15 Weeks of Gestation</a:t>
            </a:r>
          </a:p>
          <a:p>
            <a:r>
              <a:rPr lang="en-US" sz="1200" b="0" i="0" kern="1200" dirty="0">
                <a:solidFill>
                  <a:schemeClr val="tx1"/>
                </a:solidFill>
                <a:effectLst/>
                <a:latin typeface="+mn-lt"/>
                <a:ea typeface="+mn-ea"/>
                <a:cs typeface="+mn-cs"/>
              </a:rPr>
              <a:t>During these two periods, a ewe's nutritional needs do not change a great deal, and her feed requirements are fairly low. Therefore, her needs can be met with any of the following forage rations. Because legume hay is generally more expensive than grass hay, it would be economically sound to feed the cheaper grass hay during these periods. You will note that commercial feeds are not recommended because they cost more and are not necessary during these periods. Choose one:</a:t>
            </a:r>
          </a:p>
          <a:p>
            <a:r>
              <a:rPr lang="en-US" sz="1200" b="0" i="0" kern="1200" dirty="0">
                <a:solidFill>
                  <a:schemeClr val="tx1"/>
                </a:solidFill>
                <a:effectLst/>
                <a:latin typeface="+mn-lt"/>
                <a:ea typeface="+mn-ea"/>
                <a:cs typeface="+mn-cs"/>
              </a:rPr>
              <a:t>130 pound ewe; Choose one:</a:t>
            </a:r>
          </a:p>
          <a:p>
            <a:r>
              <a:rPr lang="en-US" sz="1200" b="0" i="0" kern="1200" dirty="0">
                <a:solidFill>
                  <a:schemeClr val="tx1"/>
                </a:solidFill>
                <a:effectLst/>
                <a:latin typeface="+mn-lt"/>
                <a:ea typeface="+mn-ea"/>
                <a:cs typeface="+mn-cs"/>
              </a:rPr>
              <a:t>Pasture, if adequate</a:t>
            </a:r>
          </a:p>
          <a:p>
            <a:r>
              <a:rPr lang="en-US" sz="1200" b="0" i="0" kern="1200" dirty="0">
                <a:solidFill>
                  <a:schemeClr val="tx1"/>
                </a:solidFill>
                <a:effectLst/>
                <a:latin typeface="+mn-lt"/>
                <a:ea typeface="+mn-ea"/>
                <a:cs typeface="+mn-cs"/>
              </a:rPr>
              <a:t>3 lbs. of alfalfa or clover hay</a:t>
            </a:r>
          </a:p>
          <a:p>
            <a:r>
              <a:rPr lang="en-US" sz="1200" b="0" i="0" kern="1200" dirty="0">
                <a:solidFill>
                  <a:schemeClr val="tx1"/>
                </a:solidFill>
                <a:effectLst/>
                <a:latin typeface="+mn-lt"/>
                <a:ea typeface="+mn-ea"/>
                <a:cs typeface="+mn-cs"/>
              </a:rPr>
              <a:t>3.5 lbs. of grass or mixed hay</a:t>
            </a:r>
          </a:p>
          <a:p>
            <a:r>
              <a:rPr lang="en-US" sz="1200" b="0" i="0" kern="1200" dirty="0">
                <a:solidFill>
                  <a:schemeClr val="tx1"/>
                </a:solidFill>
                <a:effectLst/>
                <a:latin typeface="+mn-lt"/>
                <a:ea typeface="+mn-ea"/>
                <a:cs typeface="+mn-cs"/>
              </a:rPr>
              <a:t>150 pound ewe; Choose one:</a:t>
            </a:r>
          </a:p>
          <a:p>
            <a:r>
              <a:rPr lang="en-US" sz="1200" b="0" i="0" kern="1200" dirty="0">
                <a:solidFill>
                  <a:schemeClr val="tx1"/>
                </a:solidFill>
                <a:effectLst/>
                <a:latin typeface="+mn-lt"/>
                <a:ea typeface="+mn-ea"/>
                <a:cs typeface="+mn-cs"/>
              </a:rPr>
              <a:t>Pasture, if adequate</a:t>
            </a:r>
          </a:p>
          <a:p>
            <a:r>
              <a:rPr lang="en-US" sz="1200" b="0" i="0" kern="1200" dirty="0">
                <a:solidFill>
                  <a:schemeClr val="tx1"/>
                </a:solidFill>
                <a:effectLst/>
                <a:latin typeface="+mn-lt"/>
                <a:ea typeface="+mn-ea"/>
                <a:cs typeface="+mn-cs"/>
              </a:rPr>
              <a:t>3.5 lbs. of alfalfa, clover, mixed or grass hay</a:t>
            </a:r>
          </a:p>
          <a:p>
            <a:r>
              <a:rPr lang="en-US" sz="1200" b="0" i="0" kern="1200" dirty="0">
                <a:solidFill>
                  <a:schemeClr val="tx1"/>
                </a:solidFill>
                <a:effectLst/>
                <a:latin typeface="+mn-lt"/>
                <a:ea typeface="+mn-ea"/>
                <a:cs typeface="+mn-cs"/>
              </a:rPr>
              <a:t>Flushing</a:t>
            </a:r>
          </a:p>
          <a:p>
            <a:r>
              <a:rPr lang="en-US" sz="1200" b="0" i="0" kern="1200" dirty="0">
                <a:solidFill>
                  <a:schemeClr val="tx1"/>
                </a:solidFill>
                <a:effectLst/>
                <a:latin typeface="+mn-lt"/>
                <a:ea typeface="+mn-ea"/>
                <a:cs typeface="+mn-cs"/>
              </a:rPr>
              <a:t>Flushing simply means providing a little extra feed for your brood ewes prior to the breeding season. Research has shown that ewes on an increasing plane of nutrition during the breeding season are more likely to have twins. Two weeks prior to the breeding season start giving the ewes 1/4 to 1/2 pound of corn or other feed each day. Lush pasture can also be used but avoid pasture with a high percentage of red clover - it adversely affects reproduction. Continue flushing 2 to 3 weeks into the breeding season and then discontinue. Do not flush fat ewes, as you will only be compounding reproductive problems.</a:t>
            </a:r>
          </a:p>
          <a:p>
            <a:r>
              <a:rPr lang="en-US" sz="1200" b="0" i="0" kern="1200" dirty="0">
                <a:solidFill>
                  <a:schemeClr val="tx1"/>
                </a:solidFill>
                <a:effectLst/>
                <a:latin typeface="+mn-lt"/>
                <a:ea typeface="+mn-ea"/>
                <a:cs typeface="+mn-cs"/>
              </a:rPr>
              <a:t>Last 6 weeks of Gestation and Last 8 Weeks of Nursing Single Lamb</a:t>
            </a:r>
          </a:p>
          <a:p>
            <a:r>
              <a:rPr lang="en-US" sz="1200" b="0" i="0" kern="1200" dirty="0">
                <a:solidFill>
                  <a:schemeClr val="tx1"/>
                </a:solidFill>
                <a:effectLst/>
                <a:latin typeface="+mn-lt"/>
                <a:ea typeface="+mn-ea"/>
                <a:cs typeface="+mn-cs"/>
              </a:rPr>
              <a:t>A ewe's nutritional requirements during the last 6 weeks of pregnancy and the last 8 weeks of nursing a single lamb are about the same and are treated as one feeding period for ration formulation. The ewe's energy and protein requirements are higher during this period and the ration must be adjusted accordingly. You will note that some of the rations are completely hay. Many ewes in late pregnancy cannot consume that much forage because their digestive system is squeezed by the lambs in the uterus. Therefore, you may find that you have to use a combination of hay and grain during this period.</a:t>
            </a:r>
          </a:p>
          <a:p>
            <a:r>
              <a:rPr lang="en-US" sz="1200" b="0" i="0" kern="1200" dirty="0">
                <a:solidFill>
                  <a:schemeClr val="tx1"/>
                </a:solidFill>
                <a:effectLst/>
                <a:latin typeface="+mn-lt"/>
                <a:ea typeface="+mn-ea"/>
                <a:cs typeface="+mn-cs"/>
              </a:rPr>
              <a:t>130 pound ewe; Choose one:</a:t>
            </a:r>
          </a:p>
          <a:p>
            <a:r>
              <a:rPr lang="en-US" sz="1200" b="0" i="0" kern="1200" dirty="0">
                <a:solidFill>
                  <a:schemeClr val="tx1"/>
                </a:solidFill>
                <a:effectLst/>
                <a:latin typeface="+mn-lt"/>
                <a:ea typeface="+mn-ea"/>
                <a:cs typeface="+mn-cs"/>
              </a:rPr>
              <a:t>Pasture, if adequate</a:t>
            </a:r>
          </a:p>
          <a:p>
            <a:r>
              <a:rPr lang="en-US" sz="1200" b="0" i="0" kern="1200" dirty="0">
                <a:solidFill>
                  <a:schemeClr val="tx1"/>
                </a:solidFill>
                <a:effectLst/>
                <a:latin typeface="+mn-lt"/>
                <a:ea typeface="+mn-ea"/>
                <a:cs typeface="+mn-cs"/>
              </a:rPr>
              <a:t>4.25 </a:t>
            </a:r>
            <a:r>
              <a:rPr lang="en-US" sz="1200" b="0" i="0" kern="1200" dirty="0" err="1">
                <a:solidFill>
                  <a:schemeClr val="tx1"/>
                </a:solidFill>
                <a:effectLst/>
                <a:latin typeface="+mn-lt"/>
                <a:ea typeface="+mn-ea"/>
                <a:cs typeface="+mn-cs"/>
              </a:rPr>
              <a:t>lbs</a:t>
            </a:r>
            <a:r>
              <a:rPr lang="en-US" sz="1200" b="0" i="0" kern="1200" dirty="0">
                <a:solidFill>
                  <a:schemeClr val="tx1"/>
                </a:solidFill>
                <a:effectLst/>
                <a:latin typeface="+mn-lt"/>
                <a:ea typeface="+mn-ea"/>
                <a:cs typeface="+mn-cs"/>
              </a:rPr>
              <a:t> alfalfa, clover or mixed hay</a:t>
            </a:r>
          </a:p>
          <a:p>
            <a:r>
              <a:rPr lang="en-US" sz="1200" b="0" i="0" kern="1200" dirty="0">
                <a:solidFill>
                  <a:schemeClr val="tx1"/>
                </a:solidFill>
                <a:effectLst/>
                <a:latin typeface="+mn-lt"/>
                <a:ea typeface="+mn-ea"/>
                <a:cs typeface="+mn-cs"/>
              </a:rPr>
              <a:t>2.75 </a:t>
            </a:r>
            <a:r>
              <a:rPr lang="en-US" sz="1200" b="0" i="0" kern="1200" dirty="0" err="1">
                <a:solidFill>
                  <a:schemeClr val="tx1"/>
                </a:solidFill>
                <a:effectLst/>
                <a:latin typeface="+mn-lt"/>
                <a:ea typeface="+mn-ea"/>
                <a:cs typeface="+mn-cs"/>
              </a:rPr>
              <a:t>lbs</a:t>
            </a:r>
            <a:r>
              <a:rPr lang="en-US" sz="1200" b="0" i="0" kern="1200" dirty="0">
                <a:solidFill>
                  <a:schemeClr val="tx1"/>
                </a:solidFill>
                <a:effectLst/>
                <a:latin typeface="+mn-lt"/>
                <a:ea typeface="+mn-ea"/>
                <a:cs typeface="+mn-cs"/>
              </a:rPr>
              <a:t> alfalfa, clover or mixed hay and 1 lb. corn</a:t>
            </a:r>
          </a:p>
          <a:p>
            <a:r>
              <a:rPr lang="en-US" sz="1200" b="0" i="0" kern="1200" dirty="0">
                <a:solidFill>
                  <a:schemeClr val="tx1"/>
                </a:solidFill>
                <a:effectLst/>
                <a:latin typeface="+mn-lt"/>
                <a:ea typeface="+mn-ea"/>
                <a:cs typeface="+mn-cs"/>
              </a:rPr>
              <a:t>2 lbs. alfalfa, clover or mixed hay and 2 lbs. corn</a:t>
            </a:r>
          </a:p>
          <a:p>
            <a:r>
              <a:rPr lang="en-US" sz="1200" b="0" i="0" kern="1200" dirty="0">
                <a:solidFill>
                  <a:schemeClr val="tx1"/>
                </a:solidFill>
                <a:effectLst/>
                <a:latin typeface="+mn-lt"/>
                <a:ea typeface="+mn-ea"/>
                <a:cs typeface="+mn-cs"/>
              </a:rPr>
              <a:t>3.75 lbs. grass hay and. 5 lb. 14% commercial feed</a:t>
            </a:r>
          </a:p>
          <a:p>
            <a:r>
              <a:rPr lang="en-US" sz="1200" b="0" i="0" kern="1200" dirty="0">
                <a:solidFill>
                  <a:schemeClr val="tx1"/>
                </a:solidFill>
                <a:effectLst/>
                <a:latin typeface="+mn-lt"/>
                <a:ea typeface="+mn-ea"/>
                <a:cs typeface="+mn-cs"/>
              </a:rPr>
              <a:t>3 lbs. grass hay and 1 lb. 14% commercial feed</a:t>
            </a:r>
          </a:p>
          <a:p>
            <a:r>
              <a:rPr lang="en-US" sz="1200" b="0" i="0" kern="1200" dirty="0">
                <a:solidFill>
                  <a:schemeClr val="tx1"/>
                </a:solidFill>
                <a:effectLst/>
                <a:latin typeface="+mn-lt"/>
                <a:ea typeface="+mn-ea"/>
                <a:cs typeface="+mn-cs"/>
              </a:rPr>
              <a:t>2 lb. grass hay and 2 lbs. 14% feed</a:t>
            </a:r>
          </a:p>
          <a:p>
            <a:r>
              <a:rPr lang="en-US" sz="1200" b="0" i="0" kern="1200" dirty="0">
                <a:solidFill>
                  <a:schemeClr val="tx1"/>
                </a:solidFill>
                <a:effectLst/>
                <a:latin typeface="+mn-lt"/>
                <a:ea typeface="+mn-ea"/>
                <a:cs typeface="+mn-cs"/>
              </a:rPr>
              <a:t>150 pound ewe; Choose one:</a:t>
            </a:r>
          </a:p>
          <a:p>
            <a:r>
              <a:rPr lang="en-US" sz="1200" b="0" i="0" kern="1200" dirty="0">
                <a:solidFill>
                  <a:schemeClr val="tx1"/>
                </a:solidFill>
                <a:effectLst/>
                <a:latin typeface="+mn-lt"/>
                <a:ea typeface="+mn-ea"/>
                <a:cs typeface="+mn-cs"/>
              </a:rPr>
              <a:t>Pasture, if adequate</a:t>
            </a:r>
          </a:p>
          <a:p>
            <a:r>
              <a:rPr lang="en-US" sz="1200" b="0" i="0" kern="1200" dirty="0">
                <a:solidFill>
                  <a:schemeClr val="tx1"/>
                </a:solidFill>
                <a:effectLst/>
                <a:latin typeface="+mn-lt"/>
                <a:ea typeface="+mn-ea"/>
                <a:cs typeface="+mn-cs"/>
              </a:rPr>
              <a:t>4.5 lb. alfalfa, clover or mixed hay</a:t>
            </a:r>
          </a:p>
          <a:p>
            <a:r>
              <a:rPr lang="en-US" sz="1200" b="0" i="0" kern="1200" dirty="0">
                <a:solidFill>
                  <a:schemeClr val="tx1"/>
                </a:solidFill>
                <a:effectLst/>
                <a:latin typeface="+mn-lt"/>
                <a:ea typeface="+mn-ea"/>
                <a:cs typeface="+mn-cs"/>
              </a:rPr>
              <a:t>3 lb. alfalfa, clover or mixed hay and 1 lb. corn</a:t>
            </a:r>
          </a:p>
          <a:p>
            <a:r>
              <a:rPr lang="en-US" sz="1200" b="0" i="0" kern="1200" dirty="0">
                <a:solidFill>
                  <a:schemeClr val="tx1"/>
                </a:solidFill>
                <a:effectLst/>
                <a:latin typeface="+mn-lt"/>
                <a:ea typeface="+mn-ea"/>
                <a:cs typeface="+mn-cs"/>
              </a:rPr>
              <a:t>2 lb. alfalfa, clover or mixed hay and 2 lb. corn</a:t>
            </a:r>
          </a:p>
          <a:p>
            <a:r>
              <a:rPr lang="en-US" sz="1200" b="0" i="0" kern="1200" dirty="0">
                <a:solidFill>
                  <a:schemeClr val="tx1"/>
                </a:solidFill>
                <a:effectLst/>
                <a:latin typeface="+mn-lt"/>
                <a:ea typeface="+mn-ea"/>
                <a:cs typeface="+mn-cs"/>
              </a:rPr>
              <a:t>4 lb. grass hay and. 5 </a:t>
            </a:r>
            <a:r>
              <a:rPr lang="en-US" sz="1200" b="0" i="0" kern="1200" dirty="0" err="1">
                <a:solidFill>
                  <a:schemeClr val="tx1"/>
                </a:solidFill>
                <a:effectLst/>
                <a:latin typeface="+mn-lt"/>
                <a:ea typeface="+mn-ea"/>
                <a:cs typeface="+mn-cs"/>
              </a:rPr>
              <a:t>lb</a:t>
            </a:r>
            <a:r>
              <a:rPr lang="en-US" sz="1200" b="0" i="0" kern="1200" dirty="0">
                <a:solidFill>
                  <a:schemeClr val="tx1"/>
                </a:solidFill>
                <a:effectLst/>
                <a:latin typeface="+mn-lt"/>
                <a:ea typeface="+mn-ea"/>
                <a:cs typeface="+mn-cs"/>
              </a:rPr>
              <a:t> 14% commercial feed</a:t>
            </a:r>
          </a:p>
          <a:p>
            <a:r>
              <a:rPr lang="en-US" sz="1200" b="0" i="0" kern="1200" dirty="0">
                <a:solidFill>
                  <a:schemeClr val="tx1"/>
                </a:solidFill>
                <a:effectLst/>
                <a:latin typeface="+mn-lt"/>
                <a:ea typeface="+mn-ea"/>
                <a:cs typeface="+mn-cs"/>
              </a:rPr>
              <a:t>3 lb. grass hay and 1.5 lbs. 14% commercial feed</a:t>
            </a:r>
          </a:p>
          <a:p>
            <a:r>
              <a:rPr lang="en-US" sz="1200" b="0" i="0" kern="1200" dirty="0">
                <a:solidFill>
                  <a:schemeClr val="tx1"/>
                </a:solidFill>
                <a:effectLst/>
                <a:latin typeface="+mn-lt"/>
                <a:ea typeface="+mn-ea"/>
                <a:cs typeface="+mn-cs"/>
              </a:rPr>
              <a:t>2 lb. grass hay and 2 lbs. 14% commercial feed</a:t>
            </a:r>
          </a:p>
          <a:p>
            <a:r>
              <a:rPr lang="en-US" sz="1200" b="0" i="0" kern="1200" dirty="0">
                <a:solidFill>
                  <a:schemeClr val="tx1"/>
                </a:solidFill>
                <a:effectLst/>
                <a:latin typeface="+mn-lt"/>
                <a:ea typeface="+mn-ea"/>
                <a:cs typeface="+mn-cs"/>
              </a:rPr>
              <a:t>As with the first feeding period, the ewe's needs can be met with the cheaper mixed hay and that is the most economical feed for this period. However, many ewes cannot eat large amounts of hay in this stage of pregnancy, because the lambs take up most of the space in her abdomen. Therefore, most shepherds cut back on the amount of hay and increase grain. This also helps avoid Pregnancy Toxemia. Several rations with reduced hay and some grain are listed. Good pasture will still meet the ewe's needs during these periods if it is available, and if she can consume enough with the limited gut capacity during pregnancy. By the time the lambs are eight weeks old, the ewe's milk production has dropped off and her nutritional needs can usually be met with good pasture.</a:t>
            </a:r>
          </a:p>
          <a:p>
            <a:r>
              <a:rPr lang="en-US" sz="1200" b="0" i="0" kern="1200" dirty="0">
                <a:solidFill>
                  <a:schemeClr val="tx1"/>
                </a:solidFill>
                <a:effectLst/>
                <a:latin typeface="+mn-lt"/>
                <a:ea typeface="+mn-ea"/>
                <a:cs typeface="+mn-cs"/>
              </a:rPr>
              <a:t>First 8 Weeks Nursing Singles and Last 8 Weeks Nursing Twins</a:t>
            </a:r>
          </a:p>
          <a:p>
            <a:r>
              <a:rPr lang="en-US" sz="1200" b="0" i="0" kern="1200" dirty="0">
                <a:solidFill>
                  <a:schemeClr val="tx1"/>
                </a:solidFill>
                <a:effectLst/>
                <a:latin typeface="+mn-lt"/>
                <a:ea typeface="+mn-ea"/>
                <a:cs typeface="+mn-cs"/>
              </a:rPr>
              <a:t>During these two periods a ewe's daily requirements are very high and she requires a considerable amount of feed per day. As you can see from the rations below, these periods are the time to use good legume hay. Once the ewe has lambed, grass hay needs to be supplemented with high protein commercial feeds in order to balance the ration. Commercial feeds are generally a good deal more expensive than legume hay.</a:t>
            </a:r>
          </a:p>
          <a:p>
            <a:r>
              <a:rPr lang="en-US" sz="1200" b="0" i="0" kern="1200" dirty="0">
                <a:solidFill>
                  <a:schemeClr val="tx1"/>
                </a:solidFill>
                <a:effectLst/>
                <a:latin typeface="+mn-lt"/>
                <a:ea typeface="+mn-ea"/>
                <a:cs typeface="+mn-cs"/>
              </a:rPr>
              <a:t>130 pound ewe; Choose one:</a:t>
            </a:r>
          </a:p>
          <a:p>
            <a:r>
              <a:rPr lang="en-US" sz="1200" b="0" i="0" kern="1200" dirty="0">
                <a:solidFill>
                  <a:schemeClr val="tx1"/>
                </a:solidFill>
                <a:effectLst/>
                <a:latin typeface="+mn-lt"/>
                <a:ea typeface="+mn-ea"/>
                <a:cs typeface="+mn-cs"/>
              </a:rPr>
              <a:t>Pasture, if adequate</a:t>
            </a:r>
          </a:p>
          <a:p>
            <a:r>
              <a:rPr lang="en-US" sz="1200" b="0" i="0" kern="1200" dirty="0">
                <a:solidFill>
                  <a:schemeClr val="tx1"/>
                </a:solidFill>
                <a:effectLst/>
                <a:latin typeface="+mn-lt"/>
                <a:ea typeface="+mn-ea"/>
                <a:cs typeface="+mn-cs"/>
              </a:rPr>
              <a:t>4 lbs. alfalfa or clover hay and 1.75 lbs. of corn</a:t>
            </a:r>
          </a:p>
          <a:p>
            <a:r>
              <a:rPr lang="en-US" sz="1200" b="0" i="0" kern="1200" dirty="0">
                <a:solidFill>
                  <a:schemeClr val="tx1"/>
                </a:solidFill>
                <a:effectLst/>
                <a:latin typeface="+mn-lt"/>
                <a:ea typeface="+mn-ea"/>
                <a:cs typeface="+mn-cs"/>
              </a:rPr>
              <a:t>4.25 lbs. alfalfa or clover hay and 1.5 lbs. of corn</a:t>
            </a:r>
          </a:p>
          <a:p>
            <a:r>
              <a:rPr lang="en-US" sz="1200" b="0" i="0" kern="1200" dirty="0">
                <a:solidFill>
                  <a:schemeClr val="tx1"/>
                </a:solidFill>
                <a:effectLst/>
                <a:latin typeface="+mn-lt"/>
                <a:ea typeface="+mn-ea"/>
                <a:cs typeface="+mn-cs"/>
              </a:rPr>
              <a:t>4 lbs. mixed hay and 1.75 lbs. 16% commercial feed</a:t>
            </a:r>
          </a:p>
          <a:p>
            <a:r>
              <a:rPr lang="en-US" sz="1200" b="0" i="0" kern="1200" dirty="0">
                <a:solidFill>
                  <a:schemeClr val="tx1"/>
                </a:solidFill>
                <a:effectLst/>
                <a:latin typeface="+mn-lt"/>
                <a:ea typeface="+mn-ea"/>
                <a:cs typeface="+mn-cs"/>
              </a:rPr>
              <a:t>2 lbs. grass hay and 3.75 lbs. 16% commercial feed</a:t>
            </a:r>
          </a:p>
          <a:p>
            <a:r>
              <a:rPr lang="en-US" sz="1200" b="0" i="0" kern="1200" dirty="0">
                <a:solidFill>
                  <a:schemeClr val="tx1"/>
                </a:solidFill>
                <a:effectLst/>
                <a:latin typeface="+mn-lt"/>
                <a:ea typeface="+mn-ea"/>
                <a:cs typeface="+mn-cs"/>
              </a:rPr>
              <a:t>150 pound ewe; Choose one:</a:t>
            </a:r>
          </a:p>
          <a:p>
            <a:r>
              <a:rPr lang="en-US" sz="1200" b="0" i="0" kern="1200" dirty="0">
                <a:solidFill>
                  <a:schemeClr val="tx1"/>
                </a:solidFill>
                <a:effectLst/>
                <a:latin typeface="+mn-lt"/>
                <a:ea typeface="+mn-ea"/>
                <a:cs typeface="+mn-cs"/>
              </a:rPr>
              <a:t>Pasture, if adequate</a:t>
            </a:r>
          </a:p>
          <a:p>
            <a:r>
              <a:rPr lang="en-US" sz="1200" b="0" i="0" kern="1200" dirty="0">
                <a:solidFill>
                  <a:schemeClr val="tx1"/>
                </a:solidFill>
                <a:effectLst/>
                <a:latin typeface="+mn-lt"/>
                <a:ea typeface="+mn-ea"/>
                <a:cs typeface="+mn-cs"/>
              </a:rPr>
              <a:t>4 lbs. alfalfa hay and 2 lbs. corn</a:t>
            </a:r>
          </a:p>
          <a:p>
            <a:r>
              <a:rPr lang="en-US" sz="1200" b="0" i="0" kern="1200" dirty="0">
                <a:solidFill>
                  <a:schemeClr val="tx1"/>
                </a:solidFill>
                <a:effectLst/>
                <a:latin typeface="+mn-lt"/>
                <a:ea typeface="+mn-ea"/>
                <a:cs typeface="+mn-cs"/>
              </a:rPr>
              <a:t>5 lbs. alfalfa hay and 1.25 lbs. corn</a:t>
            </a:r>
          </a:p>
          <a:p>
            <a:r>
              <a:rPr lang="en-US" sz="1200" b="0" i="0" kern="1200" dirty="0">
                <a:solidFill>
                  <a:schemeClr val="tx1"/>
                </a:solidFill>
                <a:effectLst/>
                <a:latin typeface="+mn-lt"/>
                <a:ea typeface="+mn-ea"/>
                <a:cs typeface="+mn-cs"/>
              </a:rPr>
              <a:t>4.25 lbs. clover hay and 2 lbs. corn</a:t>
            </a:r>
          </a:p>
          <a:p>
            <a:r>
              <a:rPr lang="en-US" sz="1200" b="0" i="0" kern="1200" dirty="0">
                <a:solidFill>
                  <a:schemeClr val="tx1"/>
                </a:solidFill>
                <a:effectLst/>
                <a:latin typeface="+mn-lt"/>
                <a:ea typeface="+mn-ea"/>
                <a:cs typeface="+mn-cs"/>
              </a:rPr>
              <a:t>4 lbs. mixed hay and 2.25 lbs. 16% commercial feed</a:t>
            </a:r>
          </a:p>
          <a:p>
            <a:r>
              <a:rPr lang="en-US" sz="1200" b="0" i="0" kern="1200" dirty="0">
                <a:solidFill>
                  <a:schemeClr val="tx1"/>
                </a:solidFill>
                <a:effectLst/>
                <a:latin typeface="+mn-lt"/>
                <a:ea typeface="+mn-ea"/>
                <a:cs typeface="+mn-cs"/>
              </a:rPr>
              <a:t>2 lbs. grass hay and 4 lbs. 16% commercial feed</a:t>
            </a:r>
          </a:p>
          <a:p>
            <a:r>
              <a:rPr lang="en-US" sz="1200" b="0" i="0" kern="1200" dirty="0">
                <a:solidFill>
                  <a:schemeClr val="tx1"/>
                </a:solidFill>
                <a:effectLst/>
                <a:latin typeface="+mn-lt"/>
                <a:ea typeface="+mn-ea"/>
                <a:cs typeface="+mn-cs"/>
              </a:rPr>
              <a:t>Do not feed the full amount the first few days after lambing. Provide the ewe with hay and plenty of clean fresh water. Gradually increase the feed to the desired level during the first week after lambing.</a:t>
            </a:r>
          </a:p>
          <a:p>
            <a:r>
              <a:rPr lang="en-US" sz="1200" b="0" i="0" kern="1200" dirty="0">
                <a:solidFill>
                  <a:schemeClr val="tx1"/>
                </a:solidFill>
                <a:effectLst/>
                <a:latin typeface="+mn-lt"/>
                <a:ea typeface="+mn-ea"/>
                <a:cs typeface="+mn-cs"/>
              </a:rPr>
              <a:t>First 8 Weeks of Nursing Twins</a:t>
            </a:r>
          </a:p>
          <a:p>
            <a:r>
              <a:rPr lang="en-US" sz="1200" b="0" i="0" kern="1200" dirty="0">
                <a:solidFill>
                  <a:schemeClr val="tx1"/>
                </a:solidFill>
                <a:effectLst/>
                <a:latin typeface="+mn-lt"/>
                <a:ea typeface="+mn-ea"/>
                <a:cs typeface="+mn-cs"/>
              </a:rPr>
              <a:t>There is no other time in a ewe's life when her nutrient requirements are higher than when she is nursing twins. This period requires a great deal of high quality feed. As in the previous examples pasture is included in the event you are on a lambing system where the lambs are born during warm weather. Pure grass pastures will be a little short on protein, but not critically short. A grass pasture with a small amount of clover will meet all energy and protein requirements.</a:t>
            </a:r>
          </a:p>
          <a:p>
            <a:r>
              <a:rPr lang="en-US" sz="1200" b="0" i="0" kern="1200" dirty="0">
                <a:solidFill>
                  <a:schemeClr val="tx1"/>
                </a:solidFill>
                <a:effectLst/>
                <a:latin typeface="+mn-lt"/>
                <a:ea typeface="+mn-ea"/>
                <a:cs typeface="+mn-cs"/>
              </a:rPr>
              <a:t>130 pound ewe: Choose one:</a:t>
            </a:r>
          </a:p>
          <a:p>
            <a:r>
              <a:rPr lang="en-US" sz="1200" b="0" i="0" kern="1200" dirty="0">
                <a:solidFill>
                  <a:schemeClr val="tx1"/>
                </a:solidFill>
                <a:effectLst/>
                <a:latin typeface="+mn-lt"/>
                <a:ea typeface="+mn-ea"/>
                <a:cs typeface="+mn-cs"/>
              </a:rPr>
              <a:t>Pasture, if adequate</a:t>
            </a:r>
          </a:p>
          <a:p>
            <a:r>
              <a:rPr lang="en-US" sz="1200" b="0" i="0" kern="1200" dirty="0">
                <a:solidFill>
                  <a:schemeClr val="tx1"/>
                </a:solidFill>
                <a:effectLst/>
                <a:latin typeface="+mn-lt"/>
                <a:ea typeface="+mn-ea"/>
                <a:cs typeface="+mn-cs"/>
              </a:rPr>
              <a:t>4.5 lbs. alfalfa or clover hay and 2 lbs. of corn</a:t>
            </a:r>
          </a:p>
          <a:p>
            <a:r>
              <a:rPr lang="en-US" sz="1200" b="0" i="0" kern="1200" dirty="0">
                <a:solidFill>
                  <a:schemeClr val="tx1"/>
                </a:solidFill>
                <a:effectLst/>
                <a:latin typeface="+mn-lt"/>
                <a:ea typeface="+mn-ea"/>
                <a:cs typeface="+mn-cs"/>
              </a:rPr>
              <a:t>3 lbs. mixed hay and 3.5 lbs. 18% commercial feed</a:t>
            </a:r>
          </a:p>
          <a:p>
            <a:r>
              <a:rPr lang="en-US" sz="1200" b="0" i="0" kern="1200" dirty="0">
                <a:solidFill>
                  <a:schemeClr val="tx1"/>
                </a:solidFill>
                <a:effectLst/>
                <a:latin typeface="+mn-lt"/>
                <a:ea typeface="+mn-ea"/>
                <a:cs typeface="+mn-cs"/>
              </a:rPr>
              <a:t>2.5 lbs. grass hay and 4 lbs. 18% commercial feed</a:t>
            </a:r>
          </a:p>
          <a:p>
            <a:r>
              <a:rPr lang="en-US" sz="1200" b="0" i="0" kern="1200" dirty="0">
                <a:solidFill>
                  <a:schemeClr val="tx1"/>
                </a:solidFill>
                <a:effectLst/>
                <a:latin typeface="+mn-lt"/>
                <a:ea typeface="+mn-ea"/>
                <a:cs typeface="+mn-cs"/>
              </a:rPr>
              <a:t>150 pound ewe; Choose one:</a:t>
            </a:r>
          </a:p>
          <a:p>
            <a:r>
              <a:rPr lang="en-US" sz="1200" b="0" i="0" kern="1200" dirty="0">
                <a:solidFill>
                  <a:schemeClr val="tx1"/>
                </a:solidFill>
                <a:effectLst/>
                <a:latin typeface="+mn-lt"/>
                <a:ea typeface="+mn-ea"/>
                <a:cs typeface="+mn-cs"/>
              </a:rPr>
              <a:t>Pasture, if adequate</a:t>
            </a:r>
          </a:p>
          <a:p>
            <a:r>
              <a:rPr lang="en-US" sz="1200" b="0" i="0" kern="1200" dirty="0">
                <a:solidFill>
                  <a:schemeClr val="tx1"/>
                </a:solidFill>
                <a:effectLst/>
                <a:latin typeface="+mn-lt"/>
                <a:ea typeface="+mn-ea"/>
                <a:cs typeface="+mn-cs"/>
              </a:rPr>
              <a:t>5 lbs. alfalfa hay and 2 lbs. corn</a:t>
            </a:r>
          </a:p>
          <a:p>
            <a:r>
              <a:rPr lang="en-US" sz="1200" b="0" i="0" kern="1200" dirty="0">
                <a:solidFill>
                  <a:schemeClr val="tx1"/>
                </a:solidFill>
                <a:effectLst/>
                <a:latin typeface="+mn-lt"/>
                <a:ea typeface="+mn-ea"/>
                <a:cs typeface="+mn-cs"/>
              </a:rPr>
              <a:t>6 lbs. alfalfa hay and 1 lb. corn</a:t>
            </a:r>
          </a:p>
          <a:p>
            <a:r>
              <a:rPr lang="en-US" sz="1200" b="0" i="0" kern="1200" dirty="0">
                <a:solidFill>
                  <a:schemeClr val="tx1"/>
                </a:solidFill>
                <a:effectLst/>
                <a:latin typeface="+mn-lt"/>
                <a:ea typeface="+mn-ea"/>
                <a:cs typeface="+mn-cs"/>
              </a:rPr>
              <a:t>5 lbs. clover hay and 2 lbs. 16% commercial feed</a:t>
            </a:r>
          </a:p>
          <a:p>
            <a:r>
              <a:rPr lang="en-US" sz="1200" b="0" i="0" kern="1200" dirty="0">
                <a:solidFill>
                  <a:schemeClr val="tx1"/>
                </a:solidFill>
                <a:effectLst/>
                <a:latin typeface="+mn-lt"/>
                <a:ea typeface="+mn-ea"/>
                <a:cs typeface="+mn-cs"/>
              </a:rPr>
              <a:t>5 lbs. mixed hay and 2 lbs. 18% commercial feed</a:t>
            </a:r>
          </a:p>
          <a:p>
            <a:r>
              <a:rPr lang="en-US" sz="1200" b="0" i="0" kern="1200" dirty="0">
                <a:solidFill>
                  <a:schemeClr val="tx1"/>
                </a:solidFill>
                <a:effectLst/>
                <a:latin typeface="+mn-lt"/>
                <a:ea typeface="+mn-ea"/>
                <a:cs typeface="+mn-cs"/>
              </a:rPr>
              <a:t>3 lbs. grass hay and 4 lbs. 18% commercial feed</a:t>
            </a:r>
          </a:p>
          <a:p>
            <a:r>
              <a:rPr lang="en-US" sz="1200" b="1" i="0" kern="1200" dirty="0">
                <a:solidFill>
                  <a:schemeClr val="tx1"/>
                </a:solidFill>
                <a:effectLst/>
                <a:latin typeface="+mn-lt"/>
                <a:ea typeface="+mn-ea"/>
                <a:cs typeface="+mn-cs"/>
              </a:rPr>
              <a:t>Replacement</a:t>
            </a:r>
            <a:r>
              <a:rPr lang="en-US" sz="1200" b="0" i="0" kern="1200" dirty="0">
                <a:solidFill>
                  <a:schemeClr val="tx1"/>
                </a:solidFill>
                <a:effectLst/>
                <a:latin typeface="+mn-lt"/>
                <a:ea typeface="+mn-ea"/>
                <a:cs typeface="+mn-cs"/>
              </a:rPr>
              <a:t> ewes and lambs being fattened for slaughter have their own special requirements. A couple of example rations are listed below.</a:t>
            </a:r>
          </a:p>
          <a:p>
            <a:r>
              <a:rPr lang="en-US" sz="1200" b="0" i="0" kern="1200" dirty="0">
                <a:solidFill>
                  <a:schemeClr val="tx1"/>
                </a:solidFill>
                <a:effectLst/>
                <a:latin typeface="+mn-lt"/>
                <a:ea typeface="+mn-ea"/>
                <a:cs typeface="+mn-cs"/>
              </a:rPr>
              <a:t>90 pound Replacement Ewe gaining. 4 pounds/day</a:t>
            </a:r>
          </a:p>
          <a:p>
            <a:r>
              <a:rPr lang="en-US" sz="1200" b="0" i="0" kern="1200" dirty="0">
                <a:solidFill>
                  <a:schemeClr val="tx1"/>
                </a:solidFill>
                <a:effectLst/>
                <a:latin typeface="+mn-lt"/>
                <a:ea typeface="+mn-ea"/>
                <a:cs typeface="+mn-cs"/>
              </a:rPr>
              <a:t>Pasture, if adequate</a:t>
            </a:r>
          </a:p>
          <a:p>
            <a:r>
              <a:rPr lang="en-US" sz="1200" b="0" i="0" kern="1200" dirty="0">
                <a:solidFill>
                  <a:schemeClr val="tx1"/>
                </a:solidFill>
                <a:effectLst/>
                <a:latin typeface="+mn-lt"/>
                <a:ea typeface="+mn-ea"/>
                <a:cs typeface="+mn-cs"/>
              </a:rPr>
              <a:t>3.5 lbs. alfalfa, clover or mixed hay</a:t>
            </a:r>
          </a:p>
          <a:p>
            <a:r>
              <a:rPr lang="en-US" sz="1200" b="0" i="0" kern="1200" dirty="0">
                <a:solidFill>
                  <a:schemeClr val="tx1"/>
                </a:solidFill>
                <a:effectLst/>
                <a:latin typeface="+mn-lt"/>
                <a:ea typeface="+mn-ea"/>
                <a:cs typeface="+mn-cs"/>
              </a:rPr>
              <a:t>2.5 lbs. grass hay and 1 lb. 18% commercial feed</a:t>
            </a:r>
          </a:p>
          <a:p>
            <a:r>
              <a:rPr lang="en-US" sz="1200" b="0" i="0" kern="1200" dirty="0">
                <a:solidFill>
                  <a:schemeClr val="tx1"/>
                </a:solidFill>
                <a:effectLst/>
                <a:latin typeface="+mn-lt"/>
                <a:ea typeface="+mn-ea"/>
                <a:cs typeface="+mn-cs"/>
              </a:rPr>
              <a:t>90 pound Lamb being fattened, gaining. 6 pound/day</a:t>
            </a:r>
          </a:p>
          <a:p>
            <a:r>
              <a:rPr lang="en-US" sz="1200" b="0" i="0" kern="1200" dirty="0">
                <a:solidFill>
                  <a:schemeClr val="tx1"/>
                </a:solidFill>
                <a:effectLst/>
                <a:latin typeface="+mn-lt"/>
                <a:ea typeface="+mn-ea"/>
                <a:cs typeface="+mn-cs"/>
              </a:rPr>
              <a:t>Pasture and 1/2 pound corn</a:t>
            </a:r>
          </a:p>
          <a:p>
            <a:r>
              <a:rPr lang="en-US" sz="1200" b="0" i="0" kern="1200" dirty="0">
                <a:solidFill>
                  <a:schemeClr val="tx1"/>
                </a:solidFill>
                <a:effectLst/>
                <a:latin typeface="+mn-lt"/>
                <a:ea typeface="+mn-ea"/>
                <a:cs typeface="+mn-cs"/>
              </a:rPr>
              <a:t>2 lbs. alfalfa hay and 2 lbs. corn</a:t>
            </a:r>
          </a:p>
          <a:p>
            <a:r>
              <a:rPr lang="en-US" sz="1200" b="0" i="0" kern="1200" dirty="0">
                <a:solidFill>
                  <a:schemeClr val="tx1"/>
                </a:solidFill>
                <a:effectLst/>
                <a:latin typeface="+mn-lt"/>
                <a:ea typeface="+mn-ea"/>
                <a:cs typeface="+mn-cs"/>
              </a:rPr>
              <a:t>1 lbs. alfalfa hay and 3 lbs. corn</a:t>
            </a:r>
          </a:p>
          <a:p>
            <a:r>
              <a:rPr lang="en-US" sz="1200" b="0" i="0" kern="1200" dirty="0">
                <a:solidFill>
                  <a:schemeClr val="tx1"/>
                </a:solidFill>
                <a:effectLst/>
                <a:latin typeface="+mn-lt"/>
                <a:ea typeface="+mn-ea"/>
                <a:cs typeface="+mn-cs"/>
              </a:rPr>
              <a:t>. 5 lb. clover, mixed or grass hay and 3.5 lbs. 14% commercial feed</a:t>
            </a:r>
          </a:p>
          <a:p>
            <a:r>
              <a:rPr lang="en-US" sz="1200" b="0" i="0" kern="1200" dirty="0">
                <a:solidFill>
                  <a:schemeClr val="tx1"/>
                </a:solidFill>
                <a:effectLst/>
                <a:latin typeface="+mn-lt"/>
                <a:ea typeface="+mn-ea"/>
                <a:cs typeface="+mn-cs"/>
              </a:rPr>
              <a:t>Mature rams can get by on pasture or hay through the entire year, except during breeding season. Depending on the number of ewes he is breeding and his size, a ram may need a little corn or 14% feed to keep him in shape during the breeding season.</a:t>
            </a:r>
          </a:p>
          <a:p>
            <a:r>
              <a:rPr lang="en-US" sz="1200" b="0" i="0" kern="1200" dirty="0">
                <a:solidFill>
                  <a:schemeClr val="tx1"/>
                </a:solidFill>
                <a:effectLst/>
                <a:latin typeface="+mn-lt"/>
                <a:ea typeface="+mn-ea"/>
                <a:cs typeface="+mn-cs"/>
              </a:rPr>
              <a:t>Prepared by Michael Fournier, former Penn State Extension Educator</a:t>
            </a:r>
          </a:p>
          <a:p>
            <a:endParaRPr lang="en-US" dirty="0"/>
          </a:p>
        </p:txBody>
      </p:sp>
      <p:sp>
        <p:nvSpPr>
          <p:cNvPr id="4" name="Slide Number Placeholder 3"/>
          <p:cNvSpPr>
            <a:spLocks noGrp="1"/>
          </p:cNvSpPr>
          <p:nvPr>
            <p:ph type="sldNum" sz="quarter" idx="10"/>
          </p:nvPr>
        </p:nvSpPr>
        <p:spPr/>
        <p:txBody>
          <a:bodyPr/>
          <a:lstStyle/>
          <a:p>
            <a:fld id="{A4D3067F-F384-43B2-AB96-DAA615505D57}" type="slidenum">
              <a:rPr lang="en-US" smtClean="0"/>
              <a:t>7</a:t>
            </a:fld>
            <a:endParaRPr lang="en-US"/>
          </a:p>
        </p:txBody>
      </p:sp>
    </p:spTree>
    <p:extLst>
      <p:ext uri="{BB962C8B-B14F-4D97-AF65-F5344CB8AC3E}">
        <p14:creationId xmlns:p14="http://schemas.microsoft.com/office/powerpoint/2010/main" val="4110122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Spend enough time around sheep and goats and you’ll hear a lot of simple advice about late pregnancy.</a:t>
            </a:r>
          </a:p>
          <a:p>
            <a:r>
              <a:rPr lang="en-US" sz="1200" b="0" i="0" kern="1200" dirty="0">
                <a:solidFill>
                  <a:schemeClr val="tx1"/>
                </a:solidFill>
                <a:effectLst/>
                <a:latin typeface="+mn-lt"/>
                <a:ea typeface="+mn-ea"/>
                <a:cs typeface="+mn-cs"/>
              </a:rPr>
              <a:t>“Just feed more protein.”</a:t>
            </a:r>
          </a:p>
          <a:p>
            <a:r>
              <a:rPr lang="en-US" sz="1200" b="0" i="0" kern="1200" dirty="0">
                <a:solidFill>
                  <a:schemeClr val="tx1"/>
                </a:solidFill>
                <a:effectLst/>
                <a:latin typeface="+mn-lt"/>
                <a:ea typeface="+mn-ea"/>
                <a:cs typeface="+mn-cs"/>
              </a:rPr>
              <a:t>“Give them more hay.”</a:t>
            </a:r>
          </a:p>
          <a:p>
            <a:r>
              <a:rPr lang="en-US" sz="1200" b="0" i="0" kern="1200" dirty="0">
                <a:solidFill>
                  <a:schemeClr val="tx1"/>
                </a:solidFill>
                <a:effectLst/>
                <a:latin typeface="+mn-lt"/>
                <a:ea typeface="+mn-ea"/>
                <a:cs typeface="+mn-cs"/>
              </a:rPr>
              <a:t>“Add some grain the last couple weeks.”</a:t>
            </a:r>
          </a:p>
          <a:p>
            <a:r>
              <a:rPr lang="en-US" sz="1200" b="0" i="0" kern="1200" dirty="0">
                <a:solidFill>
                  <a:schemeClr val="tx1"/>
                </a:solidFill>
                <a:effectLst/>
                <a:latin typeface="+mn-lt"/>
                <a:ea typeface="+mn-ea"/>
                <a:cs typeface="+mn-cs"/>
              </a:rPr>
              <a:t>The problem is that biology rarely works in simple one-line rules. Sheep and goats aren’t machines where one dial controls everything.</a:t>
            </a:r>
          </a:p>
          <a:p>
            <a:r>
              <a:rPr lang="en-US" sz="1200" b="0" i="0" kern="1200" dirty="0">
                <a:solidFill>
                  <a:schemeClr val="tx1"/>
                </a:solidFill>
                <a:effectLst/>
                <a:latin typeface="+mn-lt"/>
                <a:ea typeface="+mn-ea"/>
                <a:cs typeface="+mn-cs"/>
              </a:rPr>
              <a:t>Late gestation is not about one nutrient.</a:t>
            </a:r>
          </a:p>
          <a:p>
            <a:r>
              <a:rPr lang="en-US" sz="1200" b="0" i="0" kern="1200" dirty="0">
                <a:solidFill>
                  <a:schemeClr val="tx1"/>
                </a:solidFill>
                <a:effectLst/>
                <a:latin typeface="+mn-lt"/>
                <a:ea typeface="+mn-ea"/>
                <a:cs typeface="+mn-cs"/>
              </a:rPr>
              <a:t>It’s about how the entire system changes during the last weeks of pregnancy.</a:t>
            </a:r>
          </a:p>
          <a:p>
            <a:r>
              <a:rPr lang="en-US" sz="1200" b="0" i="0" kern="1200" dirty="0">
                <a:solidFill>
                  <a:schemeClr val="tx1"/>
                </a:solidFill>
                <a:effectLst/>
                <a:latin typeface="+mn-lt"/>
                <a:ea typeface="+mn-ea"/>
                <a:cs typeface="+mn-cs"/>
              </a:rPr>
              <a:t>And one of the most important changes has nothing to do with feed ingredients.</a:t>
            </a:r>
          </a:p>
          <a:p>
            <a:r>
              <a:rPr lang="en-US" sz="1200" b="0" i="0" kern="1200" dirty="0">
                <a:solidFill>
                  <a:schemeClr val="tx1"/>
                </a:solidFill>
                <a:effectLst/>
                <a:latin typeface="+mn-lt"/>
                <a:ea typeface="+mn-ea"/>
                <a:cs typeface="+mn-cs"/>
              </a:rPr>
              <a:t>It has to do with space.</a:t>
            </a:r>
          </a:p>
          <a:p>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The Rumen Is Enormous</a:t>
            </a:r>
          </a:p>
          <a:p>
            <a:r>
              <a:rPr lang="en-US" sz="1200" b="0" i="0" kern="1200" dirty="0">
                <a:solidFill>
                  <a:schemeClr val="tx1"/>
                </a:solidFill>
                <a:effectLst/>
                <a:latin typeface="+mn-lt"/>
                <a:ea typeface="+mn-ea"/>
                <a:cs typeface="+mn-cs"/>
              </a:rPr>
              <a:t>To understand what happens late in pregnancy, we first need to understand just how big the rumen really is.</a:t>
            </a:r>
          </a:p>
          <a:p>
            <a:r>
              <a:rPr lang="en-US" sz="1200" b="0" i="0" kern="1200" dirty="0">
                <a:solidFill>
                  <a:schemeClr val="tx1"/>
                </a:solidFill>
                <a:effectLst/>
                <a:latin typeface="+mn-lt"/>
                <a:ea typeface="+mn-ea"/>
                <a:cs typeface="+mn-cs"/>
              </a:rPr>
              <a:t>In an adult sheep or goat, the rumen is massive.</a:t>
            </a:r>
          </a:p>
          <a:p>
            <a:r>
              <a:rPr lang="en-US" sz="1200" b="0" i="0" kern="1200" dirty="0">
                <a:solidFill>
                  <a:schemeClr val="tx1"/>
                </a:solidFill>
                <a:effectLst/>
                <a:latin typeface="+mn-lt"/>
                <a:ea typeface="+mn-ea"/>
                <a:cs typeface="+mn-cs"/>
              </a:rPr>
              <a:t>In many animals it can hold roughly the volume of a five-gallon bucket of feed and fluid. In fact, the rumen alone can account for 60–70% of the entire digestive tract volume.</a:t>
            </a:r>
          </a:p>
          <a:p>
            <a:r>
              <a:rPr lang="en-US" sz="1200" b="0" i="0" kern="1200" dirty="0">
                <a:solidFill>
                  <a:schemeClr val="tx1"/>
                </a:solidFill>
                <a:effectLst/>
                <a:latin typeface="+mn-lt"/>
                <a:ea typeface="+mn-ea"/>
                <a:cs typeface="+mn-cs"/>
              </a:rPr>
              <a:t>That large fermentation vat is what allows sheep and goats to live on forage. Inside the rumen, billions of microbes break down plant fiber and convert it into usable energy for the animal.</a:t>
            </a:r>
          </a:p>
          <a:p>
            <a:r>
              <a:rPr lang="en-US" sz="1200" b="0" i="0" kern="1200" dirty="0">
                <a:solidFill>
                  <a:schemeClr val="tx1"/>
                </a:solidFill>
                <a:effectLst/>
                <a:latin typeface="+mn-lt"/>
                <a:ea typeface="+mn-ea"/>
                <a:cs typeface="+mn-cs"/>
              </a:rPr>
              <a:t>Under normal conditions, this system works extremely well.</a:t>
            </a:r>
          </a:p>
          <a:p>
            <a:r>
              <a:rPr lang="en-US" sz="1200" b="0" i="0" kern="1200" dirty="0">
                <a:solidFill>
                  <a:schemeClr val="tx1"/>
                </a:solidFill>
                <a:effectLst/>
                <a:latin typeface="+mn-lt"/>
                <a:ea typeface="+mn-ea"/>
                <a:cs typeface="+mn-cs"/>
              </a:rPr>
              <a:t>But pregnancy changes the physical layout inside the abdomen.</a:t>
            </a:r>
          </a:p>
          <a:p>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Two Organs Competing for the Same Space</a:t>
            </a:r>
          </a:p>
          <a:p>
            <a:r>
              <a:rPr lang="en-US" sz="1200" b="0" i="0" kern="1200" dirty="0">
                <a:solidFill>
                  <a:schemeClr val="tx1"/>
                </a:solidFill>
                <a:effectLst/>
                <a:latin typeface="+mn-lt"/>
                <a:ea typeface="+mn-ea"/>
                <a:cs typeface="+mn-cs"/>
              </a:rPr>
              <a:t>As lambs or kids grow during the final weeks of pregnancy, the uterus expands rapidly.</a:t>
            </a:r>
          </a:p>
          <a:p>
            <a:r>
              <a:rPr lang="en-US" sz="1200" b="0" i="0" kern="1200" dirty="0">
                <a:solidFill>
                  <a:schemeClr val="tx1"/>
                </a:solidFill>
                <a:effectLst/>
                <a:latin typeface="+mn-lt"/>
                <a:ea typeface="+mn-ea"/>
                <a:cs typeface="+mn-cs"/>
              </a:rPr>
              <a:t>In sheep and goats, roughly two-thirds of fetal growth occurs during the final four to six weeks of gestation.</a:t>
            </a:r>
          </a:p>
          <a:p>
            <a:r>
              <a:rPr lang="en-US" sz="1200" b="0" i="0" kern="1200" dirty="0">
                <a:solidFill>
                  <a:schemeClr val="tx1"/>
                </a:solidFill>
                <a:effectLst/>
                <a:latin typeface="+mn-lt"/>
                <a:ea typeface="+mn-ea"/>
                <a:cs typeface="+mn-cs"/>
              </a:rPr>
              <a:t>That means the uterus is increasing in size very quickly during the same time period when the developing lambs or kids are demanding the most nutrients.</a:t>
            </a:r>
          </a:p>
          <a:p>
            <a:r>
              <a:rPr lang="en-US" sz="1200" b="0" i="0" kern="1200" dirty="0">
                <a:solidFill>
                  <a:schemeClr val="tx1"/>
                </a:solidFill>
                <a:effectLst/>
                <a:latin typeface="+mn-lt"/>
                <a:ea typeface="+mn-ea"/>
                <a:cs typeface="+mn-cs"/>
              </a:rPr>
              <a:t>But the abdomen is a fixed space.</a:t>
            </a:r>
          </a:p>
          <a:p>
            <a:r>
              <a:rPr lang="en-US" sz="1200" b="0" i="0" kern="1200" dirty="0">
                <a:solidFill>
                  <a:schemeClr val="tx1"/>
                </a:solidFill>
                <a:effectLst/>
                <a:latin typeface="+mn-lt"/>
                <a:ea typeface="+mn-ea"/>
                <a:cs typeface="+mn-cs"/>
              </a:rPr>
              <a:t>When the uterus expands, something else has to move.</a:t>
            </a:r>
          </a:p>
          <a:p>
            <a:r>
              <a:rPr lang="en-US" sz="1200" b="0" i="0" kern="1200" dirty="0">
                <a:solidFill>
                  <a:schemeClr val="tx1"/>
                </a:solidFill>
                <a:effectLst/>
                <a:latin typeface="+mn-lt"/>
                <a:ea typeface="+mn-ea"/>
                <a:cs typeface="+mn-cs"/>
              </a:rPr>
              <a:t>And what gets pushed out of the way is the rumen.</a:t>
            </a:r>
          </a:p>
          <a:p>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A Simple Way to Picture It</a:t>
            </a:r>
          </a:p>
          <a:p>
            <a:r>
              <a:rPr lang="en-US" sz="1200" b="0" i="0" kern="1200" dirty="0">
                <a:solidFill>
                  <a:schemeClr val="tx1"/>
                </a:solidFill>
                <a:effectLst/>
                <a:latin typeface="+mn-lt"/>
                <a:ea typeface="+mn-ea"/>
                <a:cs typeface="+mn-cs"/>
              </a:rPr>
              <a:t>One way to visualize this is to imagine two balloons inside a box.</a:t>
            </a:r>
          </a:p>
          <a:p>
            <a:r>
              <a:rPr lang="en-US" sz="1200" b="0" i="0" kern="1200" dirty="0">
                <a:solidFill>
                  <a:schemeClr val="tx1"/>
                </a:solidFill>
                <a:effectLst/>
                <a:latin typeface="+mn-lt"/>
                <a:ea typeface="+mn-ea"/>
                <a:cs typeface="+mn-cs"/>
              </a:rPr>
              <a:t>As one balloon grows larger, the other balloon has less room to expand.</a:t>
            </a:r>
          </a:p>
          <a:p>
            <a:r>
              <a:rPr lang="en-US" sz="1200" b="0" i="0" kern="1200" dirty="0">
                <a:solidFill>
                  <a:schemeClr val="tx1"/>
                </a:solidFill>
                <a:effectLst/>
                <a:latin typeface="+mn-lt"/>
                <a:ea typeface="+mn-ea"/>
                <a:cs typeface="+mn-cs"/>
              </a:rPr>
              <a:t>The abdomen works in a similar way. As the uterus enlarges during late pregnancy, the rumen has less room to expand after a meal.</a:t>
            </a:r>
          </a:p>
          <a:p>
            <a:r>
              <a:rPr lang="en-US" sz="1200" b="0" i="0" kern="1200" dirty="0">
                <a:solidFill>
                  <a:schemeClr val="tx1"/>
                </a:solidFill>
                <a:effectLst/>
                <a:latin typeface="+mn-lt"/>
                <a:ea typeface="+mn-ea"/>
                <a:cs typeface="+mn-cs"/>
              </a:rPr>
              <a:t>The rumen doesn’t disappear.</a:t>
            </a:r>
          </a:p>
          <a:p>
            <a:r>
              <a:rPr lang="en-US" sz="1200" b="0" i="0" kern="1200" dirty="0">
                <a:solidFill>
                  <a:schemeClr val="tx1"/>
                </a:solidFill>
                <a:effectLst/>
                <a:latin typeface="+mn-lt"/>
                <a:ea typeface="+mn-ea"/>
                <a:cs typeface="+mn-cs"/>
              </a:rPr>
              <a:t>It simply has less space to work with.</a:t>
            </a:r>
          </a:p>
          <a:p>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The System Starts to Tighten</a:t>
            </a:r>
          </a:p>
          <a:p>
            <a:r>
              <a:rPr lang="en-US" sz="1200" b="0" i="0" kern="1200" dirty="0">
                <a:solidFill>
                  <a:schemeClr val="tx1"/>
                </a:solidFill>
                <a:effectLst/>
                <a:latin typeface="+mn-lt"/>
                <a:ea typeface="+mn-ea"/>
                <a:cs typeface="+mn-cs"/>
              </a:rPr>
              <a:t>As the uterus enlarges, it begins compressing the rumen.</a:t>
            </a:r>
          </a:p>
          <a:p>
            <a:r>
              <a:rPr lang="en-US" sz="1200" b="0" i="0" kern="1200" dirty="0">
                <a:solidFill>
                  <a:schemeClr val="tx1"/>
                </a:solidFill>
                <a:effectLst/>
                <a:latin typeface="+mn-lt"/>
                <a:ea typeface="+mn-ea"/>
                <a:cs typeface="+mn-cs"/>
              </a:rPr>
              <a:t>This creates an important shift in the system:</a:t>
            </a:r>
          </a:p>
          <a:p>
            <a:r>
              <a:rPr lang="en-US" sz="1200" b="0" i="0" kern="1200" dirty="0">
                <a:solidFill>
                  <a:schemeClr val="tx1"/>
                </a:solidFill>
                <a:effectLst/>
                <a:latin typeface="+mn-lt"/>
                <a:ea typeface="+mn-ea"/>
                <a:cs typeface="+mn-cs"/>
              </a:rPr>
              <a:t>The same animal that needs more nutrients is also losing some of her ability to consume large volumes of feed.</a:t>
            </a:r>
          </a:p>
          <a:p>
            <a:r>
              <a:rPr lang="en-US" sz="1200" b="0" i="0" kern="1200" dirty="0">
                <a:solidFill>
                  <a:schemeClr val="tx1"/>
                </a:solidFill>
                <a:effectLst/>
                <a:latin typeface="+mn-lt"/>
                <a:ea typeface="+mn-ea"/>
                <a:cs typeface="+mn-cs"/>
              </a:rPr>
              <a:t>In other words:</a:t>
            </a:r>
          </a:p>
          <a:p>
            <a:r>
              <a:rPr lang="en-US" sz="1200" b="0" i="0" kern="1200" dirty="0">
                <a:solidFill>
                  <a:schemeClr val="tx1"/>
                </a:solidFill>
                <a:effectLst/>
                <a:latin typeface="+mn-lt"/>
                <a:ea typeface="+mn-ea"/>
                <a:cs typeface="+mn-cs"/>
              </a:rPr>
              <a:t>• Nutrient demand is rising.</a:t>
            </a:r>
          </a:p>
          <a:p>
            <a:r>
              <a:rPr lang="en-US" sz="1200" b="0" i="0" kern="1200" dirty="0">
                <a:solidFill>
                  <a:schemeClr val="tx1"/>
                </a:solidFill>
                <a:effectLst/>
                <a:latin typeface="+mn-lt"/>
                <a:ea typeface="+mn-ea"/>
                <a:cs typeface="+mn-cs"/>
              </a:rPr>
              <a:t>• Feed capacity is shrinking.</a:t>
            </a:r>
          </a:p>
          <a:p>
            <a:r>
              <a:rPr lang="en-US" sz="1200" b="0" i="0" kern="1200" dirty="0">
                <a:solidFill>
                  <a:schemeClr val="tx1"/>
                </a:solidFill>
                <a:effectLst/>
                <a:latin typeface="+mn-lt"/>
                <a:ea typeface="+mn-ea"/>
                <a:cs typeface="+mn-cs"/>
              </a:rPr>
              <a:t>Late gestation is where those two curves begin to cross.</a:t>
            </a:r>
          </a:p>
          <a:p>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Why “Just Feed More Hay” Doesn’t Always Work</a:t>
            </a:r>
          </a:p>
          <a:p>
            <a:r>
              <a:rPr lang="en-US" sz="1200" b="0" i="0" kern="1200" dirty="0">
                <a:solidFill>
                  <a:schemeClr val="tx1"/>
                </a:solidFill>
                <a:effectLst/>
                <a:latin typeface="+mn-lt"/>
                <a:ea typeface="+mn-ea"/>
                <a:cs typeface="+mn-cs"/>
              </a:rPr>
              <a:t>A common piece of advice is to simply offer more hay during late pregnancy.</a:t>
            </a:r>
          </a:p>
          <a:p>
            <a:r>
              <a:rPr lang="en-US" sz="1200" b="0" i="0" kern="1200" dirty="0">
                <a:solidFill>
                  <a:schemeClr val="tx1"/>
                </a:solidFill>
                <a:effectLst/>
                <a:latin typeface="+mn-lt"/>
                <a:ea typeface="+mn-ea"/>
                <a:cs typeface="+mn-cs"/>
              </a:rPr>
              <a:t>While forage remains extremely important, this advice misses a key biological reality.</a:t>
            </a:r>
          </a:p>
          <a:p>
            <a:r>
              <a:rPr lang="en-US" sz="1200" b="0" i="0" kern="1200" dirty="0">
                <a:solidFill>
                  <a:schemeClr val="tx1"/>
                </a:solidFill>
                <a:effectLst/>
                <a:latin typeface="+mn-lt"/>
                <a:ea typeface="+mn-ea"/>
                <a:cs typeface="+mn-cs"/>
              </a:rPr>
              <a:t>As abdominal space becomes limited, the animal often cannot physically consume the same large volumes of bulky forage she could earlier in pregnancy.</a:t>
            </a:r>
          </a:p>
          <a:p>
            <a:r>
              <a:rPr lang="en-US" sz="1200" b="0" i="0" kern="1200" dirty="0">
                <a:solidFill>
                  <a:schemeClr val="tx1"/>
                </a:solidFill>
                <a:effectLst/>
                <a:latin typeface="+mn-lt"/>
                <a:ea typeface="+mn-ea"/>
                <a:cs typeface="+mn-cs"/>
              </a:rPr>
              <a:t>This is especially true when animals are carrying twins or triplets.</a:t>
            </a:r>
          </a:p>
          <a:p>
            <a:r>
              <a:rPr lang="en-US" sz="1200" b="0" i="0" kern="1200" dirty="0">
                <a:solidFill>
                  <a:schemeClr val="tx1"/>
                </a:solidFill>
                <a:effectLst/>
                <a:latin typeface="+mn-lt"/>
                <a:ea typeface="+mn-ea"/>
                <a:cs typeface="+mn-cs"/>
              </a:rPr>
              <a:t>It’s not that the animal suddenly refuses to eat.</a:t>
            </a:r>
          </a:p>
          <a:p>
            <a:r>
              <a:rPr lang="en-US" sz="1200" b="0" i="0" kern="1200" dirty="0">
                <a:solidFill>
                  <a:schemeClr val="tx1"/>
                </a:solidFill>
                <a:effectLst/>
                <a:latin typeface="+mn-lt"/>
                <a:ea typeface="+mn-ea"/>
                <a:cs typeface="+mn-cs"/>
              </a:rPr>
              <a:t>It’s that the system is becoming physically constrained.</a:t>
            </a:r>
          </a:p>
          <a:p>
            <a:r>
              <a:rPr lang="en-US" sz="1200" b="0" i="0" kern="1200" dirty="0">
                <a:solidFill>
                  <a:schemeClr val="tx1"/>
                </a:solidFill>
                <a:effectLst/>
                <a:latin typeface="+mn-lt"/>
                <a:ea typeface="+mn-ea"/>
                <a:cs typeface="+mn-cs"/>
              </a:rPr>
              <a:t>Understanding this mechanical pressure is one of the keys to understanding late gestation nutrition.</a:t>
            </a:r>
          </a:p>
          <a:p>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Bigger Babies Are Not the Goal</a:t>
            </a:r>
          </a:p>
          <a:p>
            <a:r>
              <a:rPr lang="en-US" sz="1200" b="0" i="0" kern="1200" dirty="0">
                <a:solidFill>
                  <a:schemeClr val="tx1"/>
                </a:solidFill>
                <a:effectLst/>
                <a:latin typeface="+mn-lt"/>
                <a:ea typeface="+mn-ea"/>
                <a:cs typeface="+mn-cs"/>
              </a:rPr>
              <a:t>Another misconception that sometimes appears in late-gestation discussions is the idea that larger birth weights should always be the goal.</a:t>
            </a:r>
          </a:p>
          <a:p>
            <a:r>
              <a:rPr lang="en-US" sz="1200" b="0" i="0" kern="1200" dirty="0">
                <a:solidFill>
                  <a:schemeClr val="tx1"/>
                </a:solidFill>
                <a:effectLst/>
                <a:latin typeface="+mn-lt"/>
                <a:ea typeface="+mn-ea"/>
                <a:cs typeface="+mn-cs"/>
              </a:rPr>
              <a:t>Birth weight can certainly be useful data when tracking flock performance, but it should not be confused with future growth potential.</a:t>
            </a:r>
          </a:p>
          <a:p>
            <a:r>
              <a:rPr lang="en-US" sz="1200" b="0" i="0" kern="1200" dirty="0">
                <a:solidFill>
                  <a:schemeClr val="tx1"/>
                </a:solidFill>
                <a:effectLst/>
                <a:latin typeface="+mn-lt"/>
                <a:ea typeface="+mn-ea"/>
                <a:cs typeface="+mn-cs"/>
              </a:rPr>
              <a:t>Just as in humans, a larger newborn does not necessarily mean the animal will become larger later in life.</a:t>
            </a:r>
          </a:p>
          <a:p>
            <a:r>
              <a:rPr lang="en-US" sz="1200" b="0" i="0" kern="1200" dirty="0">
                <a:solidFill>
                  <a:schemeClr val="tx1"/>
                </a:solidFill>
                <a:effectLst/>
                <a:latin typeface="+mn-lt"/>
                <a:ea typeface="+mn-ea"/>
                <a:cs typeface="+mn-cs"/>
              </a:rPr>
              <a:t>The goal of late gestation feeding is not to create the biggest possible lambs or kids.</a:t>
            </a:r>
          </a:p>
          <a:p>
            <a:r>
              <a:rPr lang="en-US" sz="1200" b="0" i="0" kern="1200" dirty="0">
                <a:solidFill>
                  <a:schemeClr val="tx1"/>
                </a:solidFill>
                <a:effectLst/>
                <a:latin typeface="+mn-lt"/>
                <a:ea typeface="+mn-ea"/>
                <a:cs typeface="+mn-cs"/>
              </a:rPr>
              <a:t>The goal is to maintain metabolic balance in the ewe or doe while supporting healthy fetal development.</a:t>
            </a:r>
          </a:p>
          <a:p>
            <a:r>
              <a:rPr lang="en-US" sz="1200" b="0" i="0" kern="1200" dirty="0">
                <a:solidFill>
                  <a:schemeClr val="tx1"/>
                </a:solidFill>
                <a:effectLst/>
                <a:latin typeface="+mn-lt"/>
                <a:ea typeface="+mn-ea"/>
                <a:cs typeface="+mn-cs"/>
              </a:rPr>
              <a:t>Those are not always the same thing.</a:t>
            </a:r>
          </a:p>
          <a:p>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Why Understanding the System Matters</a:t>
            </a:r>
          </a:p>
          <a:p>
            <a:r>
              <a:rPr lang="en-US" sz="1200" b="0" i="0" kern="1200" dirty="0">
                <a:solidFill>
                  <a:schemeClr val="tx1"/>
                </a:solidFill>
                <a:effectLst/>
                <a:latin typeface="+mn-lt"/>
                <a:ea typeface="+mn-ea"/>
                <a:cs typeface="+mn-cs"/>
              </a:rPr>
              <a:t>Many sheep and goat producers do very well with simple feeding systems.</a:t>
            </a:r>
          </a:p>
          <a:p>
            <a:r>
              <a:rPr lang="en-US" sz="1200" b="0" i="0" kern="1200" dirty="0">
                <a:solidFill>
                  <a:schemeClr val="tx1"/>
                </a:solidFill>
                <a:effectLst/>
                <a:latin typeface="+mn-lt"/>
                <a:ea typeface="+mn-ea"/>
                <a:cs typeface="+mn-cs"/>
              </a:rPr>
              <a:t>Pasture-based animals may raise healthy lambs every year.</a:t>
            </a:r>
          </a:p>
          <a:p>
            <a:r>
              <a:rPr lang="en-US" sz="1200" b="0" i="0" kern="1200" dirty="0">
                <a:solidFill>
                  <a:schemeClr val="tx1"/>
                </a:solidFill>
                <a:effectLst/>
                <a:latin typeface="+mn-lt"/>
                <a:ea typeface="+mn-ea"/>
                <a:cs typeface="+mn-cs"/>
              </a:rPr>
              <a:t>Others feed round bales free-choice with few obvious problems.</a:t>
            </a:r>
          </a:p>
          <a:p>
            <a:r>
              <a:rPr lang="en-US" sz="1200" b="0" i="0" kern="1200" dirty="0">
                <a:solidFill>
                  <a:schemeClr val="tx1"/>
                </a:solidFill>
                <a:effectLst/>
                <a:latin typeface="+mn-lt"/>
                <a:ea typeface="+mn-ea"/>
                <a:cs typeface="+mn-cs"/>
              </a:rPr>
              <a:t>But understanding how the system actually works allows producers to recognize when things begin to drift out of balance.</a:t>
            </a:r>
          </a:p>
          <a:p>
            <a:r>
              <a:rPr lang="en-US" sz="1200" b="0" i="0" kern="1200" dirty="0">
                <a:solidFill>
                  <a:schemeClr val="tx1"/>
                </a:solidFill>
                <a:effectLst/>
                <a:latin typeface="+mn-lt"/>
                <a:ea typeface="+mn-ea"/>
                <a:cs typeface="+mn-cs"/>
              </a:rPr>
              <a:t>Late gestation is a period where several forces are all changing at the same time:</a:t>
            </a:r>
          </a:p>
          <a:p>
            <a:r>
              <a:rPr lang="en-US" sz="1200" b="0" i="0" kern="1200" dirty="0">
                <a:solidFill>
                  <a:schemeClr val="tx1"/>
                </a:solidFill>
                <a:effectLst/>
                <a:latin typeface="+mn-lt"/>
                <a:ea typeface="+mn-ea"/>
                <a:cs typeface="+mn-cs"/>
              </a:rPr>
              <a:t>• fetal growth accelerates</a:t>
            </a:r>
          </a:p>
          <a:p>
            <a:r>
              <a:rPr lang="en-US" sz="1200" b="0" i="0" kern="1200" dirty="0">
                <a:solidFill>
                  <a:schemeClr val="tx1"/>
                </a:solidFill>
                <a:effectLst/>
                <a:latin typeface="+mn-lt"/>
                <a:ea typeface="+mn-ea"/>
                <a:cs typeface="+mn-cs"/>
              </a:rPr>
              <a:t>• energy demand rises</a:t>
            </a:r>
          </a:p>
          <a:p>
            <a:r>
              <a:rPr lang="en-US" sz="1200" b="0" i="0" kern="1200" dirty="0">
                <a:solidFill>
                  <a:schemeClr val="tx1"/>
                </a:solidFill>
                <a:effectLst/>
                <a:latin typeface="+mn-lt"/>
                <a:ea typeface="+mn-ea"/>
                <a:cs typeface="+mn-cs"/>
              </a:rPr>
              <a:t>• rumen capacity decreases</a:t>
            </a:r>
          </a:p>
          <a:p>
            <a:r>
              <a:rPr lang="en-US" sz="1200" b="0" i="0" kern="1200" dirty="0">
                <a:solidFill>
                  <a:schemeClr val="tx1"/>
                </a:solidFill>
                <a:effectLst/>
                <a:latin typeface="+mn-lt"/>
                <a:ea typeface="+mn-ea"/>
                <a:cs typeface="+mn-cs"/>
              </a:rPr>
              <a:t>• abdominal pressure increases</a:t>
            </a:r>
          </a:p>
          <a:p>
            <a:r>
              <a:rPr lang="en-US" sz="1200" b="0" i="0" kern="1200" dirty="0">
                <a:solidFill>
                  <a:schemeClr val="tx1"/>
                </a:solidFill>
                <a:effectLst/>
                <a:latin typeface="+mn-lt"/>
                <a:ea typeface="+mn-ea"/>
                <a:cs typeface="+mn-cs"/>
              </a:rPr>
              <a:t>When these changes line up poorly, metabolic problems can begin to appear.</a:t>
            </a:r>
          </a:p>
          <a:p>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In the Next Article</a:t>
            </a:r>
          </a:p>
          <a:p>
            <a:r>
              <a:rPr lang="en-US" sz="1200" b="0" i="0" kern="1200" dirty="0">
                <a:solidFill>
                  <a:schemeClr val="tx1"/>
                </a:solidFill>
                <a:effectLst/>
                <a:latin typeface="+mn-lt"/>
                <a:ea typeface="+mn-ea"/>
                <a:cs typeface="+mn-cs"/>
              </a:rPr>
              <a:t>Now that we understand the space problem, the next step is to look at the metabolic side of the equation.</a:t>
            </a:r>
          </a:p>
          <a:p>
            <a:r>
              <a:rPr lang="en-US" sz="1200" b="0" i="0" kern="1200" dirty="0">
                <a:solidFill>
                  <a:schemeClr val="tx1"/>
                </a:solidFill>
                <a:effectLst/>
                <a:latin typeface="+mn-lt"/>
                <a:ea typeface="+mn-ea"/>
                <a:cs typeface="+mn-cs"/>
              </a:rPr>
              <a:t>Because once rumen intake begins to fall while fetal demand continues to rise, the ewe or doe must begin drawing energy from somewhere else.</a:t>
            </a:r>
          </a:p>
          <a:p>
            <a:r>
              <a:rPr lang="en-US" sz="1200" b="0" i="0" kern="1200" dirty="0">
                <a:solidFill>
                  <a:schemeClr val="tx1"/>
                </a:solidFill>
                <a:effectLst/>
                <a:latin typeface="+mn-lt"/>
                <a:ea typeface="+mn-ea"/>
                <a:cs typeface="+mn-cs"/>
              </a:rPr>
              <a:t>And that’s where some of the most important late-gestation challenges begin.</a:t>
            </a:r>
          </a:p>
          <a:p>
            <a:endParaRPr lang="en-US" dirty="0"/>
          </a:p>
        </p:txBody>
      </p:sp>
      <p:sp>
        <p:nvSpPr>
          <p:cNvPr id="4" name="Slide Number Placeholder 3"/>
          <p:cNvSpPr>
            <a:spLocks noGrp="1"/>
          </p:cNvSpPr>
          <p:nvPr>
            <p:ph type="sldNum" sz="quarter" idx="5"/>
          </p:nvPr>
        </p:nvSpPr>
        <p:spPr/>
        <p:txBody>
          <a:bodyPr/>
          <a:lstStyle/>
          <a:p>
            <a:fld id="{A4D3067F-F384-43B2-AB96-DAA615505D57}" type="slidenum">
              <a:rPr lang="en-US" smtClean="0"/>
              <a:t>15</a:t>
            </a:fld>
            <a:endParaRPr lang="en-US"/>
          </a:p>
        </p:txBody>
      </p:sp>
    </p:spTree>
    <p:extLst>
      <p:ext uri="{BB962C8B-B14F-4D97-AF65-F5344CB8AC3E}">
        <p14:creationId xmlns:p14="http://schemas.microsoft.com/office/powerpoint/2010/main" val="1819793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https://www.extension.purdue.edu/extmedia/as/as-573-w.pdf</a:t>
            </a:r>
          </a:p>
          <a:p>
            <a:endParaRPr lang="en-US" dirty="0"/>
          </a:p>
        </p:txBody>
      </p:sp>
      <p:sp>
        <p:nvSpPr>
          <p:cNvPr id="4" name="Slide Number Placeholder 3"/>
          <p:cNvSpPr>
            <a:spLocks noGrp="1"/>
          </p:cNvSpPr>
          <p:nvPr>
            <p:ph type="sldNum" sz="quarter" idx="10"/>
          </p:nvPr>
        </p:nvSpPr>
        <p:spPr/>
        <p:txBody>
          <a:bodyPr/>
          <a:lstStyle/>
          <a:p>
            <a:fld id="{A4D3067F-F384-43B2-AB96-DAA615505D57}" type="slidenum">
              <a:rPr lang="en-US" smtClean="0"/>
              <a:t>21</a:t>
            </a:fld>
            <a:endParaRPr lang="en-US"/>
          </a:p>
        </p:txBody>
      </p:sp>
    </p:spTree>
    <p:extLst>
      <p:ext uri="{BB962C8B-B14F-4D97-AF65-F5344CB8AC3E}">
        <p14:creationId xmlns:p14="http://schemas.microsoft.com/office/powerpoint/2010/main" val="3501272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https://attra.ncat.org/attra-pub/viewhtml.php?id=215</a:t>
            </a:r>
          </a:p>
          <a:p>
            <a:endParaRPr lang="en-US" dirty="0"/>
          </a:p>
        </p:txBody>
      </p:sp>
      <p:sp>
        <p:nvSpPr>
          <p:cNvPr id="4" name="Slide Number Placeholder 3"/>
          <p:cNvSpPr>
            <a:spLocks noGrp="1"/>
          </p:cNvSpPr>
          <p:nvPr>
            <p:ph type="sldNum" sz="quarter" idx="10"/>
          </p:nvPr>
        </p:nvSpPr>
        <p:spPr/>
        <p:txBody>
          <a:bodyPr/>
          <a:lstStyle/>
          <a:p>
            <a:fld id="{A4D3067F-F384-43B2-AB96-DAA615505D57}" type="slidenum">
              <a:rPr lang="en-US" smtClean="0"/>
              <a:t>22</a:t>
            </a:fld>
            <a:endParaRPr lang="en-US"/>
          </a:p>
        </p:txBody>
      </p:sp>
    </p:spTree>
    <p:extLst>
      <p:ext uri="{BB962C8B-B14F-4D97-AF65-F5344CB8AC3E}">
        <p14:creationId xmlns:p14="http://schemas.microsoft.com/office/powerpoint/2010/main" val="359780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Information by </a:t>
            </a:r>
            <a:br>
              <a:rPr lang="en-US" b="1" dirty="0"/>
            </a:br>
            <a:r>
              <a:rPr lang="en-US" b="1" dirty="0"/>
              <a:t>Treasure Valley Sheep Producers</a:t>
            </a:r>
          </a:p>
          <a:p>
            <a:r>
              <a:rPr lang="en-US" sz="1200" b="0" i="0" kern="1200" dirty="0">
                <a:solidFill>
                  <a:schemeClr val="tx1"/>
                </a:solidFill>
                <a:effectLst/>
                <a:latin typeface="+mn-lt"/>
                <a:ea typeface="+mn-ea"/>
                <a:cs typeface="+mn-cs"/>
              </a:rPr>
              <a:t>by Larry L. Berger, Ph.D.</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Professor, Animal Sciences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University of Illinois</a:t>
            </a:r>
          </a:p>
          <a:p>
            <a:r>
              <a:rPr lang="en-US" sz="1200" b="1" i="0" kern="1200" dirty="0">
                <a:solidFill>
                  <a:schemeClr val="tx1"/>
                </a:solidFill>
                <a:effectLst/>
                <a:latin typeface="+mn-lt"/>
                <a:ea typeface="+mn-ea"/>
                <a:cs typeface="+mn-cs"/>
              </a:rPr>
              <a:t>Importance of Copper</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Copper toxicity in sheep is more often a problem of nutritional management than it is excess copper intake. The purpose of this paper is to look at such factors as nutrient interactions, animal management, and environmental conditions that may increase the risk of copper toxicity and how the sheep producer can minimize these risks.</a:t>
            </a:r>
          </a:p>
          <a:p>
            <a:r>
              <a:rPr lang="en-US" sz="1200" b="0" i="0" kern="1200" dirty="0">
                <a:solidFill>
                  <a:schemeClr val="tx1"/>
                </a:solidFill>
                <a:effectLst/>
                <a:latin typeface="+mn-lt"/>
                <a:ea typeface="+mn-ea"/>
                <a:cs typeface="+mn-cs"/>
              </a:rPr>
              <a:t>The importance of copper as an essential nutrient has been known since the 1920's. </a:t>
            </a:r>
            <a:r>
              <a:rPr lang="en-US" sz="1200" b="1" i="0" kern="1200" dirty="0">
                <a:solidFill>
                  <a:schemeClr val="tx1"/>
                </a:solidFill>
                <a:effectLst/>
                <a:latin typeface="+mn-lt"/>
                <a:ea typeface="+mn-ea"/>
                <a:cs typeface="+mn-cs"/>
              </a:rPr>
              <a:t>Copper is required for normal iron metabolism, elastin and collagen synthesis, melanin production and integrity of the central nervous system.</a:t>
            </a:r>
            <a:r>
              <a:rPr lang="en-US" sz="1200" b="0" i="0" kern="1200" dirty="0">
                <a:solidFill>
                  <a:schemeClr val="tx1"/>
                </a:solidFill>
                <a:effectLst/>
                <a:latin typeface="+mn-lt"/>
                <a:ea typeface="+mn-ea"/>
                <a:cs typeface="+mn-cs"/>
              </a:rPr>
              <a:t> There are numerous </a:t>
            </a:r>
            <a:r>
              <a:rPr lang="en-US" sz="1200" b="0" i="0" kern="1200" dirty="0" err="1">
                <a:solidFill>
                  <a:schemeClr val="tx1"/>
                </a:solidFill>
                <a:effectLst/>
                <a:latin typeface="+mn-lt"/>
                <a:ea typeface="+mn-ea"/>
                <a:cs typeface="+mn-cs"/>
              </a:rPr>
              <a:t>metalloprotein</a:t>
            </a:r>
            <a:r>
              <a:rPr lang="en-US" sz="1200" b="0" i="0" kern="1200" dirty="0">
                <a:solidFill>
                  <a:schemeClr val="tx1"/>
                </a:solidFill>
                <a:effectLst/>
                <a:latin typeface="+mn-lt"/>
                <a:ea typeface="+mn-ea"/>
                <a:cs typeface="+mn-cs"/>
              </a:rPr>
              <a:t> enzymes, </a:t>
            </a:r>
            <a:r>
              <a:rPr lang="en-US" sz="1200" b="0" i="0" kern="1200" dirty="0" err="1">
                <a:solidFill>
                  <a:schemeClr val="tx1"/>
                </a:solidFill>
                <a:effectLst/>
                <a:latin typeface="+mn-lt"/>
                <a:ea typeface="+mn-ea"/>
                <a:cs typeface="+mn-cs"/>
              </a:rPr>
              <a:t>metalloporphyrin</a:t>
            </a:r>
            <a:r>
              <a:rPr lang="en-US" sz="1200" b="0" i="0" kern="1200" dirty="0">
                <a:solidFill>
                  <a:schemeClr val="tx1"/>
                </a:solidFill>
                <a:effectLst/>
                <a:latin typeface="+mn-lt"/>
                <a:ea typeface="+mn-ea"/>
                <a:cs typeface="+mn-cs"/>
              </a:rPr>
              <a:t> enzymes and non-enzyme </a:t>
            </a:r>
            <a:r>
              <a:rPr lang="en-US" sz="1200" b="0" i="0" kern="1200" dirty="0" err="1">
                <a:solidFill>
                  <a:schemeClr val="tx1"/>
                </a:solidFill>
                <a:effectLst/>
                <a:latin typeface="+mn-lt"/>
                <a:ea typeface="+mn-ea"/>
                <a:cs typeface="+mn-cs"/>
              </a:rPr>
              <a:t>metalloproteins</a:t>
            </a:r>
            <a:r>
              <a:rPr lang="en-US" sz="1200" b="0" i="0" kern="1200" dirty="0">
                <a:solidFill>
                  <a:schemeClr val="tx1"/>
                </a:solidFill>
                <a:effectLst/>
                <a:latin typeface="+mn-lt"/>
                <a:ea typeface="+mn-ea"/>
                <a:cs typeface="+mn-cs"/>
              </a:rPr>
              <a:t> in animals that require copper to be biologically active. More recently it has been shown that copper is one of the key trace minerals required for an effective immune response. The bottom line is that copper is essential for life. Consequently, most </a:t>
            </a:r>
            <a:r>
              <a:rPr lang="en-US" sz="1200" b="0" i="0" kern="1200" dirty="0">
                <a:solidFill>
                  <a:schemeClr val="tx1"/>
                </a:solidFill>
                <a:effectLst/>
                <a:latin typeface="+mn-lt"/>
                <a:ea typeface="+mn-ea"/>
                <a:cs typeface="+mn-cs"/>
                <a:hlinkClick r:id="rId3" tooltip="Cergin Livestock Company trace mineral salt specifically for sheep and have it manufactured and packaged in 50 lb bags. This mix is ideal for sheep in our arid mountain region. It has no added copper, 90 ppm of selenium, Vitamin E to boost immunity, zinc to enhance fertility and hoof health, iodine, cobalt and other necessary minerals."/>
              </a:rPr>
              <a:t>trace mineralized salt</a:t>
            </a:r>
            <a:r>
              <a:rPr lang="en-US" sz="1200" b="0" i="0" kern="1200" dirty="0">
                <a:solidFill>
                  <a:schemeClr val="tx1"/>
                </a:solidFill>
                <a:effectLst/>
                <a:latin typeface="+mn-lt"/>
                <a:ea typeface="+mn-ea"/>
                <a:cs typeface="+mn-cs"/>
              </a:rPr>
              <a:t> products contain 0.03 to 0.04% (300 to 400 ppm) of copper to prevent copper deficiency.</a:t>
            </a:r>
          </a:p>
          <a:p>
            <a:r>
              <a:rPr lang="en-US" sz="1200" b="1" i="0" kern="1200" dirty="0">
                <a:solidFill>
                  <a:schemeClr val="tx1"/>
                </a:solidFill>
                <a:effectLst/>
                <a:latin typeface="+mn-lt"/>
                <a:ea typeface="+mn-ea"/>
                <a:cs typeface="+mn-cs"/>
              </a:rPr>
              <a:t>Sensitivity of Sheep</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Like most nutrients, excessive concentrations can cause toxicity. However, </a:t>
            </a:r>
            <a:r>
              <a:rPr lang="en-US" sz="1200" b="1" i="0" kern="1200" dirty="0">
                <a:solidFill>
                  <a:schemeClr val="tx1"/>
                </a:solidFill>
                <a:effectLst/>
                <a:latin typeface="+mn-lt"/>
                <a:ea typeface="+mn-ea"/>
                <a:cs typeface="+mn-cs"/>
              </a:rPr>
              <a:t>sheep tend to be much more sensitive</a:t>
            </a:r>
            <a:r>
              <a:rPr lang="en-US" sz="1200" b="0" i="0" kern="1200" dirty="0">
                <a:solidFill>
                  <a:schemeClr val="tx1"/>
                </a:solidFill>
                <a:effectLst/>
                <a:latin typeface="+mn-lt"/>
                <a:ea typeface="+mn-ea"/>
                <a:cs typeface="+mn-cs"/>
              </a:rPr>
              <a:t> than other farm animals. For example, growing swine are often fed copper concentrations as high as 250 ppm in the diet to improve performance. Cattle can consume diets containing 100 ppm copper with no problem, while </a:t>
            </a:r>
            <a:r>
              <a:rPr lang="en-US" sz="1200" b="1" i="0" kern="1200" dirty="0">
                <a:solidFill>
                  <a:schemeClr val="tx1"/>
                </a:solidFill>
                <a:effectLst/>
                <a:latin typeface="+mn-lt"/>
                <a:ea typeface="+mn-ea"/>
                <a:cs typeface="+mn-cs"/>
              </a:rPr>
              <a:t>toxicities have occurred in sheep with concentrations as low as 10 ppm</a:t>
            </a:r>
            <a:r>
              <a:rPr lang="en-US" sz="1200" b="0" i="0" kern="1200" dirty="0">
                <a:solidFill>
                  <a:schemeClr val="tx1"/>
                </a:solidFill>
                <a:effectLst/>
                <a:latin typeface="+mn-lt"/>
                <a:ea typeface="+mn-ea"/>
                <a:cs typeface="+mn-cs"/>
              </a:rPr>
              <a:t> (Church and Pond 1988).</a:t>
            </a:r>
          </a:p>
          <a:p>
            <a:r>
              <a:rPr lang="en-US" sz="1200" b="1" i="0" kern="1200" dirty="0">
                <a:solidFill>
                  <a:schemeClr val="tx1"/>
                </a:solidFill>
                <a:effectLst/>
                <a:latin typeface="+mn-lt"/>
                <a:ea typeface="+mn-ea"/>
                <a:cs typeface="+mn-cs"/>
              </a:rPr>
              <a:t>Copper toxicity in sheep usually results from the accumulation of copper in the liver over a period of a few weeks to more than a year with no clinical signs followed by a sudden release of liver copper stores to cause toxicity.</a:t>
            </a:r>
            <a:r>
              <a:rPr lang="en-US" sz="1200" b="0" i="0" kern="1200" dirty="0">
                <a:solidFill>
                  <a:schemeClr val="tx1"/>
                </a:solidFill>
                <a:effectLst/>
                <a:latin typeface="+mn-lt"/>
                <a:ea typeface="+mn-ea"/>
                <a:cs typeface="+mn-cs"/>
              </a:rPr>
              <a:t> In these situations, chronic copper poisoning may result from excessive copper intakes or from low intakes of molybdenum, sulfur, zinc, calcium or following liver damage (Kimberling, 1988). Sheep accumulate copper in the liver more readily than other farm animals and over a period of time, 1000 - 3000 ppm on a dry weight basis may be achieved. During the accumulation phase, blood copper levels are normal in the 0.10 to 0.20 mg/dl. Toxicity results when stress conditions cause the liver cells to die and release the stored copper into the blood. Plasma copper levels then increase 10 to 20 fold. These elevated blood copper levels (500-2000 mg/dl) usually precede clinical signs by 24 to 48 hours (Kimberling 1988). The most common symptoms are anorexia, excessive thirst and depression. These are accompanied by severe </a:t>
            </a:r>
            <a:r>
              <a:rPr lang="en-US" sz="1200" b="0" i="0" kern="1200" dirty="0" err="1">
                <a:solidFill>
                  <a:schemeClr val="tx1"/>
                </a:solidFill>
                <a:effectLst/>
                <a:latin typeface="+mn-lt"/>
                <a:ea typeface="+mn-ea"/>
                <a:cs typeface="+mn-cs"/>
              </a:rPr>
              <a:t>hemoglobinemia</a:t>
            </a:r>
            <a:r>
              <a:rPr lang="en-US" sz="1200" b="0" i="0" kern="1200" dirty="0">
                <a:solidFill>
                  <a:schemeClr val="tx1"/>
                </a:solidFill>
                <a:effectLst/>
                <a:latin typeface="+mn-lt"/>
                <a:ea typeface="+mn-ea"/>
                <a:cs typeface="+mn-cs"/>
              </a:rPr>
              <a:t>, anemia, icterus and </a:t>
            </a:r>
            <a:r>
              <a:rPr lang="en-US" sz="1200" b="0" i="0" kern="1200" dirty="0" err="1">
                <a:solidFill>
                  <a:schemeClr val="tx1"/>
                </a:solidFill>
                <a:effectLst/>
                <a:latin typeface="+mn-lt"/>
                <a:ea typeface="+mn-ea"/>
                <a:cs typeface="+mn-cs"/>
              </a:rPr>
              <a:t>methemoglobinemia</a:t>
            </a:r>
            <a:r>
              <a:rPr lang="en-US" sz="1200" b="0" i="0" kern="1200" dirty="0">
                <a:solidFill>
                  <a:schemeClr val="tx1"/>
                </a:solidFill>
                <a:effectLst/>
                <a:latin typeface="+mn-lt"/>
                <a:ea typeface="+mn-ea"/>
                <a:cs typeface="+mn-cs"/>
              </a:rPr>
              <a:t>. Most sheep will die within 1 to 2 days of the onset of these signs (Merck Veterinary Manual 1979).</a:t>
            </a:r>
          </a:p>
          <a:p>
            <a:r>
              <a:rPr lang="en-US" sz="1200" b="1" i="0" kern="1200" dirty="0">
                <a:solidFill>
                  <a:schemeClr val="tx1"/>
                </a:solidFill>
                <a:effectLst/>
                <a:latin typeface="+mn-lt"/>
                <a:ea typeface="+mn-ea"/>
                <a:cs typeface="+mn-cs"/>
              </a:rPr>
              <a:t>Molybdenum Ratio</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ratio of copper to molybdenum</a:t>
            </a:r>
            <a:r>
              <a:rPr lang="en-US" sz="1200" b="0" i="0" kern="1200" dirty="0">
                <a:solidFill>
                  <a:schemeClr val="tx1"/>
                </a:solidFill>
                <a:effectLst/>
                <a:latin typeface="+mn-lt"/>
                <a:ea typeface="+mn-ea"/>
                <a:cs typeface="+mn-cs"/>
              </a:rPr>
              <a:t> is the most important dietary factor affecting copper toxicity in sheep. </a:t>
            </a:r>
            <a:r>
              <a:rPr lang="en-US" sz="1200" b="1" i="0" kern="1200" dirty="0">
                <a:solidFill>
                  <a:schemeClr val="tx1"/>
                </a:solidFill>
                <a:effectLst/>
                <a:latin typeface="+mn-lt"/>
                <a:ea typeface="+mn-ea"/>
                <a:cs typeface="+mn-cs"/>
              </a:rPr>
              <a:t>Ratios of 10:1</a:t>
            </a:r>
            <a:r>
              <a:rPr lang="en-US" sz="1200" b="0" i="0" kern="1200" dirty="0">
                <a:solidFill>
                  <a:schemeClr val="tx1"/>
                </a:solidFill>
                <a:effectLst/>
                <a:latin typeface="+mn-lt"/>
                <a:ea typeface="+mn-ea"/>
                <a:cs typeface="+mn-cs"/>
              </a:rPr>
              <a:t> or less will </a:t>
            </a:r>
            <a:r>
              <a:rPr lang="en-US" sz="1200" b="1" i="0" kern="1200" dirty="0">
                <a:solidFill>
                  <a:schemeClr val="tx1"/>
                </a:solidFill>
                <a:effectLst/>
                <a:latin typeface="+mn-lt"/>
                <a:ea typeface="+mn-ea"/>
                <a:cs typeface="+mn-cs"/>
              </a:rPr>
              <a:t>prevent toxicity</a:t>
            </a:r>
            <a:r>
              <a:rPr lang="en-US" sz="1200" b="0" i="0" kern="1200" dirty="0">
                <a:solidFill>
                  <a:schemeClr val="tx1"/>
                </a:solidFill>
                <a:effectLst/>
                <a:latin typeface="+mn-lt"/>
                <a:ea typeface="+mn-ea"/>
                <a:cs typeface="+mn-cs"/>
              </a:rPr>
              <a:t> in most cases. The exact mechanism by which molybdenum prevents copper toxicity is poorly understood. However, it is known that an </a:t>
            </a:r>
            <a:r>
              <a:rPr lang="en-US" sz="1200" b="1" i="0" kern="1200" dirty="0">
                <a:solidFill>
                  <a:schemeClr val="tx1"/>
                </a:solidFill>
                <a:effectLst/>
                <a:latin typeface="+mn-lt"/>
                <a:ea typeface="+mn-ea"/>
                <a:cs typeface="+mn-cs"/>
              </a:rPr>
              <a:t>insoluble complex, CuMo04,</a:t>
            </a:r>
            <a:r>
              <a:rPr lang="en-US" sz="1200" b="0" i="0" kern="1200" dirty="0">
                <a:solidFill>
                  <a:schemeClr val="tx1"/>
                </a:solidFill>
                <a:effectLst/>
                <a:latin typeface="+mn-lt"/>
                <a:ea typeface="+mn-ea"/>
                <a:cs typeface="+mn-cs"/>
              </a:rPr>
              <a:t> can be formed in the gastrointestinal tract thus reducing copper absorption. This theory is substantiated by the fact that increasing dietary copper is an effective treatment of molybdenum toxicity.</a:t>
            </a:r>
          </a:p>
          <a:p>
            <a:r>
              <a:rPr lang="en-US" sz="1200" b="0" i="0" kern="1200" dirty="0">
                <a:solidFill>
                  <a:schemeClr val="tx1"/>
                </a:solidFill>
                <a:effectLst/>
                <a:latin typeface="+mn-lt"/>
                <a:ea typeface="+mn-ea"/>
                <a:cs typeface="+mn-cs"/>
              </a:rPr>
              <a:t>Molybdenum concentrations in most feeds are in the range of 1 to 3 ppm in the total diet. </a:t>
            </a:r>
            <a:r>
              <a:rPr lang="en-US" sz="1200" b="1" i="0" kern="1200" dirty="0">
                <a:solidFill>
                  <a:schemeClr val="tx1"/>
                </a:solidFill>
                <a:effectLst/>
                <a:latin typeface="+mn-lt"/>
                <a:ea typeface="+mn-ea"/>
                <a:cs typeface="+mn-cs"/>
              </a:rPr>
              <a:t>If molybdenum concentrations are low (less than 1 ppm), diets containing copper in the range of the normal requirement (8 - 11 ppm) have been known to produce toxicity</a:t>
            </a:r>
            <a:r>
              <a:rPr lang="en-US" sz="1200" b="0" i="0" kern="1200" dirty="0">
                <a:solidFill>
                  <a:schemeClr val="tx1"/>
                </a:solidFill>
                <a:effectLst/>
                <a:latin typeface="+mn-lt"/>
                <a:ea typeface="+mn-ea"/>
                <a:cs typeface="+mn-cs"/>
              </a:rPr>
              <a:t>(NRC 1975). Sheep producers who live in or buy feed from molybdenum deficient areas should pay close attention to dietary copper levels. Such feeds as distillers dried grains and soybean meal which are normally high in copper should be limited in the diet. </a:t>
            </a:r>
            <a:r>
              <a:rPr lang="en-US" sz="1200" b="0" i="0" kern="1200" dirty="0">
                <a:solidFill>
                  <a:schemeClr val="tx1"/>
                </a:solidFill>
                <a:effectLst/>
                <a:latin typeface="+mn-lt"/>
                <a:ea typeface="+mn-ea"/>
                <a:cs typeface="+mn-cs"/>
                <a:hlinkClick r:id="rId3" tooltip="Cergin Livestock Company trace mineral salt specifically for sheep and have it manufactured and packaged in 50 lb bags. This mix is ideal for sheep in our arid mountain region. It has no added copper, 90 ppm of selenium, Vitamin E to boost immunity, zinc to enhance fertility and hoof health, iodine, cobalt and other necessary minerals."/>
              </a:rPr>
              <a:t>Trace mineralized salt</a:t>
            </a:r>
            <a:r>
              <a:rPr lang="en-US" sz="1200" b="0" i="0" kern="1200" dirty="0">
                <a:solidFill>
                  <a:schemeClr val="tx1"/>
                </a:solidFill>
                <a:effectLst/>
                <a:latin typeface="+mn-lt"/>
                <a:ea typeface="+mn-ea"/>
                <a:cs typeface="+mn-cs"/>
              </a:rPr>
              <a:t> should not be removed from the diet because it contains zinc which also reduces copper absorption. Diets containing high concentrations (100 ppm) of zinc have been shown to reduce liver copper stores. In addition, eliminating all trace mineral supplementation may actually worsen the situation by creating an even greater mineral imbalance.</a:t>
            </a:r>
          </a:p>
          <a:p>
            <a:r>
              <a:rPr lang="en-US" sz="1200" b="0" i="0" kern="1200" dirty="0">
                <a:solidFill>
                  <a:schemeClr val="tx1"/>
                </a:solidFill>
                <a:effectLst/>
                <a:latin typeface="+mn-lt"/>
                <a:ea typeface="+mn-ea"/>
                <a:cs typeface="+mn-cs"/>
              </a:rPr>
              <a:t>Although prevention is much preferred, there are times when mass treatment is indicated. The most common treatment is to give a drench daily containing 50 to 100 mg of ammonium </a:t>
            </a:r>
            <a:r>
              <a:rPr lang="en-US" sz="1200" b="0" i="0" kern="1200" dirty="0" err="1">
                <a:solidFill>
                  <a:schemeClr val="tx1"/>
                </a:solidFill>
                <a:effectLst/>
                <a:latin typeface="+mn-lt"/>
                <a:ea typeface="+mn-ea"/>
                <a:cs typeface="+mn-cs"/>
              </a:rPr>
              <a:t>molybdate</a:t>
            </a:r>
            <a:r>
              <a:rPr lang="en-US" sz="1200" b="0" i="0" kern="1200" dirty="0">
                <a:solidFill>
                  <a:schemeClr val="tx1"/>
                </a:solidFill>
                <a:effectLst/>
                <a:latin typeface="+mn-lt"/>
                <a:ea typeface="+mn-ea"/>
                <a:cs typeface="+mn-cs"/>
              </a:rPr>
              <a:t> and 0.5 to 1.0g of sodium sulfate per animal for three weeks. To reduce labor, an aqueous solution of the two salts can be sprayed onto the feed. This approach is recommended as a treatment procedure only if all animals are eating regularly.</a:t>
            </a:r>
          </a:p>
          <a:p>
            <a:r>
              <a:rPr lang="en-US" sz="1200" b="1" i="0" kern="1200" dirty="0">
                <a:solidFill>
                  <a:schemeClr val="tx1"/>
                </a:solidFill>
                <a:effectLst/>
                <a:latin typeface="+mn-lt"/>
                <a:ea typeface="+mn-ea"/>
                <a:cs typeface="+mn-cs"/>
              </a:rPr>
              <a:t>Unusual Animal Behavior, Check </a:t>
            </a:r>
            <a:r>
              <a:rPr lang="en-US" sz="1200" b="1" i="0" kern="1200" dirty="0">
                <a:solidFill>
                  <a:schemeClr val="tx1"/>
                </a:solidFill>
                <a:effectLst/>
                <a:latin typeface="+mn-lt"/>
                <a:ea typeface="+mn-ea"/>
                <a:cs typeface="+mn-cs"/>
                <a:hlinkClick r:id="rId4" tooltip="Veterinary Recalls for Feed, Medicine, Equipment and etc."/>
              </a:rPr>
              <a:t>Veterinary Recalls</a:t>
            </a:r>
            <a:r>
              <a:rPr lang="en-US" sz="1200" b="1" i="0" kern="1200" dirty="0">
                <a:solidFill>
                  <a:schemeClr val="tx1"/>
                </a:solidFill>
                <a:effectLst/>
                <a:latin typeface="+mn-lt"/>
                <a:ea typeface="+mn-ea"/>
                <a:cs typeface="+mn-cs"/>
              </a:rPr>
              <a:t>: Feed, Medicine, Equipment and etc.</a:t>
            </a:r>
          </a:p>
          <a:p>
            <a:r>
              <a:rPr lang="en-US" sz="1200" b="1" i="0" kern="1200" dirty="0">
                <a:solidFill>
                  <a:schemeClr val="tx1"/>
                </a:solidFill>
                <a:effectLst/>
                <a:latin typeface="+mn-lt"/>
                <a:ea typeface="+mn-ea"/>
                <a:cs typeface="+mn-cs"/>
              </a:rPr>
              <a:t>Animal Management and Environment</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Besides nutrition, animal management factors can affect the incidence of copper toxicity in sheep. For example, although this disease can occur in both sexes of all breeds, mature ewes of British breeds seem to be the most susceptible. In the United States this disease is most common in the western states of the intermountain region. Although the disease can occur anytime, peak incidence usually is in the fall and winter.</a:t>
            </a:r>
          </a:p>
          <a:p>
            <a:r>
              <a:rPr lang="en-US" sz="1200" b="1" i="0" kern="1200" dirty="0">
                <a:solidFill>
                  <a:schemeClr val="tx1"/>
                </a:solidFill>
                <a:effectLst/>
                <a:latin typeface="+mn-lt"/>
                <a:ea typeface="+mn-ea"/>
                <a:cs typeface="+mn-cs"/>
              </a:rPr>
              <a:t>Environmental factors and stress can also affect the susceptibility of sheep to this disease.</a:t>
            </a:r>
            <a:r>
              <a:rPr lang="en-US" sz="1200" b="0" i="0" kern="1200" dirty="0">
                <a:solidFill>
                  <a:schemeClr val="tx1"/>
                </a:solidFill>
                <a:effectLst/>
                <a:latin typeface="+mn-lt"/>
                <a:ea typeface="+mn-ea"/>
                <a:cs typeface="+mn-cs"/>
              </a:rPr>
              <a:t> For example, grazing sheep in areas containing certain potentially toxic plants may predispose them to copper toxicity. Plants such as lupines, which contain toxic alkaloids, produce copper toxicity by impairing the liver's ability to metabolize ingested copper. Chronic toxicity is also common in sheep grazing subterranean clover and is associated with normal levels of copper, low levels of molybdenum and no apparent liver damage. The stress associated with shipping ewes from mountain ranges to pastures some distance away appears to make ewes more susceptible.</a:t>
            </a:r>
          </a:p>
          <a:p>
            <a:r>
              <a:rPr lang="en-US" sz="1200" b="1" i="0" kern="1200" dirty="0">
                <a:solidFill>
                  <a:schemeClr val="tx1"/>
                </a:solidFill>
                <a:effectLst/>
                <a:latin typeface="+mn-lt"/>
                <a:ea typeface="+mn-ea"/>
                <a:cs typeface="+mn-cs"/>
              </a:rPr>
              <a:t>Summary</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summary, sheep producers should become familiar with copper and molybdenum levels of feeds grown in their area. If the area is deficient in molybdenum or high in copper, feed samples should be analyzed routinely to monitor the copper: molybdenum ratio in the diet. Supplemental feeds which are known to be low in copper should be used whenever possible. Feeding a properly fortified </a:t>
            </a:r>
            <a:r>
              <a:rPr lang="en-US" sz="1200" b="0" i="0" kern="1200" dirty="0">
                <a:solidFill>
                  <a:schemeClr val="tx1"/>
                </a:solidFill>
                <a:effectLst/>
                <a:latin typeface="+mn-lt"/>
                <a:ea typeface="+mn-ea"/>
                <a:cs typeface="+mn-cs"/>
                <a:hlinkClick r:id="rId3" tooltip="Cergin Livestock Company trace mineral salt specifically for sheep and have it manufactured and packaged in 50 lb bags. This mix is ideal for sheep in our arid mountain region. It has no added copper, 90 ppm of selenium, Vitamin E to boost immunity, zinc to enhance fertility and hoof health, iodine, cobalt and other necessary minerals."/>
              </a:rPr>
              <a:t>trace mineralized salt</a:t>
            </a:r>
            <a:r>
              <a:rPr lang="en-US" sz="1200" b="0" i="0" kern="1200" dirty="0">
                <a:solidFill>
                  <a:schemeClr val="tx1"/>
                </a:solidFill>
                <a:effectLst/>
                <a:latin typeface="+mn-lt"/>
                <a:ea typeface="+mn-ea"/>
                <a:cs typeface="+mn-cs"/>
              </a:rPr>
              <a:t> is essential to the health and production of the sheep flock.</a:t>
            </a:r>
          </a:p>
          <a:p>
            <a:r>
              <a:rPr lang="en-US" sz="1200" b="1" i="0" kern="1200" dirty="0">
                <a:solidFill>
                  <a:schemeClr val="tx1"/>
                </a:solidFill>
                <a:effectLst/>
                <a:latin typeface="+mn-lt"/>
                <a:ea typeface="+mn-ea"/>
                <a:cs typeface="+mn-cs"/>
              </a:rPr>
              <a:t>Literature Cited</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Church, D.C. and W.G. Pond, 1988. Basic Animal Nutrition and Feeding, 3rd Edition. Published by John Wiley and Sons, New York. pp. 196-199.</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Kimberling, C.V. 1988., Jensen and Swift's Disease of Sheep, 3rd Edition. Published by Lea and </a:t>
            </a:r>
            <a:r>
              <a:rPr lang="en-US" sz="1200" b="0" i="0" kern="1200" dirty="0" err="1">
                <a:solidFill>
                  <a:schemeClr val="tx1"/>
                </a:solidFill>
                <a:effectLst/>
                <a:latin typeface="+mn-lt"/>
                <a:ea typeface="+mn-ea"/>
                <a:cs typeface="+mn-cs"/>
              </a:rPr>
              <a:t>Febiger</a:t>
            </a:r>
            <a:r>
              <a:rPr lang="en-US" sz="1200" b="0" i="0" kern="1200" dirty="0">
                <a:solidFill>
                  <a:schemeClr val="tx1"/>
                </a:solidFill>
                <a:effectLst/>
                <a:latin typeface="+mn-lt"/>
                <a:ea typeface="+mn-ea"/>
                <a:cs typeface="+mn-cs"/>
              </a:rPr>
              <a:t>, Philadelphia, PA. pp. 372-374.</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Merck Veterinary Manual, 1979. 5th Edition. Published by Merck and Company. Rahway NJ. pp. 977-978.</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NRC., 1975. Nutrient Requirements of Sheep. 5th Edition, National Academy Press. Washington DC.</a:t>
            </a:r>
          </a:p>
          <a:p>
            <a:endParaRPr lang="en-US" dirty="0"/>
          </a:p>
        </p:txBody>
      </p:sp>
      <p:sp>
        <p:nvSpPr>
          <p:cNvPr id="4" name="Slide Number Placeholder 3"/>
          <p:cNvSpPr>
            <a:spLocks noGrp="1"/>
          </p:cNvSpPr>
          <p:nvPr>
            <p:ph type="sldNum" sz="quarter" idx="10"/>
          </p:nvPr>
        </p:nvSpPr>
        <p:spPr/>
        <p:txBody>
          <a:bodyPr/>
          <a:lstStyle/>
          <a:p>
            <a:fld id="{A4D3067F-F384-43B2-AB96-DAA615505D57}" type="slidenum">
              <a:rPr lang="en-US" smtClean="0"/>
              <a:t>29</a:t>
            </a:fld>
            <a:endParaRPr lang="en-US"/>
          </a:p>
        </p:txBody>
      </p:sp>
    </p:spTree>
    <p:extLst>
      <p:ext uri="{BB962C8B-B14F-4D97-AF65-F5344CB8AC3E}">
        <p14:creationId xmlns:p14="http://schemas.microsoft.com/office/powerpoint/2010/main" val="2754379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E9B3895-AD4F-4614-9779-E711B778A315}" type="datetimeFigureOut">
              <a:rPr lang="en-US" smtClean="0"/>
              <a:t>3/7/2026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C31C2-7A4E-4C01-9FEB-8B0E2B059349}" type="slidenum">
              <a:rPr lang="en-US" smtClean="0"/>
              <a:t>‹#›</a:t>
            </a:fld>
            <a:endParaRPr lang="en-US"/>
          </a:p>
        </p:txBody>
      </p:sp>
    </p:spTree>
    <p:extLst>
      <p:ext uri="{BB962C8B-B14F-4D97-AF65-F5344CB8AC3E}">
        <p14:creationId xmlns:p14="http://schemas.microsoft.com/office/powerpoint/2010/main" val="2737766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9B3895-AD4F-4614-9779-E711B778A315}" type="datetimeFigureOut">
              <a:rPr lang="en-US" smtClean="0"/>
              <a:t>3/7/2026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C31C2-7A4E-4C01-9FEB-8B0E2B059349}" type="slidenum">
              <a:rPr lang="en-US" smtClean="0"/>
              <a:t>‹#›</a:t>
            </a:fld>
            <a:endParaRPr lang="en-US"/>
          </a:p>
        </p:txBody>
      </p:sp>
    </p:spTree>
    <p:extLst>
      <p:ext uri="{BB962C8B-B14F-4D97-AF65-F5344CB8AC3E}">
        <p14:creationId xmlns:p14="http://schemas.microsoft.com/office/powerpoint/2010/main" val="3096591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9B3895-AD4F-4614-9779-E711B778A315}" type="datetimeFigureOut">
              <a:rPr lang="en-US" smtClean="0"/>
              <a:t>3/7/2026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C31C2-7A4E-4C01-9FEB-8B0E2B059349}" type="slidenum">
              <a:rPr lang="en-US" smtClean="0"/>
              <a:t>‹#›</a:t>
            </a:fld>
            <a:endParaRPr lang="en-US"/>
          </a:p>
        </p:txBody>
      </p:sp>
    </p:spTree>
    <p:extLst>
      <p:ext uri="{BB962C8B-B14F-4D97-AF65-F5344CB8AC3E}">
        <p14:creationId xmlns:p14="http://schemas.microsoft.com/office/powerpoint/2010/main" val="2383163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9B3895-AD4F-4614-9779-E711B778A315}" type="datetimeFigureOut">
              <a:rPr lang="en-US" smtClean="0"/>
              <a:t>3/7/2026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C31C2-7A4E-4C01-9FEB-8B0E2B059349}" type="slidenum">
              <a:rPr lang="en-US" smtClean="0"/>
              <a:t>‹#›</a:t>
            </a:fld>
            <a:endParaRPr lang="en-US"/>
          </a:p>
        </p:txBody>
      </p:sp>
    </p:spTree>
    <p:extLst>
      <p:ext uri="{BB962C8B-B14F-4D97-AF65-F5344CB8AC3E}">
        <p14:creationId xmlns:p14="http://schemas.microsoft.com/office/powerpoint/2010/main" val="2599854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9B3895-AD4F-4614-9779-E711B778A315}" type="datetimeFigureOut">
              <a:rPr lang="en-US" smtClean="0"/>
              <a:t>3/7/2026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C31C2-7A4E-4C01-9FEB-8B0E2B059349}" type="slidenum">
              <a:rPr lang="en-US" smtClean="0"/>
              <a:t>‹#›</a:t>
            </a:fld>
            <a:endParaRPr lang="en-US"/>
          </a:p>
        </p:txBody>
      </p:sp>
    </p:spTree>
    <p:extLst>
      <p:ext uri="{BB962C8B-B14F-4D97-AF65-F5344CB8AC3E}">
        <p14:creationId xmlns:p14="http://schemas.microsoft.com/office/powerpoint/2010/main" val="2439193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9B3895-AD4F-4614-9779-E711B778A315}" type="datetimeFigureOut">
              <a:rPr lang="en-US" smtClean="0"/>
              <a:t>3/7/2026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C31C2-7A4E-4C01-9FEB-8B0E2B059349}" type="slidenum">
              <a:rPr lang="en-US" smtClean="0"/>
              <a:t>‹#›</a:t>
            </a:fld>
            <a:endParaRPr lang="en-US"/>
          </a:p>
        </p:txBody>
      </p:sp>
    </p:spTree>
    <p:extLst>
      <p:ext uri="{BB962C8B-B14F-4D97-AF65-F5344CB8AC3E}">
        <p14:creationId xmlns:p14="http://schemas.microsoft.com/office/powerpoint/2010/main" val="1162348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E9B3895-AD4F-4614-9779-E711B778A315}" type="datetimeFigureOut">
              <a:rPr lang="en-US" smtClean="0"/>
              <a:t>3/7/2026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6C31C2-7A4E-4C01-9FEB-8B0E2B059349}" type="slidenum">
              <a:rPr lang="en-US" smtClean="0"/>
              <a:t>‹#›</a:t>
            </a:fld>
            <a:endParaRPr lang="en-US"/>
          </a:p>
        </p:txBody>
      </p:sp>
    </p:spTree>
    <p:extLst>
      <p:ext uri="{BB962C8B-B14F-4D97-AF65-F5344CB8AC3E}">
        <p14:creationId xmlns:p14="http://schemas.microsoft.com/office/powerpoint/2010/main" val="3622987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9B3895-AD4F-4614-9779-E711B778A315}" type="datetimeFigureOut">
              <a:rPr lang="en-US" smtClean="0"/>
              <a:t>3/7/2026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6C31C2-7A4E-4C01-9FEB-8B0E2B059349}" type="slidenum">
              <a:rPr lang="en-US" smtClean="0"/>
              <a:t>‹#›</a:t>
            </a:fld>
            <a:endParaRPr lang="en-US"/>
          </a:p>
        </p:txBody>
      </p:sp>
    </p:spTree>
    <p:extLst>
      <p:ext uri="{BB962C8B-B14F-4D97-AF65-F5344CB8AC3E}">
        <p14:creationId xmlns:p14="http://schemas.microsoft.com/office/powerpoint/2010/main" val="855984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9B3895-AD4F-4614-9779-E711B778A315}" type="datetimeFigureOut">
              <a:rPr lang="en-US" smtClean="0"/>
              <a:t>3/7/2026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6C31C2-7A4E-4C01-9FEB-8B0E2B059349}" type="slidenum">
              <a:rPr lang="en-US" smtClean="0"/>
              <a:t>‹#›</a:t>
            </a:fld>
            <a:endParaRPr lang="en-US"/>
          </a:p>
        </p:txBody>
      </p:sp>
    </p:spTree>
    <p:extLst>
      <p:ext uri="{BB962C8B-B14F-4D97-AF65-F5344CB8AC3E}">
        <p14:creationId xmlns:p14="http://schemas.microsoft.com/office/powerpoint/2010/main" val="872082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9B3895-AD4F-4614-9779-E711B778A315}" type="datetimeFigureOut">
              <a:rPr lang="en-US" smtClean="0"/>
              <a:t>3/7/2026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C31C2-7A4E-4C01-9FEB-8B0E2B059349}" type="slidenum">
              <a:rPr lang="en-US" smtClean="0"/>
              <a:t>‹#›</a:t>
            </a:fld>
            <a:endParaRPr lang="en-US"/>
          </a:p>
        </p:txBody>
      </p:sp>
    </p:spTree>
    <p:extLst>
      <p:ext uri="{BB962C8B-B14F-4D97-AF65-F5344CB8AC3E}">
        <p14:creationId xmlns:p14="http://schemas.microsoft.com/office/powerpoint/2010/main" val="776774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9B3895-AD4F-4614-9779-E711B778A315}" type="datetimeFigureOut">
              <a:rPr lang="en-US" smtClean="0"/>
              <a:t>3/7/2026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C31C2-7A4E-4C01-9FEB-8B0E2B059349}" type="slidenum">
              <a:rPr lang="en-US" smtClean="0"/>
              <a:t>‹#›</a:t>
            </a:fld>
            <a:endParaRPr lang="en-US"/>
          </a:p>
        </p:txBody>
      </p:sp>
    </p:spTree>
    <p:extLst>
      <p:ext uri="{BB962C8B-B14F-4D97-AF65-F5344CB8AC3E}">
        <p14:creationId xmlns:p14="http://schemas.microsoft.com/office/powerpoint/2010/main" val="2020359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l="-16000" r="-1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9B3895-AD4F-4614-9779-E711B778A315}" type="datetimeFigureOut">
              <a:rPr lang="en-US" smtClean="0"/>
              <a:t>3/7/2026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6C31C2-7A4E-4C01-9FEB-8B0E2B059349}" type="slidenum">
              <a:rPr lang="en-US" smtClean="0"/>
              <a:t>‹#›</a:t>
            </a:fld>
            <a:endParaRPr lang="en-US"/>
          </a:p>
        </p:txBody>
      </p:sp>
    </p:spTree>
    <p:extLst>
      <p:ext uri="{BB962C8B-B14F-4D97-AF65-F5344CB8AC3E}">
        <p14:creationId xmlns:p14="http://schemas.microsoft.com/office/powerpoint/2010/main" val="2769714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youtu.be/APnR9m6PWFw?si=DILx_K9D4CAZu4c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youtu.be/9ayeyHXDk_M?si=pncShkPAvhhqB2Kk"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youtu.be/Ly8jwhLF9yU?si=R6wmTXnz3XI-kG8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youtu.be/xSVYILBs7Lw?si=oYuBNMua0anrAw1y"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hyperlink" Target="https://youtu.be/NZNjWAxqLDI?si=RnDrCu3Sbs0JMrpz" TargetMode="External"/><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762000"/>
            <a:ext cx="7772400" cy="1470025"/>
          </a:xfrm>
        </p:spPr>
        <p:txBody>
          <a:bodyPr/>
          <a:lstStyle/>
          <a:p>
            <a:r>
              <a:rPr lang="en-US" b="1" dirty="0">
                <a:solidFill>
                  <a:srgbClr val="FFFF00"/>
                </a:solidFill>
              </a:rPr>
              <a:t>Sheep Management for Small to Mid-sized Producers</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118962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 track of rams progress</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38100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478280"/>
            <a:ext cx="294322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0909" y="4585807"/>
            <a:ext cx="6705600" cy="2008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153819" y="1383536"/>
            <a:ext cx="1685381" cy="3046988"/>
          </a:xfrm>
          <a:prstGeom prst="rect">
            <a:avLst/>
          </a:prstGeom>
          <a:noFill/>
        </p:spPr>
        <p:txBody>
          <a:bodyPr wrap="square" rtlCol="0">
            <a:spAutoFit/>
          </a:bodyPr>
          <a:lstStyle/>
          <a:p>
            <a:r>
              <a:rPr lang="en-US" sz="3200" dirty="0"/>
              <a:t>Marking harness-</a:t>
            </a:r>
          </a:p>
          <a:p>
            <a:r>
              <a:rPr lang="en-US" sz="3200" dirty="0"/>
              <a:t>Switch colors after 20 days</a:t>
            </a:r>
          </a:p>
        </p:txBody>
      </p:sp>
    </p:spTree>
    <p:extLst>
      <p:ext uri="{BB962C8B-B14F-4D97-AF65-F5344CB8AC3E}">
        <p14:creationId xmlns:p14="http://schemas.microsoft.com/office/powerpoint/2010/main" val="3639853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81864-E113-A774-ED5D-FC2052ABA0C7}"/>
              </a:ext>
            </a:extLst>
          </p:cNvPr>
          <p:cNvSpPr>
            <a:spLocks noGrp="1"/>
          </p:cNvSpPr>
          <p:nvPr>
            <p:ph type="title"/>
          </p:nvPr>
        </p:nvSpPr>
        <p:spPr>
          <a:xfrm>
            <a:off x="4795158" y="1259795"/>
            <a:ext cx="4495800" cy="715962"/>
          </a:xfrm>
        </p:spPr>
        <p:txBody>
          <a:bodyPr>
            <a:normAutofit fontScale="90000"/>
          </a:bodyPr>
          <a:lstStyle/>
          <a:p>
            <a:r>
              <a:rPr lang="en-US" b="1" dirty="0"/>
              <a:t>Feeding Rams</a:t>
            </a:r>
          </a:p>
        </p:txBody>
      </p:sp>
      <p:sp>
        <p:nvSpPr>
          <p:cNvPr id="3" name="Content Placeholder 2">
            <a:extLst>
              <a:ext uri="{FF2B5EF4-FFF2-40B4-BE49-F238E27FC236}">
                <a16:creationId xmlns:a16="http://schemas.microsoft.com/office/drawing/2014/main" id="{44B6FBE9-1C74-BA07-EC57-F99593C420EB}"/>
              </a:ext>
            </a:extLst>
          </p:cNvPr>
          <p:cNvSpPr>
            <a:spLocks noGrp="1"/>
          </p:cNvSpPr>
          <p:nvPr>
            <p:ph idx="1"/>
          </p:nvPr>
        </p:nvSpPr>
        <p:spPr>
          <a:xfrm>
            <a:off x="0" y="571500"/>
            <a:ext cx="4789714" cy="5715000"/>
          </a:xfrm>
        </p:spPr>
        <p:txBody>
          <a:bodyPr>
            <a:normAutofit fontScale="92500" lnSpcReduction="10000"/>
          </a:bodyPr>
          <a:lstStyle/>
          <a:p>
            <a:r>
              <a:rPr lang="en-US" dirty="0"/>
              <a:t>Be sure to keep rams in good body condition prior to ewe exposure</a:t>
            </a:r>
          </a:p>
          <a:p>
            <a:pPr lvl="1"/>
            <a:r>
              <a:rPr lang="en-US" dirty="0"/>
              <a:t>Trim hooves</a:t>
            </a:r>
          </a:p>
          <a:p>
            <a:pPr lvl="1"/>
            <a:r>
              <a:rPr lang="en-US" dirty="0"/>
              <a:t>Breeding soundness exam 30 days prior</a:t>
            </a:r>
          </a:p>
          <a:p>
            <a:r>
              <a:rPr lang="en-US" dirty="0"/>
              <a:t>Rams will lose weight during breeding</a:t>
            </a:r>
          </a:p>
          <a:p>
            <a:pPr lvl="1"/>
            <a:r>
              <a:rPr lang="en-US" dirty="0"/>
              <a:t>Check harness and observe ram activity</a:t>
            </a:r>
          </a:p>
          <a:p>
            <a:r>
              <a:rPr lang="en-US" dirty="0"/>
              <a:t>Return to good quality forage when breeding is complete</a:t>
            </a:r>
          </a:p>
        </p:txBody>
      </p:sp>
      <p:pic>
        <p:nvPicPr>
          <p:cNvPr id="5" name="Picture 4">
            <a:extLst>
              <a:ext uri="{FF2B5EF4-FFF2-40B4-BE49-F238E27FC236}">
                <a16:creationId xmlns:a16="http://schemas.microsoft.com/office/drawing/2014/main" id="{356B4FA4-2A2C-7043-3F11-10EE5EA169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1114" y="2857500"/>
            <a:ext cx="4572000" cy="3429000"/>
          </a:xfrm>
          <a:prstGeom prst="rect">
            <a:avLst/>
          </a:prstGeom>
        </p:spPr>
      </p:pic>
    </p:spTree>
    <p:extLst>
      <p:ext uri="{BB962C8B-B14F-4D97-AF65-F5344CB8AC3E}">
        <p14:creationId xmlns:p14="http://schemas.microsoft.com/office/powerpoint/2010/main" val="3071330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2E4B0-F88F-359F-249F-87F111133EBA}"/>
              </a:ext>
            </a:extLst>
          </p:cNvPr>
          <p:cNvSpPr>
            <a:spLocks noGrp="1"/>
          </p:cNvSpPr>
          <p:nvPr>
            <p:ph type="title"/>
          </p:nvPr>
        </p:nvSpPr>
        <p:spPr/>
        <p:txBody>
          <a:bodyPr/>
          <a:lstStyle/>
          <a:p>
            <a:r>
              <a:rPr lang="en-US" b="1" dirty="0"/>
              <a:t>Feeding Ewes during Pregnancy</a:t>
            </a:r>
          </a:p>
        </p:txBody>
      </p:sp>
      <p:sp>
        <p:nvSpPr>
          <p:cNvPr id="3" name="Content Placeholder 2">
            <a:extLst>
              <a:ext uri="{FF2B5EF4-FFF2-40B4-BE49-F238E27FC236}">
                <a16:creationId xmlns:a16="http://schemas.microsoft.com/office/drawing/2014/main" id="{26185E37-B636-534D-0087-6D5A103AB8DA}"/>
              </a:ext>
            </a:extLst>
          </p:cNvPr>
          <p:cNvSpPr>
            <a:spLocks noGrp="1"/>
          </p:cNvSpPr>
          <p:nvPr>
            <p:ph idx="1"/>
          </p:nvPr>
        </p:nvSpPr>
        <p:spPr/>
        <p:txBody>
          <a:bodyPr>
            <a:normAutofit lnSpcReduction="10000"/>
          </a:bodyPr>
          <a:lstStyle/>
          <a:p>
            <a:r>
              <a:rPr lang="en-US" dirty="0"/>
              <a:t>1</a:t>
            </a:r>
            <a:r>
              <a:rPr lang="en-US" baseline="30000" dirty="0"/>
              <a:t>st</a:t>
            </a:r>
            <a:r>
              <a:rPr lang="en-US" dirty="0"/>
              <a:t> Trimester</a:t>
            </a:r>
          </a:p>
          <a:p>
            <a:pPr lvl="1"/>
            <a:r>
              <a:rPr lang="en-US" dirty="0"/>
              <a:t>Ewes should be in good body condition</a:t>
            </a:r>
          </a:p>
          <a:p>
            <a:pPr lvl="1"/>
            <a:r>
              <a:rPr lang="en-US" dirty="0"/>
              <a:t>Quality pasture or stockpiled pasture or decent 1</a:t>
            </a:r>
            <a:r>
              <a:rPr lang="en-US" baseline="30000" dirty="0"/>
              <a:t>st</a:t>
            </a:r>
            <a:r>
              <a:rPr lang="en-US" dirty="0"/>
              <a:t> cutting hay </a:t>
            </a:r>
          </a:p>
          <a:p>
            <a:pPr lvl="2"/>
            <a:r>
              <a:rPr lang="en-US" dirty="0"/>
              <a:t>Top feed quality is not essential and should not be too rich in protein to avoid rapid fetal growth</a:t>
            </a:r>
          </a:p>
          <a:p>
            <a:pPr lvl="1"/>
            <a:r>
              <a:rPr lang="en-US" dirty="0"/>
              <a:t>Always provide free choice minerals</a:t>
            </a:r>
          </a:p>
          <a:p>
            <a:pPr lvl="1"/>
            <a:r>
              <a:rPr lang="en-US" dirty="0"/>
              <a:t>Mineral intake, especially calcium and selenium very important</a:t>
            </a:r>
          </a:p>
          <a:p>
            <a:pPr lvl="2"/>
            <a:r>
              <a:rPr lang="en-US" dirty="0"/>
              <a:t>Consider adding kelp meal for additional iodine</a:t>
            </a:r>
          </a:p>
          <a:p>
            <a:pPr lvl="1"/>
            <a:endParaRPr lang="en-US" dirty="0"/>
          </a:p>
          <a:p>
            <a:pPr marL="0" indent="0">
              <a:buNone/>
            </a:pPr>
            <a:endParaRPr lang="en-US" dirty="0"/>
          </a:p>
        </p:txBody>
      </p:sp>
    </p:spTree>
    <p:extLst>
      <p:ext uri="{BB962C8B-B14F-4D97-AF65-F5344CB8AC3E}">
        <p14:creationId xmlns:p14="http://schemas.microsoft.com/office/powerpoint/2010/main" val="2533008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69B67-B93D-B107-A075-87D2373A2A42}"/>
              </a:ext>
            </a:extLst>
          </p:cNvPr>
          <p:cNvSpPr>
            <a:spLocks noGrp="1"/>
          </p:cNvSpPr>
          <p:nvPr>
            <p:ph type="title"/>
          </p:nvPr>
        </p:nvSpPr>
        <p:spPr/>
        <p:txBody>
          <a:bodyPr/>
          <a:lstStyle/>
          <a:p>
            <a:r>
              <a:rPr lang="en-US" b="1" dirty="0"/>
              <a:t>Feeding Ewes during Pregnancy</a:t>
            </a:r>
          </a:p>
        </p:txBody>
      </p:sp>
      <p:sp>
        <p:nvSpPr>
          <p:cNvPr id="3" name="Content Placeholder 2">
            <a:extLst>
              <a:ext uri="{FF2B5EF4-FFF2-40B4-BE49-F238E27FC236}">
                <a16:creationId xmlns:a16="http://schemas.microsoft.com/office/drawing/2014/main" id="{851664FF-23A2-C31B-5AE0-9B994CB059F6}"/>
              </a:ext>
            </a:extLst>
          </p:cNvPr>
          <p:cNvSpPr>
            <a:spLocks noGrp="1"/>
          </p:cNvSpPr>
          <p:nvPr>
            <p:ph idx="1"/>
          </p:nvPr>
        </p:nvSpPr>
        <p:spPr/>
        <p:txBody>
          <a:bodyPr/>
          <a:lstStyle/>
          <a:p>
            <a:r>
              <a:rPr lang="en-US" dirty="0"/>
              <a:t>2</a:t>
            </a:r>
            <a:r>
              <a:rPr lang="en-US" baseline="30000" dirty="0"/>
              <a:t>nd</a:t>
            </a:r>
            <a:r>
              <a:rPr lang="en-US" dirty="0"/>
              <a:t> Trimester</a:t>
            </a:r>
          </a:p>
          <a:p>
            <a:pPr lvl="1"/>
            <a:r>
              <a:rPr lang="en-US" dirty="0"/>
              <a:t>Transition ewes to higher quality forage</a:t>
            </a:r>
          </a:p>
          <a:p>
            <a:pPr lvl="1"/>
            <a:r>
              <a:rPr lang="en-US" dirty="0"/>
              <a:t>Quality pasture or stockpile pasture</a:t>
            </a:r>
          </a:p>
          <a:p>
            <a:r>
              <a:rPr lang="en-US" dirty="0"/>
              <a:t>Transition to 2</a:t>
            </a:r>
            <a:r>
              <a:rPr lang="en-US" baseline="30000" dirty="0"/>
              <a:t>nd</a:t>
            </a:r>
            <a:r>
              <a:rPr lang="en-US" dirty="0"/>
              <a:t> cut hay</a:t>
            </a:r>
          </a:p>
          <a:p>
            <a:pPr lvl="1"/>
            <a:r>
              <a:rPr lang="en-US" dirty="0"/>
              <a:t>Be sure to get a hay forage test prior to feeding</a:t>
            </a:r>
          </a:p>
          <a:p>
            <a:pPr lvl="1"/>
            <a:r>
              <a:rPr lang="en-US" dirty="0"/>
              <a:t>Vitamin, mineral, protein, energy content</a:t>
            </a:r>
          </a:p>
          <a:p>
            <a:r>
              <a:rPr lang="en-US" dirty="0"/>
              <a:t>Pregnancy check at this point</a:t>
            </a:r>
          </a:p>
          <a:p>
            <a:pPr lvl="1"/>
            <a:r>
              <a:rPr lang="en-US" dirty="0"/>
              <a:t>Blood or ultrasound</a:t>
            </a:r>
          </a:p>
          <a:p>
            <a:endParaRPr lang="en-US" dirty="0"/>
          </a:p>
          <a:p>
            <a:pPr lvl="3"/>
            <a:endParaRPr lang="en-US" dirty="0"/>
          </a:p>
        </p:txBody>
      </p:sp>
    </p:spTree>
    <p:extLst>
      <p:ext uri="{BB962C8B-B14F-4D97-AF65-F5344CB8AC3E}">
        <p14:creationId xmlns:p14="http://schemas.microsoft.com/office/powerpoint/2010/main" val="3905258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E6CEB-CAE1-01F8-CAEE-0E2B2A52BEA0}"/>
              </a:ext>
            </a:extLst>
          </p:cNvPr>
          <p:cNvSpPr>
            <a:spLocks noGrp="1"/>
          </p:cNvSpPr>
          <p:nvPr>
            <p:ph type="title"/>
          </p:nvPr>
        </p:nvSpPr>
        <p:spPr/>
        <p:txBody>
          <a:bodyPr/>
          <a:lstStyle/>
          <a:p>
            <a:r>
              <a:rPr lang="en-US" dirty="0"/>
              <a:t>Lambs Growth</a:t>
            </a:r>
          </a:p>
        </p:txBody>
      </p:sp>
      <p:pic>
        <p:nvPicPr>
          <p:cNvPr id="5" name="Content Placeholder 4">
            <a:extLst>
              <a:ext uri="{FF2B5EF4-FFF2-40B4-BE49-F238E27FC236}">
                <a16:creationId xmlns:a16="http://schemas.microsoft.com/office/drawing/2014/main" id="{4B126BCE-1B7F-1764-5D7A-1964B92FA4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9735" y="1287009"/>
            <a:ext cx="7944530" cy="5296353"/>
          </a:xfrm>
          <a:prstGeom prst="rect">
            <a:avLst/>
          </a:prstGeom>
        </p:spPr>
      </p:pic>
    </p:spTree>
    <p:extLst>
      <p:ext uri="{BB962C8B-B14F-4D97-AF65-F5344CB8AC3E}">
        <p14:creationId xmlns:p14="http://schemas.microsoft.com/office/powerpoint/2010/main" val="2363826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FF538-CD72-CF36-DFC2-5961A2CB5003}"/>
              </a:ext>
            </a:extLst>
          </p:cNvPr>
          <p:cNvSpPr>
            <a:spLocks noGrp="1"/>
          </p:cNvSpPr>
          <p:nvPr>
            <p:ph type="title"/>
          </p:nvPr>
        </p:nvSpPr>
        <p:spPr>
          <a:xfrm>
            <a:off x="838200" y="304800"/>
            <a:ext cx="6400800" cy="1143000"/>
          </a:xfrm>
        </p:spPr>
        <p:txBody>
          <a:bodyPr>
            <a:normAutofit fontScale="90000"/>
          </a:bodyPr>
          <a:lstStyle/>
          <a:p>
            <a:r>
              <a:rPr lang="en-US" b="1" dirty="0"/>
              <a:t>Feeding Ewes in 3</a:t>
            </a:r>
            <a:r>
              <a:rPr lang="en-US" b="1" baseline="30000" dirty="0"/>
              <a:t>rd</a:t>
            </a:r>
            <a:r>
              <a:rPr lang="en-US" b="1" dirty="0"/>
              <a:t> Trimester</a:t>
            </a:r>
          </a:p>
        </p:txBody>
      </p:sp>
      <p:sp>
        <p:nvSpPr>
          <p:cNvPr id="3" name="Content Placeholder 2">
            <a:extLst>
              <a:ext uri="{FF2B5EF4-FFF2-40B4-BE49-F238E27FC236}">
                <a16:creationId xmlns:a16="http://schemas.microsoft.com/office/drawing/2014/main" id="{8AA29D34-F588-8D5C-A110-8B823ABC0A34}"/>
              </a:ext>
            </a:extLst>
          </p:cNvPr>
          <p:cNvSpPr>
            <a:spLocks noGrp="1"/>
          </p:cNvSpPr>
          <p:nvPr>
            <p:ph idx="1"/>
          </p:nvPr>
        </p:nvSpPr>
        <p:spPr>
          <a:xfrm>
            <a:off x="228600" y="1600200"/>
            <a:ext cx="7924800" cy="4800599"/>
          </a:xfrm>
        </p:spPr>
        <p:txBody>
          <a:bodyPr>
            <a:normAutofit lnSpcReduction="10000"/>
          </a:bodyPr>
          <a:lstStyle/>
          <a:p>
            <a:r>
              <a:rPr lang="en-US" dirty="0"/>
              <a:t>Space is limited</a:t>
            </a:r>
          </a:p>
          <a:p>
            <a:pPr lvl="1"/>
            <a:r>
              <a:rPr lang="en-US" dirty="0"/>
              <a:t>Roughly two-thirds of fetal growth occurs during the final four to six weeks of gestation.</a:t>
            </a:r>
          </a:p>
          <a:p>
            <a:r>
              <a:rPr lang="en-US" dirty="0"/>
              <a:t>Nutrient demand rising Feed capacity shrinking</a:t>
            </a:r>
          </a:p>
          <a:p>
            <a:pPr lvl="1"/>
            <a:r>
              <a:rPr lang="en-US" dirty="0"/>
              <a:t>Energy vs Protein</a:t>
            </a:r>
          </a:p>
          <a:p>
            <a:pPr lvl="1"/>
            <a:r>
              <a:rPr lang="en-US" dirty="0"/>
              <a:t>Ewes require energy dense forage</a:t>
            </a:r>
          </a:p>
          <a:p>
            <a:pPr lvl="1"/>
            <a:r>
              <a:rPr lang="en-US" dirty="0"/>
              <a:t>Balance energy and protein</a:t>
            </a:r>
          </a:p>
          <a:p>
            <a:pPr lvl="2"/>
            <a:r>
              <a:rPr lang="en-US" dirty="0"/>
              <a:t>Pregnancy toxemia (ketosis) or milk fever (calcium deficiency)</a:t>
            </a:r>
          </a:p>
          <a:p>
            <a:pPr lvl="1"/>
            <a:endParaRPr lang="en-US" dirty="0"/>
          </a:p>
          <a:p>
            <a:endParaRPr lang="en-US" dirty="0"/>
          </a:p>
        </p:txBody>
      </p:sp>
      <p:pic>
        <p:nvPicPr>
          <p:cNvPr id="5" name="Picture 4">
            <a:extLst>
              <a:ext uri="{FF2B5EF4-FFF2-40B4-BE49-F238E27FC236}">
                <a16:creationId xmlns:a16="http://schemas.microsoft.com/office/drawing/2014/main" id="{ACD31A5B-8713-3408-8809-8F2CAA1B2E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3505200"/>
            <a:ext cx="2217906" cy="1828800"/>
          </a:xfrm>
          <a:prstGeom prst="rect">
            <a:avLst/>
          </a:prstGeom>
        </p:spPr>
      </p:pic>
    </p:spTree>
    <p:extLst>
      <p:ext uri="{BB962C8B-B14F-4D97-AF65-F5344CB8AC3E}">
        <p14:creationId xmlns:p14="http://schemas.microsoft.com/office/powerpoint/2010/main" val="3908844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Lambing Time</a:t>
            </a:r>
          </a:p>
        </p:txBody>
      </p:sp>
      <p:sp>
        <p:nvSpPr>
          <p:cNvPr id="3" name="Content Placeholder 2"/>
          <p:cNvSpPr>
            <a:spLocks noGrp="1"/>
          </p:cNvSpPr>
          <p:nvPr>
            <p:ph idx="1"/>
          </p:nvPr>
        </p:nvSpPr>
        <p:spPr/>
        <p:txBody>
          <a:bodyPr>
            <a:normAutofit lnSpcReduction="10000"/>
          </a:bodyPr>
          <a:lstStyle/>
          <a:p>
            <a:r>
              <a:rPr lang="en-US" dirty="0"/>
              <a:t>Preparing ewes for lambing</a:t>
            </a:r>
          </a:p>
          <a:p>
            <a:pPr lvl="1"/>
            <a:r>
              <a:rPr lang="en-US" dirty="0"/>
              <a:t>Provide a warm dry place to allow ewe to lamb</a:t>
            </a:r>
          </a:p>
          <a:p>
            <a:pPr lvl="1"/>
            <a:r>
              <a:rPr lang="en-US" dirty="0"/>
              <a:t>After lambs hit the ground separate to from flock and place ewe and lambs together in quiet place</a:t>
            </a:r>
          </a:p>
          <a:p>
            <a:r>
              <a:rPr lang="en-US" dirty="0"/>
              <a:t>Claiming- this will help mothers accept newborns </a:t>
            </a:r>
          </a:p>
          <a:p>
            <a:pPr lvl="1"/>
            <a:r>
              <a:rPr lang="en-US" dirty="0"/>
              <a:t>Sheep very rarely will share</a:t>
            </a:r>
          </a:p>
          <a:p>
            <a:pPr lvl="1"/>
            <a:r>
              <a:rPr lang="en-US" dirty="0"/>
              <a:t> Colostrum is needed within 10 hours of birth</a:t>
            </a:r>
          </a:p>
          <a:p>
            <a:pPr lvl="1"/>
            <a:r>
              <a:rPr lang="en-US" sz="2200" dirty="0">
                <a:hlinkClick r:id="rId2"/>
              </a:rPr>
              <a:t>https://youtu.be/APnR9m6PWFw?si=DILx_K9D4CAZu4cS</a:t>
            </a:r>
            <a:endParaRPr lang="en-US" sz="2200" dirty="0"/>
          </a:p>
          <a:p>
            <a:pPr lvl="1"/>
            <a:endParaRPr lang="en-US" dirty="0"/>
          </a:p>
          <a:p>
            <a:pPr lvl="1"/>
            <a:endParaRPr lang="en-US" dirty="0"/>
          </a:p>
          <a:p>
            <a:endParaRPr lang="en-US" dirty="0"/>
          </a:p>
        </p:txBody>
      </p:sp>
    </p:spTree>
    <p:extLst>
      <p:ext uri="{BB962C8B-B14F-4D97-AF65-F5344CB8AC3E}">
        <p14:creationId xmlns:p14="http://schemas.microsoft.com/office/powerpoint/2010/main" val="1834781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91F25-0B03-1D66-1F3B-E5D33FE17541}"/>
              </a:ext>
            </a:extLst>
          </p:cNvPr>
          <p:cNvSpPr>
            <a:spLocks noGrp="1"/>
          </p:cNvSpPr>
          <p:nvPr>
            <p:ph type="title"/>
          </p:nvPr>
        </p:nvSpPr>
        <p:spPr>
          <a:xfrm>
            <a:off x="762000" y="-43543"/>
            <a:ext cx="8229600" cy="1143000"/>
          </a:xfrm>
        </p:spPr>
        <p:txBody>
          <a:bodyPr/>
          <a:lstStyle/>
          <a:p>
            <a:r>
              <a:rPr lang="en-US" b="1" dirty="0"/>
              <a:t>Lamb Management</a:t>
            </a:r>
          </a:p>
        </p:txBody>
      </p:sp>
      <p:sp>
        <p:nvSpPr>
          <p:cNvPr id="3" name="Content Placeholder 2">
            <a:extLst>
              <a:ext uri="{FF2B5EF4-FFF2-40B4-BE49-F238E27FC236}">
                <a16:creationId xmlns:a16="http://schemas.microsoft.com/office/drawing/2014/main" id="{CACC15B6-FF36-36DE-A818-CA58152942FD}"/>
              </a:ext>
            </a:extLst>
          </p:cNvPr>
          <p:cNvSpPr>
            <a:spLocks noGrp="1"/>
          </p:cNvSpPr>
          <p:nvPr>
            <p:ph idx="1"/>
          </p:nvPr>
        </p:nvSpPr>
        <p:spPr>
          <a:xfrm>
            <a:off x="76200" y="838200"/>
            <a:ext cx="5486400" cy="5638800"/>
          </a:xfrm>
        </p:spPr>
        <p:txBody>
          <a:bodyPr>
            <a:normAutofit fontScale="92500"/>
          </a:bodyPr>
          <a:lstStyle/>
          <a:p>
            <a:r>
              <a:rPr lang="en-US" dirty="0"/>
              <a:t>Observe lambs often</a:t>
            </a:r>
          </a:p>
          <a:p>
            <a:r>
              <a:rPr lang="en-US" dirty="0"/>
              <a:t>Look for bright active lambs</a:t>
            </a:r>
          </a:p>
          <a:p>
            <a:pPr lvl="1"/>
            <a:r>
              <a:rPr lang="en-US" dirty="0"/>
              <a:t>Respond to mom tails wag when nursing</a:t>
            </a:r>
          </a:p>
          <a:p>
            <a:pPr lvl="1"/>
            <a:r>
              <a:rPr lang="en-US" dirty="0"/>
              <a:t>The “pinky trick”</a:t>
            </a:r>
          </a:p>
          <a:p>
            <a:pPr lvl="2"/>
            <a:r>
              <a:rPr lang="en-US" dirty="0"/>
              <a:t>Tubing lambs might be needed</a:t>
            </a:r>
          </a:p>
          <a:p>
            <a:pPr lvl="2"/>
            <a:r>
              <a:rPr lang="en-US" sz="1500" dirty="0">
                <a:hlinkClick r:id="rId2"/>
              </a:rPr>
              <a:t>https://youtu.be/9ayeyHXDk_M?si=pncShkPAvhhqB2Kk</a:t>
            </a:r>
            <a:endParaRPr lang="en-US" sz="1500" dirty="0"/>
          </a:p>
          <a:p>
            <a:r>
              <a:rPr lang="en-US" dirty="0"/>
              <a:t>Teaching and Growing</a:t>
            </a:r>
          </a:p>
          <a:p>
            <a:pPr lvl="1"/>
            <a:r>
              <a:rPr lang="en-US" dirty="0"/>
              <a:t>Fence train ASAP</a:t>
            </a:r>
          </a:p>
          <a:p>
            <a:pPr lvl="1"/>
            <a:r>
              <a:rPr lang="en-US" dirty="0"/>
              <a:t>Allow access to 19-22% creep feed at 2 weeks</a:t>
            </a:r>
          </a:p>
          <a:p>
            <a:pPr lvl="2"/>
            <a:r>
              <a:rPr lang="en-US" dirty="0"/>
              <a:t>Consumption picks up after week 4</a:t>
            </a:r>
          </a:p>
          <a:p>
            <a:pPr lvl="2"/>
            <a:endParaRPr lang="en-US" dirty="0"/>
          </a:p>
          <a:p>
            <a:endParaRPr lang="en-US" dirty="0"/>
          </a:p>
          <a:p>
            <a:endParaRPr lang="en-US" dirty="0"/>
          </a:p>
        </p:txBody>
      </p:sp>
      <p:pic>
        <p:nvPicPr>
          <p:cNvPr id="5" name="Picture 4">
            <a:extLst>
              <a:ext uri="{FF2B5EF4-FFF2-40B4-BE49-F238E27FC236}">
                <a16:creationId xmlns:a16="http://schemas.microsoft.com/office/drawing/2014/main" id="{594D3E5A-5B61-F874-D302-EF310DEE80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1676400"/>
            <a:ext cx="4515733" cy="4953000"/>
          </a:xfrm>
          <a:prstGeom prst="rect">
            <a:avLst/>
          </a:prstGeom>
        </p:spPr>
      </p:pic>
    </p:spTree>
    <p:extLst>
      <p:ext uri="{BB962C8B-B14F-4D97-AF65-F5344CB8AC3E}">
        <p14:creationId xmlns:p14="http://schemas.microsoft.com/office/powerpoint/2010/main" val="1443819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BE0CA-CEC5-ACAE-C76B-608DB34D890F}"/>
              </a:ext>
            </a:extLst>
          </p:cNvPr>
          <p:cNvSpPr>
            <a:spLocks noGrp="1"/>
          </p:cNvSpPr>
          <p:nvPr>
            <p:ph type="title"/>
          </p:nvPr>
        </p:nvSpPr>
        <p:spPr/>
        <p:txBody>
          <a:bodyPr/>
          <a:lstStyle/>
          <a:p>
            <a:endParaRPr lang="en-US" dirty="0"/>
          </a:p>
        </p:txBody>
      </p:sp>
      <p:pic>
        <p:nvPicPr>
          <p:cNvPr id="11" name="Content Placeholder 10" descr="A group of sheep in a cage&#10;&#10;Description automatically generated">
            <a:extLst>
              <a:ext uri="{FF2B5EF4-FFF2-40B4-BE49-F238E27FC236}">
                <a16:creationId xmlns:a16="http://schemas.microsoft.com/office/drawing/2014/main" id="{95F7A402-D85A-5A76-2505-B7C26F2FB4D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120550" y="1074031"/>
            <a:ext cx="6709772" cy="5032328"/>
          </a:xfrm>
        </p:spPr>
      </p:pic>
      <p:pic>
        <p:nvPicPr>
          <p:cNvPr id="13" name="Picture 12" descr="A group of sheep in a barn&#10;&#10;Description automatically generated">
            <a:extLst>
              <a:ext uri="{FF2B5EF4-FFF2-40B4-BE49-F238E27FC236}">
                <a16:creationId xmlns:a16="http://schemas.microsoft.com/office/drawing/2014/main" id="{9458C123-C313-2D5B-AA0B-51794A6EC1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74628" y="1257300"/>
            <a:ext cx="5181600" cy="3886200"/>
          </a:xfrm>
          <a:prstGeom prst="rect">
            <a:avLst/>
          </a:prstGeom>
        </p:spPr>
      </p:pic>
    </p:spTree>
    <p:extLst>
      <p:ext uri="{BB962C8B-B14F-4D97-AF65-F5344CB8AC3E}">
        <p14:creationId xmlns:p14="http://schemas.microsoft.com/office/powerpoint/2010/main" val="1758140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Sheep Like Privacy at Lambing</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1" y="1447801"/>
            <a:ext cx="4923852"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597016"/>
            <a:ext cx="4900386" cy="3260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7122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0"/>
            <a:ext cx="8229600" cy="1143000"/>
          </a:xfrm>
        </p:spPr>
        <p:txBody>
          <a:bodyPr/>
          <a:lstStyle/>
          <a:p>
            <a:r>
              <a:rPr lang="en-US" dirty="0"/>
              <a:t>Sheep/Goat Facts</a:t>
            </a:r>
          </a:p>
        </p:txBody>
      </p:sp>
      <p:sp>
        <p:nvSpPr>
          <p:cNvPr id="5" name="Content Placeholder 4"/>
          <p:cNvSpPr>
            <a:spLocks noGrp="1"/>
          </p:cNvSpPr>
          <p:nvPr>
            <p:ph idx="1"/>
          </p:nvPr>
        </p:nvSpPr>
        <p:spPr>
          <a:xfrm>
            <a:off x="522514" y="1023257"/>
            <a:ext cx="8229600" cy="5682343"/>
          </a:xfrm>
        </p:spPr>
        <p:txBody>
          <a:bodyPr>
            <a:normAutofit/>
          </a:bodyPr>
          <a:lstStyle/>
          <a:p>
            <a:endParaRPr lang="en-US" dirty="0"/>
          </a:p>
          <a:p>
            <a:r>
              <a:rPr lang="en-US" dirty="0"/>
              <a:t>Ram/Buck- male of breeding age</a:t>
            </a:r>
          </a:p>
          <a:p>
            <a:endParaRPr lang="en-US" dirty="0"/>
          </a:p>
          <a:p>
            <a:endParaRPr lang="en-US" dirty="0"/>
          </a:p>
          <a:p>
            <a:r>
              <a:rPr lang="en-US" dirty="0"/>
              <a:t>Ewe/Doe- female of breeding age</a:t>
            </a:r>
          </a:p>
          <a:p>
            <a:endParaRPr lang="en-US" dirty="0"/>
          </a:p>
          <a:p>
            <a:endParaRPr lang="en-US" dirty="0"/>
          </a:p>
          <a:p>
            <a:endParaRPr lang="en-US" dirty="0"/>
          </a:p>
          <a:p>
            <a:r>
              <a:rPr lang="en-US" dirty="0"/>
              <a:t>Lamb/Kid-newborn</a:t>
            </a:r>
          </a:p>
          <a:p>
            <a:pPr marL="0" indent="0">
              <a:buNone/>
            </a:pP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990600"/>
            <a:ext cx="2209800"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108824"/>
            <a:ext cx="2343150"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5077914"/>
            <a:ext cx="2638425"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5077914"/>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2171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Sheep Health</a:t>
            </a:r>
          </a:p>
        </p:txBody>
      </p:sp>
      <p:sp>
        <p:nvSpPr>
          <p:cNvPr id="3" name="Content Placeholder 2"/>
          <p:cNvSpPr>
            <a:spLocks noGrp="1"/>
          </p:cNvSpPr>
          <p:nvPr>
            <p:ph idx="1"/>
          </p:nvPr>
        </p:nvSpPr>
        <p:spPr/>
        <p:txBody>
          <a:bodyPr/>
          <a:lstStyle/>
          <a:p>
            <a:r>
              <a:rPr lang="en-US" dirty="0"/>
              <a:t>Sheep do get sick but many problems can be prevented with good observation and quality living conditions</a:t>
            </a:r>
          </a:p>
          <a:p>
            <a:r>
              <a:rPr lang="en-US" dirty="0"/>
              <a:t>The biggest challenge to all sheep production systems (organic or conventional) are </a:t>
            </a:r>
            <a:r>
              <a:rPr lang="en-US" b="1" u="sng" dirty="0"/>
              <a:t>internal parasites</a:t>
            </a:r>
          </a:p>
        </p:txBody>
      </p:sp>
    </p:spTree>
    <p:extLst>
      <p:ext uri="{BB962C8B-B14F-4D97-AF65-F5344CB8AC3E}">
        <p14:creationId xmlns:p14="http://schemas.microsoft.com/office/powerpoint/2010/main" val="1893092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Parasites</a:t>
            </a:r>
          </a:p>
        </p:txBody>
      </p:sp>
      <p:sp>
        <p:nvSpPr>
          <p:cNvPr id="3" name="Content Placeholder 2"/>
          <p:cNvSpPr>
            <a:spLocks noGrp="1"/>
          </p:cNvSpPr>
          <p:nvPr>
            <p:ph idx="1"/>
          </p:nvPr>
        </p:nvSpPr>
        <p:spPr/>
        <p:txBody>
          <a:bodyPr/>
          <a:lstStyle/>
          <a:p>
            <a:r>
              <a:rPr lang="en-US" dirty="0"/>
              <a:t>Passed onto pasture through manure</a:t>
            </a:r>
          </a:p>
          <a:p>
            <a:pPr lvl="1"/>
            <a:r>
              <a:rPr lang="en-US" dirty="0"/>
              <a:t>Best to deworm new flock members before bringing to your farm or set up area to dump worms away from active pastures</a:t>
            </a:r>
          </a:p>
          <a:p>
            <a:r>
              <a:rPr lang="en-US" dirty="0"/>
              <a:t>Eggs hatch and develop in soil and manure</a:t>
            </a:r>
          </a:p>
          <a:p>
            <a:pPr lvl="1"/>
            <a:r>
              <a:rPr lang="en-US" dirty="0"/>
              <a:t>Larvae climb grass to gain access to host</a:t>
            </a:r>
          </a:p>
          <a:p>
            <a:r>
              <a:rPr lang="en-US" dirty="0"/>
              <a:t>Ingested through grazing </a:t>
            </a:r>
          </a:p>
          <a:p>
            <a:pPr lvl="1"/>
            <a:r>
              <a:rPr lang="en-US" dirty="0"/>
              <a:t>Adult larvae lay eggs in digestive system of host</a:t>
            </a:r>
          </a:p>
        </p:txBody>
      </p:sp>
    </p:spTree>
    <p:extLst>
      <p:ext uri="{BB962C8B-B14F-4D97-AF65-F5344CB8AC3E}">
        <p14:creationId xmlns:p14="http://schemas.microsoft.com/office/powerpoint/2010/main" val="1411230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286000" cy="5440362"/>
          </a:xfrm>
        </p:spPr>
        <p:txBody>
          <a:bodyPr>
            <a:normAutofit fontScale="90000"/>
          </a:bodyPr>
          <a:lstStyle/>
          <a:p>
            <a:r>
              <a:rPr lang="en-US" dirty="0"/>
              <a:t>Parasite </a:t>
            </a:r>
            <a:br>
              <a:rPr lang="en-US" dirty="0"/>
            </a:br>
            <a:r>
              <a:rPr lang="en-US" dirty="0"/>
              <a:t>Life </a:t>
            </a:r>
            <a:br>
              <a:rPr lang="en-US" dirty="0"/>
            </a:br>
            <a:r>
              <a:rPr lang="en-US" dirty="0"/>
              <a:t>Cycle</a:t>
            </a:r>
            <a:br>
              <a:rPr lang="en-US" dirty="0"/>
            </a:br>
            <a:br>
              <a:rPr lang="en-US" dirty="0"/>
            </a:br>
            <a:br>
              <a:rPr lang="en-US" dirty="0"/>
            </a:br>
            <a:br>
              <a:rPr lang="en-US" dirty="0"/>
            </a:br>
            <a:r>
              <a:rPr lang="en-US" sz="2000" dirty="0">
                <a:hlinkClick r:id="rId3"/>
              </a:rPr>
              <a:t>https://youtu.be/Ly8jwhLF9yU?si=R6wmTXnz3XI-kG8t</a:t>
            </a:r>
            <a:br>
              <a:rPr lang="en-US" sz="2000" dirty="0"/>
            </a:br>
            <a:endParaRPr lang="en-US" dirty="0"/>
          </a:p>
        </p:txBody>
      </p:sp>
      <p:pic>
        <p:nvPicPr>
          <p:cNvPr id="307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743200" y="381000"/>
            <a:ext cx="6240026"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2934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8382000" cy="6064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8670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Sheep Disease (common)</a:t>
            </a:r>
          </a:p>
        </p:txBody>
      </p:sp>
      <p:sp>
        <p:nvSpPr>
          <p:cNvPr id="3" name="Content Placeholder 2"/>
          <p:cNvSpPr>
            <a:spLocks noGrp="1"/>
          </p:cNvSpPr>
          <p:nvPr>
            <p:ph idx="1"/>
          </p:nvPr>
        </p:nvSpPr>
        <p:spPr/>
        <p:txBody>
          <a:bodyPr>
            <a:normAutofit lnSpcReduction="10000"/>
          </a:bodyPr>
          <a:lstStyle/>
          <a:p>
            <a:r>
              <a:rPr lang="en-US" dirty="0"/>
              <a:t>White Muscle Disease-</a:t>
            </a:r>
          </a:p>
          <a:p>
            <a:pPr lvl="1"/>
            <a:r>
              <a:rPr lang="en-US" dirty="0"/>
              <a:t>Lack of selenium and/or vitamin E</a:t>
            </a:r>
          </a:p>
          <a:p>
            <a:r>
              <a:rPr lang="en-US" dirty="0"/>
              <a:t>Foot-rot-</a:t>
            </a:r>
          </a:p>
          <a:p>
            <a:pPr lvl="1"/>
            <a:r>
              <a:rPr lang="en-US" dirty="0"/>
              <a:t>Two bacteria present in soil also carried by members of the flock (can affect cows, horses)</a:t>
            </a:r>
          </a:p>
          <a:p>
            <a:pPr lvl="1"/>
            <a:r>
              <a:rPr lang="en-US" sz="2200" dirty="0">
                <a:hlinkClick r:id="rId2"/>
              </a:rPr>
              <a:t>https://youtu.be/xSVYILBs7Lw?si=oYuBNMua0anrAw1y</a:t>
            </a:r>
            <a:endParaRPr lang="en-US" sz="2200" dirty="0"/>
          </a:p>
          <a:p>
            <a:r>
              <a:rPr lang="en-US" dirty="0"/>
              <a:t>Pinkeye-</a:t>
            </a:r>
          </a:p>
          <a:p>
            <a:pPr lvl="1"/>
            <a:r>
              <a:rPr lang="en-US" dirty="0"/>
              <a:t>Bacteria carried by flies (can affect other species including humans)</a:t>
            </a:r>
          </a:p>
          <a:p>
            <a:endParaRPr lang="en-US" dirty="0"/>
          </a:p>
        </p:txBody>
      </p:sp>
    </p:spTree>
    <p:extLst>
      <p:ext uri="{BB962C8B-B14F-4D97-AF65-F5344CB8AC3E}">
        <p14:creationId xmlns:p14="http://schemas.microsoft.com/office/powerpoint/2010/main" val="1219023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Foot- Rot</a:t>
            </a: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799" y="1371600"/>
            <a:ext cx="3673929"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199" y="1371600"/>
            <a:ext cx="3778577"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 y="3657600"/>
            <a:ext cx="3890481"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419600" y="4526340"/>
            <a:ext cx="4890121" cy="1815882"/>
          </a:xfrm>
          <a:prstGeom prst="rect">
            <a:avLst/>
          </a:prstGeom>
          <a:noFill/>
        </p:spPr>
        <p:txBody>
          <a:bodyPr wrap="none" rtlCol="0">
            <a:spAutoFit/>
          </a:bodyPr>
          <a:lstStyle/>
          <a:p>
            <a:r>
              <a:rPr lang="en-US" sz="2800" dirty="0"/>
              <a:t>	      </a:t>
            </a:r>
            <a:r>
              <a:rPr lang="en-US" sz="2800" u="sng" dirty="0"/>
              <a:t>Treatment</a:t>
            </a:r>
          </a:p>
          <a:p>
            <a:r>
              <a:rPr lang="en-US" sz="2800" dirty="0"/>
              <a:t>-Zinc or copper sulfate foot bath</a:t>
            </a:r>
          </a:p>
          <a:p>
            <a:r>
              <a:rPr lang="en-US" sz="2800" dirty="0"/>
              <a:t>-Routine hoof trimming</a:t>
            </a:r>
          </a:p>
          <a:p>
            <a:r>
              <a:rPr lang="en-US" sz="2800" dirty="0"/>
              <a:t>-Clean stock yard or dry pasture </a:t>
            </a:r>
          </a:p>
        </p:txBody>
      </p:sp>
    </p:spTree>
    <p:extLst>
      <p:ext uri="{BB962C8B-B14F-4D97-AF65-F5344CB8AC3E}">
        <p14:creationId xmlns:p14="http://schemas.microsoft.com/office/powerpoint/2010/main" val="2188650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White Muscle Disease</a:t>
            </a: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3490913" cy="3137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599" y="2057400"/>
            <a:ext cx="4727275"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5888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Digestive System</a:t>
            </a:r>
          </a:p>
        </p:txBody>
      </p:sp>
      <p:sp>
        <p:nvSpPr>
          <p:cNvPr id="3" name="Content Placeholder 2"/>
          <p:cNvSpPr>
            <a:spLocks noGrp="1"/>
          </p:cNvSpPr>
          <p:nvPr>
            <p:ph idx="1"/>
          </p:nvPr>
        </p:nvSpPr>
        <p:spPr/>
        <p:txBody>
          <a:bodyPr/>
          <a:lstStyle/>
          <a:p>
            <a:r>
              <a:rPr lang="en-US" dirty="0"/>
              <a:t>Ruminant- multiple compartment stomach containing microbes (bugs) that are able to digest forages</a:t>
            </a:r>
          </a:p>
          <a:p>
            <a:r>
              <a:rPr lang="en-US" dirty="0"/>
              <a:t>Daily consumption- Food- 2-5 </a:t>
            </a:r>
            <a:r>
              <a:rPr lang="en-US" dirty="0" err="1"/>
              <a:t>lbs</a:t>
            </a:r>
            <a:endParaRPr lang="en-US" dirty="0"/>
          </a:p>
          <a:p>
            <a:pPr marL="0" indent="0">
              <a:buNone/>
            </a:pPr>
            <a:r>
              <a:rPr lang="en-US" dirty="0"/>
              <a:t>				Water- .5 – 1.5 quarts</a:t>
            </a:r>
          </a:p>
          <a:p>
            <a:r>
              <a:rPr lang="en-US" dirty="0"/>
              <a:t>Daily Waste-	Fecal- 2 – 6.5lbs</a:t>
            </a:r>
          </a:p>
          <a:p>
            <a:pPr marL="0" indent="0">
              <a:buNone/>
            </a:pPr>
            <a:r>
              <a:rPr lang="en-US" dirty="0"/>
              <a:t>			Urine- 20-80 ml per </a:t>
            </a:r>
            <a:r>
              <a:rPr lang="en-US" dirty="0" err="1"/>
              <a:t>lb</a:t>
            </a:r>
            <a:r>
              <a:rPr lang="en-US" dirty="0"/>
              <a:t> body 					weight</a:t>
            </a:r>
          </a:p>
        </p:txBody>
      </p:sp>
    </p:spTree>
    <p:extLst>
      <p:ext uri="{BB962C8B-B14F-4D97-AF65-F5344CB8AC3E}">
        <p14:creationId xmlns:p14="http://schemas.microsoft.com/office/powerpoint/2010/main" val="467011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Rumen in Sheep</a:t>
            </a:r>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85344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2970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505200" cy="1143000"/>
          </a:xfrm>
        </p:spPr>
        <p:txBody>
          <a:bodyPr>
            <a:normAutofit fontScale="90000"/>
          </a:bodyPr>
          <a:lstStyle/>
          <a:p>
            <a:r>
              <a:rPr lang="en-US" dirty="0"/>
              <a:t>Copper Toxicity</a:t>
            </a:r>
          </a:p>
        </p:txBody>
      </p:sp>
      <p:sp>
        <p:nvSpPr>
          <p:cNvPr id="3" name="Content Placeholder 2"/>
          <p:cNvSpPr>
            <a:spLocks noGrp="1"/>
          </p:cNvSpPr>
          <p:nvPr>
            <p:ph idx="1"/>
          </p:nvPr>
        </p:nvSpPr>
        <p:spPr>
          <a:xfrm>
            <a:off x="457200" y="1600200"/>
            <a:ext cx="4953000" cy="4525963"/>
          </a:xfrm>
        </p:spPr>
        <p:txBody>
          <a:bodyPr>
            <a:normAutofit fontScale="92500"/>
          </a:bodyPr>
          <a:lstStyle/>
          <a:p>
            <a:r>
              <a:rPr lang="en-US" dirty="0"/>
              <a:t>Minerals should not contain Copper!</a:t>
            </a:r>
          </a:p>
          <a:p>
            <a:pPr lvl="1"/>
            <a:r>
              <a:rPr lang="en-US" dirty="0"/>
              <a:t>Copper toxicity can kill sheep</a:t>
            </a:r>
          </a:p>
          <a:p>
            <a:pPr lvl="1"/>
            <a:r>
              <a:rPr lang="en-US" dirty="0"/>
              <a:t>Be sure to read the ingredient labels</a:t>
            </a:r>
          </a:p>
          <a:p>
            <a:pPr lvl="1"/>
            <a:r>
              <a:rPr lang="en-US" dirty="0"/>
              <a:t>Excess copper is usually not the main issue</a:t>
            </a:r>
          </a:p>
          <a:p>
            <a:pPr lvl="1"/>
            <a:r>
              <a:rPr lang="en-US" dirty="0"/>
              <a:t>Poor nutritional management allows for copper to be dangerous </a:t>
            </a:r>
          </a:p>
          <a:p>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666" y="4267200"/>
            <a:ext cx="2819400" cy="2111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0737" y="1143000"/>
            <a:ext cx="2797629"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770360" y="690300"/>
            <a:ext cx="1116011" cy="461665"/>
          </a:xfrm>
          <a:prstGeom prst="rect">
            <a:avLst/>
          </a:prstGeom>
          <a:noFill/>
        </p:spPr>
        <p:txBody>
          <a:bodyPr wrap="none" rtlCol="0">
            <a:spAutoFit/>
          </a:bodyPr>
          <a:lstStyle/>
          <a:p>
            <a:r>
              <a:rPr lang="en-US" sz="2400" dirty="0"/>
              <a:t>Normal</a:t>
            </a:r>
          </a:p>
        </p:txBody>
      </p:sp>
      <p:sp>
        <p:nvSpPr>
          <p:cNvPr id="5" name="TextBox 4"/>
          <p:cNvSpPr txBox="1"/>
          <p:nvPr/>
        </p:nvSpPr>
        <p:spPr>
          <a:xfrm>
            <a:off x="6553200" y="3597096"/>
            <a:ext cx="1776705" cy="461665"/>
          </a:xfrm>
          <a:prstGeom prst="rect">
            <a:avLst/>
          </a:prstGeom>
          <a:noFill/>
        </p:spPr>
        <p:txBody>
          <a:bodyPr wrap="none" rtlCol="0">
            <a:spAutoFit/>
          </a:bodyPr>
          <a:lstStyle/>
          <a:p>
            <a:r>
              <a:rPr lang="en-US" sz="2400" dirty="0"/>
              <a:t>Copper Toxic</a:t>
            </a:r>
          </a:p>
        </p:txBody>
      </p:sp>
    </p:spTree>
    <p:extLst>
      <p:ext uri="{BB962C8B-B14F-4D97-AF65-F5344CB8AC3E}">
        <p14:creationId xmlns:p14="http://schemas.microsoft.com/office/powerpoint/2010/main" val="273203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Sheep/Goats</a:t>
            </a:r>
          </a:p>
        </p:txBody>
      </p:sp>
      <p:sp>
        <p:nvSpPr>
          <p:cNvPr id="3" name="Content Placeholder 2"/>
          <p:cNvSpPr>
            <a:spLocks noGrp="1"/>
          </p:cNvSpPr>
          <p:nvPr>
            <p:ph idx="1"/>
          </p:nvPr>
        </p:nvSpPr>
        <p:spPr/>
        <p:txBody>
          <a:bodyPr/>
          <a:lstStyle/>
          <a:p>
            <a:r>
              <a:rPr lang="en-US" dirty="0"/>
              <a:t>Fine Wool- High end wool for textiles</a:t>
            </a:r>
          </a:p>
          <a:p>
            <a:r>
              <a:rPr lang="en-US" dirty="0"/>
              <a:t>Long Wool- coarse, strong, luster </a:t>
            </a:r>
          </a:p>
          <a:p>
            <a:pPr marL="0" indent="0">
              <a:buNone/>
            </a:pPr>
            <a:r>
              <a:rPr lang="en-US" dirty="0"/>
              <a:t>			(English breeds)</a:t>
            </a:r>
          </a:p>
          <a:p>
            <a:r>
              <a:rPr lang="en-US" dirty="0"/>
              <a:t>Carpet Wool- low quality</a:t>
            </a:r>
          </a:p>
          <a:p>
            <a:r>
              <a:rPr lang="en-US" dirty="0"/>
              <a:t>Hair- Straight, non elastic shed out every year</a:t>
            </a:r>
          </a:p>
          <a:p>
            <a:r>
              <a:rPr lang="en-US" dirty="0"/>
              <a:t>**Goats- the vast majority of goats have hair 	(example of wool goat </a:t>
            </a:r>
            <a:r>
              <a:rPr lang="en-US" dirty="0">
                <a:sym typeface="Wingdings" panose="05000000000000000000" pitchFamily="2" charset="2"/>
              </a:rPr>
              <a:t></a:t>
            </a:r>
            <a:r>
              <a:rPr lang="en-US" dirty="0"/>
              <a:t> Angora)</a:t>
            </a:r>
          </a:p>
        </p:txBody>
      </p:sp>
    </p:spTree>
    <p:extLst>
      <p:ext uri="{BB962C8B-B14F-4D97-AF65-F5344CB8AC3E}">
        <p14:creationId xmlns:p14="http://schemas.microsoft.com/office/powerpoint/2010/main" val="3241703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057400" cy="3078162"/>
          </a:xfrm>
        </p:spPr>
        <p:txBody>
          <a:bodyPr>
            <a:normAutofit/>
          </a:bodyPr>
          <a:lstStyle/>
          <a:p>
            <a:r>
              <a:rPr lang="en-US" dirty="0"/>
              <a:t>Feed Ration For Sheep</a:t>
            </a:r>
          </a:p>
        </p:txBody>
      </p:sp>
      <p:pic>
        <p:nvPicPr>
          <p:cNvPr id="1229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0" y="152400"/>
            <a:ext cx="5257800" cy="6592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4096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2438400" cy="6049962"/>
          </a:xfrm>
        </p:spPr>
        <p:txBody>
          <a:bodyPr>
            <a:normAutofit/>
          </a:bodyPr>
          <a:lstStyle/>
          <a:p>
            <a:r>
              <a:rPr lang="en-US" dirty="0"/>
              <a:t>Body Condition Scoring</a:t>
            </a:r>
          </a:p>
        </p:txBody>
      </p:sp>
      <p:pic>
        <p:nvPicPr>
          <p:cNvPr id="4098" name="Picture 2" descr="Image result for body condition scoring in shee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177"/>
            <a:ext cx="5819775" cy="6700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6537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Sheep Shelter</a:t>
            </a:r>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28194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220833"/>
            <a:ext cx="4114800" cy="308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8513" y="2505075"/>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217155"/>
            <a:ext cx="3124200"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E31344EB-6C5D-7305-79BF-6965B8C9F3B3}"/>
              </a:ext>
            </a:extLst>
          </p:cNvPr>
          <p:cNvSpPr txBox="1"/>
          <p:nvPr/>
        </p:nvSpPr>
        <p:spPr>
          <a:xfrm>
            <a:off x="3813758" y="5741839"/>
            <a:ext cx="5330242" cy="646331"/>
          </a:xfrm>
          <a:prstGeom prst="rect">
            <a:avLst/>
          </a:prstGeom>
          <a:noFill/>
        </p:spPr>
        <p:txBody>
          <a:bodyPr wrap="none" rtlCol="0">
            <a:spAutoFit/>
          </a:bodyPr>
          <a:lstStyle/>
          <a:p>
            <a:r>
              <a:rPr lang="en-US" dirty="0">
                <a:hlinkClick r:id="rId5"/>
              </a:rPr>
              <a:t>https://youtu.be/NZNjWAxqLDI?si=RnDrCu3Sbs0JMrpz</a:t>
            </a:r>
            <a:endParaRPr lang="en-US" dirty="0"/>
          </a:p>
          <a:p>
            <a:endParaRPr lang="en-US" dirty="0"/>
          </a:p>
        </p:txBody>
      </p:sp>
    </p:spTree>
    <p:extLst>
      <p:ext uri="{BB962C8B-B14F-4D97-AF65-F5344CB8AC3E}">
        <p14:creationId xmlns:p14="http://schemas.microsoft.com/office/powerpoint/2010/main" val="9992506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Watering</a:t>
            </a:r>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3456432"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419600"/>
            <a:ext cx="3505200" cy="1962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514981"/>
            <a:ext cx="4352769"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72576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Fencing</a:t>
            </a:r>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535" y="1219200"/>
            <a:ext cx="4114800" cy="1976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581400"/>
            <a:ext cx="3662313"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4989" y="1971675"/>
            <a:ext cx="4296634" cy="321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01814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370B1-5A25-3695-3981-B6AB7D104E3F}"/>
              </a:ext>
            </a:extLst>
          </p:cNvPr>
          <p:cNvSpPr>
            <a:spLocks noGrp="1"/>
          </p:cNvSpPr>
          <p:nvPr>
            <p:ph type="title"/>
          </p:nvPr>
        </p:nvSpPr>
        <p:spPr>
          <a:xfrm>
            <a:off x="457200" y="-73706"/>
            <a:ext cx="8229600" cy="1143000"/>
          </a:xfrm>
        </p:spPr>
        <p:txBody>
          <a:bodyPr/>
          <a:lstStyle/>
          <a:p>
            <a:r>
              <a:rPr lang="en-US" dirty="0"/>
              <a:t>Custom Grazing</a:t>
            </a:r>
          </a:p>
        </p:txBody>
      </p:sp>
      <p:sp>
        <p:nvSpPr>
          <p:cNvPr id="3" name="Content Placeholder 2">
            <a:extLst>
              <a:ext uri="{FF2B5EF4-FFF2-40B4-BE49-F238E27FC236}">
                <a16:creationId xmlns:a16="http://schemas.microsoft.com/office/drawing/2014/main" id="{AF21BA87-4EC8-DC48-157C-9EAAE01EA8EF}"/>
              </a:ext>
            </a:extLst>
          </p:cNvPr>
          <p:cNvSpPr>
            <a:spLocks noGrp="1"/>
          </p:cNvSpPr>
          <p:nvPr>
            <p:ph idx="1"/>
          </p:nvPr>
        </p:nvSpPr>
        <p:spPr>
          <a:xfrm>
            <a:off x="533400" y="990600"/>
            <a:ext cx="8153400" cy="5486400"/>
          </a:xfrm>
        </p:spPr>
        <p:txBody>
          <a:bodyPr>
            <a:normAutofit lnSpcReduction="10000"/>
          </a:bodyPr>
          <a:lstStyle/>
          <a:p>
            <a:r>
              <a:rPr lang="en-US" dirty="0"/>
              <a:t>Working with nearby property owners to benefit your flock and their land</a:t>
            </a:r>
          </a:p>
          <a:p>
            <a:pPr lvl="1"/>
            <a:r>
              <a:rPr lang="en-US" dirty="0"/>
              <a:t>Develop relationships with neighbors</a:t>
            </a:r>
          </a:p>
          <a:p>
            <a:pPr lvl="1"/>
            <a:r>
              <a:rPr lang="en-US" dirty="0"/>
              <a:t>Invasive weed control and animal impact</a:t>
            </a:r>
          </a:p>
          <a:p>
            <a:r>
              <a:rPr lang="en-US" dirty="0"/>
              <a:t>How to evaluate the right fit?</a:t>
            </a:r>
          </a:p>
          <a:p>
            <a:pPr lvl="1"/>
            <a:r>
              <a:rPr lang="en-US" dirty="0"/>
              <a:t>What types of forage</a:t>
            </a:r>
          </a:p>
          <a:p>
            <a:pPr lvl="1"/>
            <a:r>
              <a:rPr lang="en-US" dirty="0"/>
              <a:t>Size of the property/amount of animals </a:t>
            </a:r>
          </a:p>
          <a:p>
            <a:pPr lvl="1"/>
            <a:r>
              <a:rPr lang="en-US" dirty="0"/>
              <a:t>Clear expectations for all parties involved</a:t>
            </a:r>
          </a:p>
          <a:p>
            <a:r>
              <a:rPr lang="en-US" dirty="0"/>
              <a:t>What to charge?</a:t>
            </a:r>
          </a:p>
          <a:p>
            <a:pPr lvl="1"/>
            <a:r>
              <a:rPr lang="en-US" dirty="0"/>
              <a:t>Remember, you are putting time in but your animals are gaining weight</a:t>
            </a:r>
          </a:p>
          <a:p>
            <a:pPr lvl="1"/>
            <a:endParaRPr lang="en-US" dirty="0"/>
          </a:p>
          <a:p>
            <a:pPr lvl="1"/>
            <a:endParaRPr lang="en-US" dirty="0"/>
          </a:p>
          <a:p>
            <a:endParaRPr lang="en-US" dirty="0"/>
          </a:p>
        </p:txBody>
      </p:sp>
    </p:spTree>
    <p:extLst>
      <p:ext uri="{BB962C8B-B14F-4D97-AF65-F5344CB8AC3E}">
        <p14:creationId xmlns:p14="http://schemas.microsoft.com/office/powerpoint/2010/main" val="1875992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388" y="17416"/>
            <a:ext cx="8229600" cy="1143000"/>
          </a:xfrm>
        </p:spPr>
        <p:txBody>
          <a:bodyPr>
            <a:normAutofit/>
          </a:bodyPr>
          <a:lstStyle/>
          <a:p>
            <a:r>
              <a:rPr lang="en-US" dirty="0"/>
              <a:t>Popular Breeds of Sheep</a:t>
            </a:r>
          </a:p>
        </p:txBody>
      </p:sp>
      <p:sp>
        <p:nvSpPr>
          <p:cNvPr id="4" name="Content Placeholder 3"/>
          <p:cNvSpPr>
            <a:spLocks noGrp="1"/>
          </p:cNvSpPr>
          <p:nvPr>
            <p:ph idx="1"/>
          </p:nvPr>
        </p:nvSpPr>
        <p:spPr>
          <a:xfrm>
            <a:off x="1905000" y="1524000"/>
            <a:ext cx="2196738" cy="4525963"/>
          </a:xfrm>
        </p:spPr>
        <p:txBody>
          <a:bodyPr>
            <a:normAutofit/>
          </a:bodyPr>
          <a:lstStyle/>
          <a:p>
            <a:r>
              <a:rPr lang="en-US" dirty="0"/>
              <a:t>Merino</a:t>
            </a:r>
          </a:p>
          <a:p>
            <a:pPr marL="0" indent="0">
              <a:buNone/>
            </a:pPr>
            <a:r>
              <a:rPr lang="en-US" sz="2400" dirty="0"/>
              <a:t>    Fine wool</a:t>
            </a:r>
          </a:p>
          <a:p>
            <a:endParaRPr lang="en-US" dirty="0"/>
          </a:p>
          <a:p>
            <a:r>
              <a:rPr lang="en-US" dirty="0"/>
              <a:t>Suffolk</a:t>
            </a:r>
          </a:p>
          <a:p>
            <a:pPr marL="0" indent="0">
              <a:buNone/>
            </a:pPr>
            <a:r>
              <a:rPr lang="en-US" sz="2400" dirty="0"/>
              <a:t>      Carpet wool</a:t>
            </a:r>
          </a:p>
          <a:p>
            <a:endParaRPr lang="en-US" dirty="0"/>
          </a:p>
          <a:p>
            <a:r>
              <a:rPr lang="en-US" dirty="0"/>
              <a:t>Romney</a:t>
            </a:r>
          </a:p>
          <a:p>
            <a:pPr marL="0" indent="0">
              <a:buNone/>
            </a:pPr>
            <a:r>
              <a:rPr lang="en-US" sz="2000" dirty="0"/>
              <a:t>     </a:t>
            </a:r>
            <a:r>
              <a:rPr lang="en-US" sz="2400" dirty="0"/>
              <a:t>Fine Wool</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13716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819400"/>
            <a:ext cx="1449977" cy="1449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554583"/>
            <a:ext cx="1465217" cy="1465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1143000"/>
            <a:ext cx="1602376" cy="1602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499" y="2857499"/>
            <a:ext cx="1411877" cy="1411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943600" y="1143000"/>
            <a:ext cx="2971800" cy="4924425"/>
          </a:xfrm>
          <a:prstGeom prst="rect">
            <a:avLst/>
          </a:prstGeom>
          <a:noFill/>
        </p:spPr>
        <p:txBody>
          <a:bodyPr wrap="square" rtlCol="0">
            <a:spAutoFit/>
          </a:bodyPr>
          <a:lstStyle/>
          <a:p>
            <a:endParaRPr lang="en-US" b="1" dirty="0"/>
          </a:p>
          <a:p>
            <a:endParaRPr lang="en-US" b="1" dirty="0"/>
          </a:p>
          <a:p>
            <a:r>
              <a:rPr lang="en-US" sz="2800" dirty="0"/>
              <a:t>Cheviot</a:t>
            </a:r>
          </a:p>
          <a:p>
            <a:r>
              <a:rPr lang="en-US" sz="2000" dirty="0"/>
              <a:t>   Long wool</a:t>
            </a:r>
          </a:p>
          <a:p>
            <a:endParaRPr lang="en-US" b="1" dirty="0"/>
          </a:p>
          <a:p>
            <a:endParaRPr lang="en-US" b="1" dirty="0"/>
          </a:p>
          <a:p>
            <a:endParaRPr lang="en-US" b="1" dirty="0"/>
          </a:p>
          <a:p>
            <a:endParaRPr lang="en-US" b="1" dirty="0"/>
          </a:p>
          <a:p>
            <a:r>
              <a:rPr lang="en-US" sz="2800" dirty="0"/>
              <a:t>Shetland</a:t>
            </a:r>
          </a:p>
          <a:p>
            <a:r>
              <a:rPr lang="en-US" sz="2000" dirty="0"/>
              <a:t>    Long wool</a:t>
            </a:r>
          </a:p>
          <a:p>
            <a:endParaRPr lang="en-US" b="1" dirty="0"/>
          </a:p>
          <a:p>
            <a:endParaRPr lang="en-US" b="1" dirty="0"/>
          </a:p>
          <a:p>
            <a:endParaRPr lang="en-US" b="1" dirty="0"/>
          </a:p>
          <a:p>
            <a:r>
              <a:rPr lang="en-US" sz="2800" dirty="0"/>
              <a:t>Katahdin</a:t>
            </a:r>
          </a:p>
          <a:p>
            <a:r>
              <a:rPr lang="en-US" sz="2400" dirty="0"/>
              <a:t>    Hair</a:t>
            </a:r>
          </a:p>
        </p:txBody>
      </p:sp>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01106" y="4724400"/>
            <a:ext cx="1828181" cy="1557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1453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Popular Breeds of Goats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1524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276600"/>
            <a:ext cx="1524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105400"/>
            <a:ext cx="1524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1295400"/>
            <a:ext cx="16764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3081306"/>
            <a:ext cx="1524000" cy="1938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5105400"/>
            <a:ext cx="16764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09800" y="1447800"/>
            <a:ext cx="2060564" cy="4893647"/>
          </a:xfrm>
          <a:prstGeom prst="rect">
            <a:avLst/>
          </a:prstGeom>
          <a:noFill/>
        </p:spPr>
        <p:txBody>
          <a:bodyPr wrap="none" rtlCol="0">
            <a:spAutoFit/>
          </a:bodyPr>
          <a:lstStyle/>
          <a:p>
            <a:endParaRPr lang="en-US" sz="2400" dirty="0"/>
          </a:p>
          <a:p>
            <a:r>
              <a:rPr lang="en-US" sz="2400" dirty="0"/>
              <a:t>Boer</a:t>
            </a:r>
          </a:p>
          <a:p>
            <a:r>
              <a:rPr lang="en-US" sz="2400" dirty="0"/>
              <a:t>  Meat</a:t>
            </a:r>
          </a:p>
          <a:p>
            <a:endParaRPr lang="en-US" sz="2400" dirty="0"/>
          </a:p>
          <a:p>
            <a:endParaRPr lang="en-US" sz="2400" dirty="0"/>
          </a:p>
          <a:p>
            <a:endParaRPr lang="en-US" sz="2400" dirty="0"/>
          </a:p>
          <a:p>
            <a:r>
              <a:rPr lang="en-US" sz="2400" dirty="0"/>
              <a:t>Nigerian Dwarf</a:t>
            </a:r>
          </a:p>
          <a:p>
            <a:r>
              <a:rPr lang="en-US" sz="2400" dirty="0"/>
              <a:t>   Milk</a:t>
            </a:r>
          </a:p>
          <a:p>
            <a:endParaRPr lang="en-US" sz="2400" dirty="0"/>
          </a:p>
          <a:p>
            <a:endParaRPr lang="en-US" sz="2400" dirty="0"/>
          </a:p>
          <a:p>
            <a:endParaRPr lang="en-US" sz="2400" dirty="0"/>
          </a:p>
          <a:p>
            <a:r>
              <a:rPr lang="en-US" sz="2400" dirty="0"/>
              <a:t>Angora</a:t>
            </a:r>
          </a:p>
          <a:p>
            <a:r>
              <a:rPr lang="en-US" sz="2400" dirty="0"/>
              <a:t>   Wool</a:t>
            </a:r>
          </a:p>
        </p:txBody>
      </p:sp>
      <p:sp>
        <p:nvSpPr>
          <p:cNvPr id="4" name="TextBox 3"/>
          <p:cNvSpPr txBox="1"/>
          <p:nvPr/>
        </p:nvSpPr>
        <p:spPr>
          <a:xfrm>
            <a:off x="7010400" y="1456509"/>
            <a:ext cx="1791516" cy="4893647"/>
          </a:xfrm>
          <a:prstGeom prst="rect">
            <a:avLst/>
          </a:prstGeom>
          <a:noFill/>
        </p:spPr>
        <p:txBody>
          <a:bodyPr wrap="none" rtlCol="0">
            <a:spAutoFit/>
          </a:bodyPr>
          <a:lstStyle/>
          <a:p>
            <a:endParaRPr lang="en-US" sz="2400" dirty="0"/>
          </a:p>
          <a:p>
            <a:r>
              <a:rPr lang="en-US" sz="2400" dirty="0"/>
              <a:t>Saanen</a:t>
            </a:r>
          </a:p>
          <a:p>
            <a:r>
              <a:rPr lang="en-US" sz="2400" dirty="0"/>
              <a:t>   Milk</a:t>
            </a:r>
          </a:p>
          <a:p>
            <a:endParaRPr lang="en-US" sz="2400" dirty="0"/>
          </a:p>
          <a:p>
            <a:endParaRPr lang="en-US" sz="2400" dirty="0"/>
          </a:p>
          <a:p>
            <a:r>
              <a:rPr lang="en-US" sz="2400" dirty="0"/>
              <a:t>Pygmy</a:t>
            </a:r>
          </a:p>
          <a:p>
            <a:r>
              <a:rPr lang="en-US" sz="2400" dirty="0"/>
              <a:t>   Pet or </a:t>
            </a:r>
          </a:p>
          <a:p>
            <a:r>
              <a:rPr lang="en-US" sz="2400" dirty="0"/>
              <a:t>  companion </a:t>
            </a:r>
          </a:p>
          <a:p>
            <a:endParaRPr lang="en-US" sz="2400" dirty="0"/>
          </a:p>
          <a:p>
            <a:endParaRPr lang="en-US" sz="2400" dirty="0"/>
          </a:p>
          <a:p>
            <a:endParaRPr lang="en-US" sz="2400" dirty="0"/>
          </a:p>
          <a:p>
            <a:r>
              <a:rPr lang="en-US" sz="2400" dirty="0"/>
              <a:t>Nubian</a:t>
            </a:r>
          </a:p>
          <a:p>
            <a:r>
              <a:rPr lang="en-US" sz="2400" dirty="0"/>
              <a:t>    Milk</a:t>
            </a:r>
          </a:p>
        </p:txBody>
      </p:sp>
    </p:spTree>
    <p:extLst>
      <p:ext uri="{BB962C8B-B14F-4D97-AF65-F5344CB8AC3E}">
        <p14:creationId xmlns:p14="http://schemas.microsoft.com/office/powerpoint/2010/main" val="2470144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Wild cousins are similar</a:t>
            </a: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399" y="1447799"/>
            <a:ext cx="3352801" cy="2251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962400"/>
            <a:ext cx="3893279"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2479" y="2057400"/>
            <a:ext cx="3581400" cy="2682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2155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Sheep Nutrition</a:t>
            </a:r>
          </a:p>
        </p:txBody>
      </p:sp>
      <p:sp>
        <p:nvSpPr>
          <p:cNvPr id="3" name="Content Placeholder 2"/>
          <p:cNvSpPr>
            <a:spLocks noGrp="1"/>
          </p:cNvSpPr>
          <p:nvPr>
            <p:ph idx="1"/>
          </p:nvPr>
        </p:nvSpPr>
        <p:spPr/>
        <p:txBody>
          <a:bodyPr/>
          <a:lstStyle/>
          <a:p>
            <a:r>
              <a:rPr lang="en-US" dirty="0"/>
              <a:t>Sheep do very well on pure grass pasture or pastures that are not at hay quality</a:t>
            </a:r>
          </a:p>
          <a:p>
            <a:pPr lvl="1"/>
            <a:r>
              <a:rPr lang="en-US" dirty="0"/>
              <a:t>A mix of grasses and legumes will provide 100% of the forage requirements if managed properly</a:t>
            </a:r>
          </a:p>
          <a:p>
            <a:r>
              <a:rPr lang="en-US" dirty="0"/>
              <a:t>Free choice minerals should be made available to sheep at all times</a:t>
            </a:r>
          </a:p>
        </p:txBody>
      </p:sp>
    </p:spTree>
    <p:extLst>
      <p:ext uri="{BB962C8B-B14F-4D97-AF65-F5344CB8AC3E}">
        <p14:creationId xmlns:p14="http://schemas.microsoft.com/office/powerpoint/2010/main" val="3331777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Reproductive Traits (sheep)</a:t>
            </a:r>
          </a:p>
        </p:txBody>
      </p:sp>
      <p:sp>
        <p:nvSpPr>
          <p:cNvPr id="4" name="Content Placeholder 3"/>
          <p:cNvSpPr>
            <a:spLocks noGrp="1"/>
          </p:cNvSpPr>
          <p:nvPr>
            <p:ph idx="1"/>
          </p:nvPr>
        </p:nvSpPr>
        <p:spPr/>
        <p:txBody>
          <a:bodyPr/>
          <a:lstStyle/>
          <a:p>
            <a:r>
              <a:rPr lang="en-US" dirty="0"/>
              <a:t>Mature Weight- 90 – 300 lbs. (ewes)</a:t>
            </a:r>
          </a:p>
          <a:p>
            <a:pPr marL="0" indent="0">
              <a:buNone/>
            </a:pPr>
            <a:r>
              <a:rPr lang="en-US" dirty="0"/>
              <a:t>			    150 -450 lbs. (rams)</a:t>
            </a:r>
          </a:p>
          <a:p>
            <a:r>
              <a:rPr lang="en-US" dirty="0"/>
              <a:t>Mature Age – 5-8 months (ewes)</a:t>
            </a:r>
          </a:p>
          <a:p>
            <a:pPr marL="0" indent="0">
              <a:buNone/>
            </a:pPr>
            <a:r>
              <a:rPr lang="en-US" dirty="0"/>
              <a:t>			6-8 months (rams)</a:t>
            </a:r>
          </a:p>
          <a:p>
            <a:pPr marL="0" indent="0">
              <a:buNone/>
            </a:pPr>
            <a:r>
              <a:rPr lang="en-US" dirty="0"/>
              <a:t>	**1 Ram can service 30 -35 ewes in 60 day 		breeding season</a:t>
            </a:r>
          </a:p>
          <a:p>
            <a:pPr marL="0" indent="0">
              <a:buNone/>
            </a:pPr>
            <a:r>
              <a:rPr lang="en-US" dirty="0"/>
              <a:t>	** Semen is freezable</a:t>
            </a:r>
          </a:p>
        </p:txBody>
      </p:sp>
    </p:spTree>
    <p:extLst>
      <p:ext uri="{BB962C8B-B14F-4D97-AF65-F5344CB8AC3E}">
        <p14:creationId xmlns:p14="http://schemas.microsoft.com/office/powerpoint/2010/main" val="1315111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76200"/>
            <a:ext cx="8229600" cy="1143000"/>
          </a:xfrm>
        </p:spPr>
        <p:txBody>
          <a:bodyPr/>
          <a:lstStyle/>
          <a:p>
            <a:r>
              <a:rPr lang="en-US" dirty="0"/>
              <a:t>Reproductive Traits (</a:t>
            </a:r>
            <a:r>
              <a:rPr lang="en-US" sz="3200" dirty="0"/>
              <a:t>Continued)</a:t>
            </a:r>
          </a:p>
        </p:txBody>
      </p:sp>
      <p:sp>
        <p:nvSpPr>
          <p:cNvPr id="4" name="Content Placeholder 3"/>
          <p:cNvSpPr>
            <a:spLocks noGrp="1"/>
          </p:cNvSpPr>
          <p:nvPr>
            <p:ph idx="1"/>
          </p:nvPr>
        </p:nvSpPr>
        <p:spPr>
          <a:xfrm>
            <a:off x="435429" y="1219200"/>
            <a:ext cx="5660571" cy="5257800"/>
          </a:xfrm>
        </p:spPr>
        <p:txBody>
          <a:bodyPr>
            <a:normAutofit fontScale="92500" lnSpcReduction="20000"/>
          </a:bodyPr>
          <a:lstStyle/>
          <a:p>
            <a:r>
              <a:rPr lang="en-US" dirty="0"/>
              <a:t>Ewes- most sheep are seasonal breeders</a:t>
            </a:r>
          </a:p>
          <a:p>
            <a:pPr lvl="1"/>
            <a:r>
              <a:rPr lang="en-US" dirty="0"/>
              <a:t>Early fall to late winter but some are</a:t>
            </a:r>
          </a:p>
          <a:p>
            <a:pPr lvl="1"/>
            <a:r>
              <a:rPr lang="en-US" u="sng" dirty="0"/>
              <a:t>Poly-estrous</a:t>
            </a:r>
            <a:r>
              <a:rPr lang="en-US" dirty="0"/>
              <a:t>- able to be bread year round</a:t>
            </a:r>
          </a:p>
          <a:p>
            <a:r>
              <a:rPr lang="en-US" dirty="0"/>
              <a:t>Estrous Cycle- 14-19 days (17days)</a:t>
            </a:r>
          </a:p>
          <a:p>
            <a:r>
              <a:rPr lang="en-US" dirty="0"/>
              <a:t>Duration of estrus- 24-36hrs. (standing heat)</a:t>
            </a:r>
          </a:p>
          <a:p>
            <a:r>
              <a:rPr lang="en-US" dirty="0"/>
              <a:t>Gestation Period145-155 days</a:t>
            </a:r>
          </a:p>
          <a:p>
            <a:pPr lvl="1"/>
            <a:r>
              <a:rPr lang="en-US" dirty="0"/>
              <a:t>Artificial Insemination- Yes (cervical/vaginal)</a:t>
            </a:r>
          </a:p>
        </p:txBody>
      </p:sp>
      <p:pic>
        <p:nvPicPr>
          <p:cNvPr id="5" name="Picture 4">
            <a:extLst>
              <a:ext uri="{FF2B5EF4-FFF2-40B4-BE49-F238E27FC236}">
                <a16:creationId xmlns:a16="http://schemas.microsoft.com/office/drawing/2014/main" id="{FB393840-46D8-7B2B-0321-4C53CF52EC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3799114"/>
            <a:ext cx="3810000" cy="2971800"/>
          </a:xfrm>
          <a:prstGeom prst="rect">
            <a:avLst/>
          </a:prstGeom>
        </p:spPr>
      </p:pic>
    </p:spTree>
    <p:extLst>
      <p:ext uri="{BB962C8B-B14F-4D97-AF65-F5344CB8AC3E}">
        <p14:creationId xmlns:p14="http://schemas.microsoft.com/office/powerpoint/2010/main" val="16152594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1767</TotalTime>
  <Words>5100</Words>
  <Application>Microsoft Office PowerPoint</Application>
  <PresentationFormat>On-screen Show (4:3)</PresentationFormat>
  <Paragraphs>391</Paragraphs>
  <Slides>35</Slides>
  <Notes>5</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Wingdings</vt:lpstr>
      <vt:lpstr>Office Theme</vt:lpstr>
      <vt:lpstr>Sheep Management for Small to Mid-sized Producers</vt:lpstr>
      <vt:lpstr>Sheep/Goat Facts</vt:lpstr>
      <vt:lpstr>Types of Sheep/Goats</vt:lpstr>
      <vt:lpstr>Popular Breeds of Sheep</vt:lpstr>
      <vt:lpstr>Popular Breeds of Goats</vt:lpstr>
      <vt:lpstr>Wild cousins are similar</vt:lpstr>
      <vt:lpstr>Sheep Nutrition</vt:lpstr>
      <vt:lpstr>Reproductive Traits (sheep)</vt:lpstr>
      <vt:lpstr>Reproductive Traits (Continued)</vt:lpstr>
      <vt:lpstr>Keep track of rams progress</vt:lpstr>
      <vt:lpstr>Feeding Rams</vt:lpstr>
      <vt:lpstr>Feeding Ewes during Pregnancy</vt:lpstr>
      <vt:lpstr>Feeding Ewes during Pregnancy</vt:lpstr>
      <vt:lpstr>Lambs Growth</vt:lpstr>
      <vt:lpstr>Feeding Ewes in 3rd Trimester</vt:lpstr>
      <vt:lpstr>Lambing Time</vt:lpstr>
      <vt:lpstr>Lamb Management</vt:lpstr>
      <vt:lpstr>PowerPoint Presentation</vt:lpstr>
      <vt:lpstr>Sheep Like Privacy at Lambing</vt:lpstr>
      <vt:lpstr>Sheep Health</vt:lpstr>
      <vt:lpstr>Internal Parasites</vt:lpstr>
      <vt:lpstr>Parasite  Life  Cycle    https://youtu.be/Ly8jwhLF9yU?si=R6wmTXnz3XI-kG8t </vt:lpstr>
      <vt:lpstr>PowerPoint Presentation</vt:lpstr>
      <vt:lpstr>Sheep Disease (common)</vt:lpstr>
      <vt:lpstr>Foot- Rot</vt:lpstr>
      <vt:lpstr>White Muscle Disease</vt:lpstr>
      <vt:lpstr>Digestive System</vt:lpstr>
      <vt:lpstr>Rumen in Sheep</vt:lpstr>
      <vt:lpstr>Copper Toxicity</vt:lpstr>
      <vt:lpstr>Feed Ration For Sheep</vt:lpstr>
      <vt:lpstr>Body Condition Scoring</vt:lpstr>
      <vt:lpstr>Sheep Shelter</vt:lpstr>
      <vt:lpstr>Watering</vt:lpstr>
      <vt:lpstr>Fencing</vt:lpstr>
      <vt:lpstr>Custom Grazing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Organic Sheep Management</dc:title>
  <dc:creator>duffield</dc:creator>
  <cp:lastModifiedBy>Maggie Saska</cp:lastModifiedBy>
  <cp:revision>22</cp:revision>
  <dcterms:created xsi:type="dcterms:W3CDTF">2017-10-18T13:21:46Z</dcterms:created>
  <dcterms:modified xsi:type="dcterms:W3CDTF">2026-03-07T14:05:40Z</dcterms:modified>
</cp:coreProperties>
</file>