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972355-5A64-4EE0-B9C0-2524314A943E}">
  <a:tblStyle styleId="{38972355-5A64-4EE0-B9C0-2524314A94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50066090c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c50066090c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c50066090c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c50066090c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50066090c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50066090c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50066090c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c50066090c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50066090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50066090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c50066090c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c50066090c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c50066090c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c50066090c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c50066090c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c50066090c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50066090c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c50066090c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c50066090c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c50066090c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c5006609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c5006609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50066090c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c50066090c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c50066090c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c50066090c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c50066090c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c50066090c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c50066090c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c50066090c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c50066090c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c50066090c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c50066090c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c50066090c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c50066090c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c50066090c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cd5fafbb7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cd5fafbb7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0066090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0066090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50066090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50066090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50066090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50066090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c50066090c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c50066090c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c50066090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c50066090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50066090c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50066090c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50066090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c50066090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sz="3000">
                <a:solidFill>
                  <a:srgbClr val="3F44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CE5D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4.jp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4.jp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095758"/>
            <a:ext cx="8520600" cy="1065300"/>
          </a:xfrm>
          <a:prstGeom prst="rect">
            <a:avLst/>
          </a:prstGeom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441C"/>
                </a:solidFill>
              </a:rPr>
              <a:t>Rooted in Resilience:</a:t>
            </a:r>
            <a:endParaRPr b="1">
              <a:solidFill>
                <a:srgbClr val="3F441C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364100"/>
            <a:ext cx="8520600" cy="1065300"/>
          </a:xfrm>
          <a:prstGeom prst="rect">
            <a:avLst/>
          </a:prstGeom>
          <a:effectLst>
            <a:outerShdw blurRad="57150" rotWithShape="0" algn="bl" dir="5400000" dist="19050">
              <a:schemeClr val="dk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D68737"/>
                </a:solidFill>
              </a:rPr>
              <a:t>Will Your Pastured Poultry Plan Hold Up in the Real Market or Get Put Out to Pasture?</a:t>
            </a:r>
            <a:endParaRPr b="1" sz="3200">
              <a:solidFill>
                <a:srgbClr val="D68737"/>
              </a:solidFill>
            </a:endParaRPr>
          </a:p>
        </p:txBody>
      </p:sp>
      <p:pic>
        <p:nvPicPr>
          <p:cNvPr id="56" name="Google Shape;56;p13" title="SF Logo Orange with bethlehem connecticut.png"/>
          <p:cNvPicPr preferRelativeResize="0"/>
          <p:nvPr/>
        </p:nvPicPr>
        <p:blipFill rotWithShape="1">
          <a:blip r:embed="rId4">
            <a:alphaModFix/>
          </a:blip>
          <a:srcRect b="17659" l="0" r="0" t="22194"/>
          <a:stretch/>
        </p:blipFill>
        <p:spPr>
          <a:xfrm>
            <a:off x="6804600" y="0"/>
            <a:ext cx="2339400" cy="14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Cost Determines Margin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311700" y="3161975"/>
            <a:ext cx="19479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50% - 60%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of</a:t>
            </a:r>
            <a:r>
              <a:rPr lang="en">
                <a:solidFill>
                  <a:srgbClr val="3F441C"/>
                </a:solidFill>
              </a:rPr>
              <a:t> total cost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F441C"/>
                </a:solidFill>
              </a:rPr>
              <a:t>Bagged vs Bulk</a:t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311700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Feed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descr="Tractor pouring grain (Provided by Getty Images)" id="162" name="Google Shape;162;p22"/>
          <p:cNvPicPr preferRelativeResize="0"/>
          <p:nvPr/>
        </p:nvPicPr>
        <p:blipFill rotWithShape="1">
          <a:blip r:embed="rId3">
            <a:alphaModFix/>
          </a:blip>
          <a:srcRect b="49769" l="12801" r="0" t="0"/>
          <a:stretch/>
        </p:blipFill>
        <p:spPr>
          <a:xfrm>
            <a:off x="636800" y="1247550"/>
            <a:ext cx="1297700" cy="11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2415075" y="3161975"/>
            <a:ext cx="19479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Second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Largest </a:t>
            </a:r>
            <a:r>
              <a:rPr lang="en">
                <a:solidFill>
                  <a:srgbClr val="3F441C"/>
                </a:solidFill>
              </a:rPr>
              <a:t>Expense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2415075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Slaughter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id="165" name="Google Shape;165;p22" title="IMG_0136.jpg"/>
          <p:cNvPicPr preferRelativeResize="0"/>
          <p:nvPr/>
        </p:nvPicPr>
        <p:blipFill rotWithShape="1">
          <a:blip r:embed="rId4">
            <a:alphaModFix/>
          </a:blip>
          <a:srcRect b="0" l="6583" r="6574" t="0"/>
          <a:stretch/>
        </p:blipFill>
        <p:spPr>
          <a:xfrm>
            <a:off x="2740175" y="1247550"/>
            <a:ext cx="1297700" cy="112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4518450" y="3161975"/>
            <a:ext cx="1947900" cy="11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Almost Always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Underestimated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4518450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Labor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id="168" name="Google Shape;168;p22" title="dreamers staff feeding.png"/>
          <p:cNvPicPr preferRelativeResize="0"/>
          <p:nvPr/>
        </p:nvPicPr>
        <p:blipFill rotWithShape="1">
          <a:blip r:embed="rId5">
            <a:alphaModFix/>
          </a:blip>
          <a:srcRect b="6942" l="0" r="0" t="6933"/>
          <a:stretch/>
        </p:blipFill>
        <p:spPr>
          <a:xfrm>
            <a:off x="4843557" y="1247550"/>
            <a:ext cx="1297692" cy="11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6621825" y="2467625"/>
            <a:ext cx="19479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Shrink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Mortality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Fuel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Travel Time</a:t>
            </a:r>
            <a:endParaRPr b="1">
              <a:solidFill>
                <a:srgbClr val="3F441C"/>
              </a:solidFill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621825" y="1225475"/>
            <a:ext cx="1947900" cy="11649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The Silent Costs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id="171" name="Google Shape;171;p22" title="SF Logo Orange with bethlehem connecticut.png"/>
          <p:cNvPicPr preferRelativeResize="0"/>
          <p:nvPr/>
        </p:nvPicPr>
        <p:blipFill rotWithShape="1">
          <a:blip r:embed="rId6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Cost Determines Margin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11700" y="3161975"/>
            <a:ext cx="19479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50% - 60%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of total cost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F441C"/>
                </a:solidFill>
              </a:rPr>
              <a:t>Bagged vs Bulk</a:t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311700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Feed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descr="Tractor pouring grain (Provided by Getty Images)" id="179" name="Google Shape;179;p23"/>
          <p:cNvPicPr preferRelativeResize="0"/>
          <p:nvPr/>
        </p:nvPicPr>
        <p:blipFill rotWithShape="1">
          <a:blip r:embed="rId3">
            <a:alphaModFix/>
          </a:blip>
          <a:srcRect b="49769" l="12801" r="0" t="0"/>
          <a:stretch/>
        </p:blipFill>
        <p:spPr>
          <a:xfrm>
            <a:off x="636800" y="1247550"/>
            <a:ext cx="1297700" cy="11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2415075" y="3161975"/>
            <a:ext cx="19479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Second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Largest Expense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2415075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Slaughter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id="182" name="Google Shape;182;p23" title="IMG_0136.jpg"/>
          <p:cNvPicPr preferRelativeResize="0"/>
          <p:nvPr/>
        </p:nvPicPr>
        <p:blipFill rotWithShape="1">
          <a:blip r:embed="rId4">
            <a:alphaModFix/>
          </a:blip>
          <a:srcRect b="0" l="6583" r="6574" t="0"/>
          <a:stretch/>
        </p:blipFill>
        <p:spPr>
          <a:xfrm>
            <a:off x="2740175" y="1247550"/>
            <a:ext cx="1297700" cy="112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4518450" y="3161975"/>
            <a:ext cx="1947900" cy="11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441C"/>
                </a:solidFill>
              </a:rPr>
              <a:t>Almost Always</a:t>
            </a:r>
            <a:br>
              <a:rPr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Underestimated</a:t>
            </a:r>
            <a:endParaRPr>
              <a:solidFill>
                <a:srgbClr val="3F441C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F441C"/>
              </a:solidFill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4518450" y="2467625"/>
            <a:ext cx="19479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Labor</a:t>
            </a:r>
            <a:endParaRPr b="1" sz="2400">
              <a:solidFill>
                <a:srgbClr val="D68737"/>
              </a:solidFill>
            </a:endParaRPr>
          </a:p>
        </p:txBody>
      </p:sp>
      <p:pic>
        <p:nvPicPr>
          <p:cNvPr id="185" name="Google Shape;185;p23" title="dreamers staff feeding.png"/>
          <p:cNvPicPr preferRelativeResize="0"/>
          <p:nvPr/>
        </p:nvPicPr>
        <p:blipFill rotWithShape="1">
          <a:blip r:embed="rId5">
            <a:alphaModFix/>
          </a:blip>
          <a:srcRect b="6942" l="0" r="0" t="6933"/>
          <a:stretch/>
        </p:blipFill>
        <p:spPr>
          <a:xfrm>
            <a:off x="4843557" y="1247550"/>
            <a:ext cx="1297692" cy="11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6621825" y="2467625"/>
            <a:ext cx="1947900" cy="18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Shrink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Mortality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Fuel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Travel Time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Marketing</a:t>
            </a:r>
            <a:endParaRPr b="1">
              <a:solidFill>
                <a:srgbClr val="3F441C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6621825" y="1225475"/>
            <a:ext cx="1947900" cy="11649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The Silent Costs</a:t>
            </a:r>
            <a:endParaRPr b="1" sz="2400">
              <a:solidFill>
                <a:srgbClr val="D68737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3602100" y="4266925"/>
            <a:ext cx="3780600" cy="4926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D68737">
                <a:alpha val="75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3F441C"/>
                </a:solidFill>
              </a:rPr>
              <a:t>Are you counting yourself?</a:t>
            </a:r>
            <a:endParaRPr b="1" sz="2000"/>
          </a:p>
        </p:txBody>
      </p:sp>
      <p:pic>
        <p:nvPicPr>
          <p:cNvPr id="189" name="Google Shape;189;p23" title="SF Logo Orange with bethlehem connecticut.png"/>
          <p:cNvPicPr preferRelativeResize="0"/>
          <p:nvPr/>
        </p:nvPicPr>
        <p:blipFill rotWithShape="1">
          <a:blip r:embed="rId6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1,000 Bird Projection</a:t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528475" y="200560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Chicks</a:t>
            </a:r>
            <a:r>
              <a:rPr lang="en" sz="2400">
                <a:solidFill>
                  <a:srgbClr val="3F441C"/>
                </a:solidFill>
              </a:rPr>
              <a:t>		     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528475" y="2482919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Feed</a:t>
            </a:r>
            <a:r>
              <a:rPr lang="en" sz="2400">
                <a:solidFill>
                  <a:srgbClr val="3F441C"/>
                </a:solidFill>
              </a:rPr>
              <a:t>		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528475" y="29600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Processing</a:t>
            </a:r>
            <a:r>
              <a:rPr lang="en" sz="2400">
                <a:solidFill>
                  <a:srgbClr val="3F441C"/>
                </a:solidFill>
              </a:rPr>
              <a:t>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528475" y="343739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Labor</a:t>
            </a:r>
            <a:r>
              <a:rPr lang="en" sz="2400">
                <a:solidFill>
                  <a:srgbClr val="3F441C"/>
                </a:solidFill>
              </a:rPr>
              <a:t>			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528475" y="15282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Per Bird</a:t>
            </a:r>
            <a:endParaRPr b="1" sz="2400">
              <a:solidFill>
                <a:srgbClr val="3F441C"/>
              </a:solidFill>
            </a:endParaRPr>
          </a:p>
        </p:txBody>
      </p:sp>
      <p:sp>
        <p:nvSpPr>
          <p:cNvPr id="200" name="Google Shape;200;p24"/>
          <p:cNvSpPr txBox="1"/>
          <p:nvPr/>
        </p:nvSpPr>
        <p:spPr>
          <a:xfrm>
            <a:off x="528475" y="3914627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Silent Costs</a:t>
            </a:r>
            <a:r>
              <a:rPr lang="en" sz="2400">
                <a:solidFill>
                  <a:srgbClr val="3F441C"/>
                </a:solidFill>
              </a:rPr>
              <a:t>		   $1 - $5</a:t>
            </a:r>
            <a:endParaRPr sz="2400">
              <a:solidFill>
                <a:srgbClr val="3F441C"/>
              </a:solidFill>
            </a:endParaRPr>
          </a:p>
        </p:txBody>
      </p:sp>
      <p:pic>
        <p:nvPicPr>
          <p:cNvPr id="201" name="Google Shape;201;p24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5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1,000 Bird Projection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528475" y="200560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Chicks</a:t>
            </a:r>
            <a:r>
              <a:rPr lang="en" sz="2400">
                <a:solidFill>
                  <a:srgbClr val="3F441C"/>
                </a:solidFill>
              </a:rPr>
              <a:t>		     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528475" y="2482919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Feed</a:t>
            </a:r>
            <a:r>
              <a:rPr lang="en" sz="2400">
                <a:solidFill>
                  <a:srgbClr val="3F441C"/>
                </a:solidFill>
              </a:rPr>
              <a:t>		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10" name="Google Shape;210;p25"/>
          <p:cNvSpPr txBox="1"/>
          <p:nvPr/>
        </p:nvSpPr>
        <p:spPr>
          <a:xfrm>
            <a:off x="528475" y="29600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Processing</a:t>
            </a:r>
            <a:r>
              <a:rPr lang="en" sz="2400">
                <a:solidFill>
                  <a:srgbClr val="3F441C"/>
                </a:solidFill>
              </a:rPr>
              <a:t>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528475" y="343739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Labor</a:t>
            </a:r>
            <a:r>
              <a:rPr lang="en" sz="2400">
                <a:solidFill>
                  <a:srgbClr val="3F441C"/>
                </a:solidFill>
              </a:rPr>
              <a:t>			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528475" y="15282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Per Bird</a:t>
            </a:r>
            <a:endParaRPr b="1" sz="2400">
              <a:solidFill>
                <a:srgbClr val="3F441C"/>
              </a:solidFill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528475" y="4391850"/>
            <a:ext cx="3977700" cy="5304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Total:				$17 - $29+</a:t>
            </a:r>
            <a:endParaRPr b="1" sz="2400">
              <a:solidFill>
                <a:srgbClr val="D68737"/>
              </a:solidFill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528475" y="3914627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Silent Costs</a:t>
            </a:r>
            <a:r>
              <a:rPr lang="en" sz="2400">
                <a:solidFill>
                  <a:srgbClr val="3F441C"/>
                </a:solidFill>
              </a:rPr>
              <a:t>		   $1 - $5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5615438" y="2005600"/>
            <a:ext cx="2629800" cy="677100"/>
          </a:xfrm>
          <a:prstGeom prst="rect">
            <a:avLst/>
          </a:prstGeom>
          <a:solidFill>
            <a:srgbClr val="8AA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441C"/>
                </a:solidFill>
              </a:rPr>
              <a:t>$6.50/lb × 4.5 lb = $29.25</a:t>
            </a:r>
            <a:endParaRPr b="1" sz="1600">
              <a:solidFill>
                <a:srgbClr val="3F441C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441C"/>
                </a:solidFill>
              </a:rPr>
              <a:t>gross revenue</a:t>
            </a:r>
            <a:endParaRPr b="1" sz="1600">
              <a:solidFill>
                <a:srgbClr val="3F441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1,000 Bird Projection</a:t>
            </a:r>
            <a:endParaRPr/>
          </a:p>
        </p:txBody>
      </p:sp>
      <p:sp>
        <p:nvSpPr>
          <p:cNvPr id="222" name="Google Shape;222;p26"/>
          <p:cNvSpPr txBox="1"/>
          <p:nvPr/>
        </p:nvSpPr>
        <p:spPr>
          <a:xfrm>
            <a:off x="528475" y="200560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Chicks</a:t>
            </a:r>
            <a:r>
              <a:rPr lang="en" sz="2400">
                <a:solidFill>
                  <a:srgbClr val="3F441C"/>
                </a:solidFill>
              </a:rPr>
              <a:t>		     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528475" y="2482919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Feed</a:t>
            </a:r>
            <a:r>
              <a:rPr lang="en" sz="2400">
                <a:solidFill>
                  <a:srgbClr val="3F441C"/>
                </a:solidFill>
              </a:rPr>
              <a:t>		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528475" y="29600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Processing</a:t>
            </a:r>
            <a:r>
              <a:rPr lang="en" sz="2400">
                <a:solidFill>
                  <a:srgbClr val="3F441C"/>
                </a:solidFill>
              </a:rPr>
              <a:t>		   $6 - $8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528475" y="3437391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Labor</a:t>
            </a:r>
            <a:r>
              <a:rPr lang="en" sz="2400">
                <a:solidFill>
                  <a:srgbClr val="3F441C"/>
                </a:solidFill>
              </a:rPr>
              <a:t>				   $2 - $4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528475" y="1528275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Per Bird</a:t>
            </a:r>
            <a:endParaRPr b="1" sz="2400">
              <a:solidFill>
                <a:srgbClr val="3F441C"/>
              </a:solidFill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28475" y="4391850"/>
            <a:ext cx="3977700" cy="5304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Total:				$17 - $29+</a:t>
            </a:r>
            <a:endParaRPr b="1" sz="2400">
              <a:solidFill>
                <a:srgbClr val="D68737"/>
              </a:solidFill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528475" y="3914627"/>
            <a:ext cx="3977700" cy="371400"/>
          </a:xfrm>
          <a:prstGeom prst="rect">
            <a:avLst/>
          </a:prstGeom>
          <a:solidFill>
            <a:srgbClr val="D68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Silent Costs</a:t>
            </a:r>
            <a:r>
              <a:rPr lang="en" sz="2400">
                <a:solidFill>
                  <a:srgbClr val="3F441C"/>
                </a:solidFill>
              </a:rPr>
              <a:t>		   $1 - $5</a:t>
            </a:r>
            <a:endParaRPr sz="2400">
              <a:solidFill>
                <a:srgbClr val="3F441C"/>
              </a:solidFill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5615438" y="2005600"/>
            <a:ext cx="2629800" cy="677100"/>
          </a:xfrm>
          <a:prstGeom prst="rect">
            <a:avLst/>
          </a:prstGeom>
          <a:solidFill>
            <a:srgbClr val="8AA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441C"/>
                </a:solidFill>
              </a:rPr>
              <a:t>$6.50/lb × 4.5 lb = $29.25</a:t>
            </a:r>
            <a:endParaRPr b="1" sz="1600">
              <a:solidFill>
                <a:srgbClr val="3F441C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441C"/>
                </a:solidFill>
              </a:rPr>
              <a:t>gross revenue</a:t>
            </a:r>
            <a:endParaRPr b="1" sz="1600">
              <a:solidFill>
                <a:srgbClr val="3F441C"/>
              </a:solidFill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5219000" y="3300425"/>
            <a:ext cx="342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D68737"/>
                </a:solidFill>
              </a:rPr>
              <a:t>Revenue </a:t>
            </a:r>
            <a:r>
              <a:rPr b="1" lang="en" sz="2000">
                <a:solidFill>
                  <a:srgbClr val="3F441C"/>
                </a:solidFill>
              </a:rPr>
              <a:t>-</a:t>
            </a:r>
            <a:r>
              <a:rPr b="1" lang="en" sz="2000">
                <a:solidFill>
                  <a:srgbClr val="D68737"/>
                </a:solidFill>
              </a:rPr>
              <a:t> Cost </a:t>
            </a:r>
            <a:r>
              <a:rPr b="1" lang="en" sz="2000">
                <a:solidFill>
                  <a:srgbClr val="3F441C"/>
                </a:solidFill>
              </a:rPr>
              <a:t>=</a:t>
            </a:r>
            <a:r>
              <a:rPr b="1" lang="en" sz="2000">
                <a:solidFill>
                  <a:srgbClr val="D68737"/>
                </a:solidFill>
              </a:rPr>
              <a:t> Margin</a:t>
            </a:r>
            <a:endParaRPr b="1" sz="2000">
              <a:solidFill>
                <a:srgbClr val="D68737"/>
              </a:solidFill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4782200" y="4410750"/>
            <a:ext cx="429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68737"/>
                </a:solidFill>
              </a:rPr>
              <a:t>Margin per Bird  </a:t>
            </a:r>
            <a:r>
              <a:rPr b="1" lang="en" sz="1800">
                <a:solidFill>
                  <a:srgbClr val="3F441C"/>
                </a:solidFill>
              </a:rPr>
              <a:t>x</a:t>
            </a:r>
            <a:r>
              <a:rPr b="1" lang="en" sz="1800">
                <a:solidFill>
                  <a:srgbClr val="D68737"/>
                </a:solidFill>
              </a:rPr>
              <a:t> 1000 Birds </a:t>
            </a:r>
            <a:r>
              <a:rPr b="1" lang="en" sz="1800">
                <a:solidFill>
                  <a:srgbClr val="3F441C"/>
                </a:solidFill>
              </a:rPr>
              <a:t>=</a:t>
            </a:r>
            <a:r>
              <a:rPr b="1" lang="en" sz="1800">
                <a:solidFill>
                  <a:srgbClr val="D68737"/>
                </a:solidFill>
              </a:rPr>
              <a:t> Profit</a:t>
            </a:r>
            <a:endParaRPr b="1" sz="1800">
              <a:solidFill>
                <a:srgbClr val="D6873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7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Margin Lives</a:t>
            </a:r>
            <a:endParaRPr/>
          </a:p>
        </p:txBody>
      </p:sp>
      <p:grpSp>
        <p:nvGrpSpPr>
          <p:cNvPr id="238" name="Google Shape;238;p27"/>
          <p:cNvGrpSpPr/>
          <p:nvPr/>
        </p:nvGrpSpPr>
        <p:grpSpPr>
          <a:xfrm>
            <a:off x="836019" y="1017725"/>
            <a:ext cx="2344800" cy="3840000"/>
            <a:chOff x="982819" y="1042325"/>
            <a:chExt cx="2344800" cy="3840000"/>
          </a:xfrm>
        </p:grpSpPr>
        <p:pic>
          <p:nvPicPr>
            <p:cNvPr id="239" name="Google Shape;239;p27" title="Whole Chicken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2369" y="1437425"/>
              <a:ext cx="1505701" cy="150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7"/>
            <p:cNvSpPr txBox="1"/>
            <p:nvPr/>
          </p:nvSpPr>
          <p:spPr>
            <a:xfrm>
              <a:off x="1402369" y="1042325"/>
              <a:ext cx="1505700" cy="395100"/>
            </a:xfrm>
            <a:prstGeom prst="rect">
              <a:avLst/>
            </a:prstGeom>
            <a:solidFill>
              <a:srgbClr val="3F44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Whole Bird</a:t>
              </a:r>
              <a:endParaRPr b="1">
                <a:solidFill>
                  <a:srgbClr val="D68737"/>
                </a:solidFill>
              </a:endParaRPr>
            </a:p>
          </p:txBody>
        </p:sp>
        <p:sp>
          <p:nvSpPr>
            <p:cNvPr id="241" name="Google Shape;241;p27"/>
            <p:cNvSpPr txBox="1"/>
            <p:nvPr/>
          </p:nvSpPr>
          <p:spPr>
            <a:xfrm>
              <a:off x="982819" y="2943125"/>
              <a:ext cx="2344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4.5 lb × $6.50/lb.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$29.25 revenue</a:t>
              </a:r>
              <a:endParaRPr b="1">
                <a:solidFill>
                  <a:srgbClr val="D68737"/>
                </a:solidFill>
              </a:endParaRPr>
            </a:p>
          </p:txBody>
        </p:sp>
        <p:sp>
          <p:nvSpPr>
            <p:cNvPr id="242" name="Google Shape;242;p27"/>
            <p:cNvSpPr txBox="1"/>
            <p:nvPr/>
          </p:nvSpPr>
          <p:spPr>
            <a:xfrm>
              <a:off x="1224025" y="3558725"/>
              <a:ext cx="18624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L</a:t>
              </a:r>
              <a:r>
                <a:rPr b="1" lang="en">
                  <a:solidFill>
                    <a:srgbClr val="D68737"/>
                  </a:solidFill>
                </a:rPr>
                <a:t>owest labor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Simplest packaging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Fastest processing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D68737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3F441C"/>
                  </a:solidFill>
                </a:rPr>
                <a:t>Limited Margin</a:t>
              </a:r>
              <a:endParaRPr b="1" sz="1800">
                <a:solidFill>
                  <a:srgbClr val="3F441C"/>
                </a:solidFill>
              </a:endParaRPr>
            </a:p>
          </p:txBody>
        </p:sp>
      </p:grpSp>
      <p:grpSp>
        <p:nvGrpSpPr>
          <p:cNvPr id="243" name="Google Shape;243;p27"/>
          <p:cNvGrpSpPr/>
          <p:nvPr/>
        </p:nvGrpSpPr>
        <p:grpSpPr>
          <a:xfrm>
            <a:off x="3872924" y="1546625"/>
            <a:ext cx="4571276" cy="3336300"/>
            <a:chOff x="3872924" y="1546625"/>
            <a:chExt cx="4571276" cy="3336300"/>
          </a:xfrm>
        </p:grpSpPr>
        <p:grpSp>
          <p:nvGrpSpPr>
            <p:cNvPr id="244" name="Google Shape;244;p27"/>
            <p:cNvGrpSpPr/>
            <p:nvPr/>
          </p:nvGrpSpPr>
          <p:grpSpPr>
            <a:xfrm>
              <a:off x="3872924" y="1941725"/>
              <a:ext cx="3081953" cy="1505699"/>
              <a:chOff x="3474447" y="1437425"/>
              <a:chExt cx="3081953" cy="1505699"/>
            </a:xfrm>
          </p:grpSpPr>
          <p:pic>
            <p:nvPicPr>
              <p:cNvPr id="245" name="Google Shape;245;p27" title="cut chicken.png"/>
              <p:cNvPicPr preferRelativeResize="0"/>
              <p:nvPr/>
            </p:nvPicPr>
            <p:blipFill rotWithShape="1">
              <a:blip r:embed="rId5">
                <a:alphaModFix/>
              </a:blip>
              <a:srcRect b="0" l="7296" r="0" t="0"/>
              <a:stretch/>
            </p:blipFill>
            <p:spPr>
              <a:xfrm>
                <a:off x="3474447" y="1472025"/>
                <a:ext cx="2000599" cy="1436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6" name="Google Shape;246;p27" title="sausage.png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24998" t="0"/>
              <a:stretch/>
            </p:blipFill>
            <p:spPr>
              <a:xfrm>
                <a:off x="5050700" y="1437425"/>
                <a:ext cx="1505700" cy="1505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7" name="Google Shape;247;p27"/>
            <p:cNvSpPr txBox="1"/>
            <p:nvPr/>
          </p:nvSpPr>
          <p:spPr>
            <a:xfrm>
              <a:off x="4414915" y="1546625"/>
              <a:ext cx="2079900" cy="395100"/>
            </a:xfrm>
            <a:prstGeom prst="rect">
              <a:avLst/>
            </a:prstGeom>
            <a:solidFill>
              <a:srgbClr val="3F44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Cut-Up / Value Added</a:t>
              </a:r>
              <a:endParaRPr b="1">
                <a:solidFill>
                  <a:srgbClr val="D68737"/>
                </a:solidFill>
              </a:endParaRPr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7102600" y="1941725"/>
              <a:ext cx="1341600" cy="20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Breast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Thighs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Wings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Drumsticks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Ground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Sausage</a:t>
              </a:r>
              <a:endParaRPr b="1">
                <a:solidFill>
                  <a:srgbClr val="D6873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Stock / Broth</a:t>
              </a:r>
              <a:endParaRPr b="1">
                <a:solidFill>
                  <a:srgbClr val="D68737"/>
                </a:solidFill>
              </a:endParaRPr>
            </a:p>
          </p:txBody>
        </p:sp>
        <p:sp>
          <p:nvSpPr>
            <p:cNvPr id="249" name="Google Shape;249;p27"/>
            <p:cNvSpPr txBox="1"/>
            <p:nvPr/>
          </p:nvSpPr>
          <p:spPr>
            <a:xfrm>
              <a:off x="4369615" y="3867125"/>
              <a:ext cx="2170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3F441C"/>
                  </a:solidFill>
                </a:rPr>
                <a:t>Higher </a:t>
              </a:r>
              <a:r>
                <a:rPr b="1" lang="en" sz="1800">
                  <a:solidFill>
                    <a:srgbClr val="3F441C"/>
                  </a:solidFill>
                </a:rPr>
                <a:t>Margin</a:t>
              </a:r>
              <a:endParaRPr b="1" sz="1800">
                <a:solidFill>
                  <a:srgbClr val="3F441C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3F441C"/>
                  </a:solidFill>
                </a:rPr>
                <a:t>$40 – $60+ potential revenue</a:t>
              </a:r>
              <a:endParaRPr b="1" sz="1800">
                <a:solidFill>
                  <a:srgbClr val="3F441C"/>
                </a:solidFill>
              </a:endParaRPr>
            </a:p>
          </p:txBody>
        </p:sp>
        <p:sp>
          <p:nvSpPr>
            <p:cNvPr id="250" name="Google Shape;250;p27"/>
            <p:cNvSpPr txBox="1"/>
            <p:nvPr/>
          </p:nvSpPr>
          <p:spPr>
            <a:xfrm>
              <a:off x="4414925" y="3447425"/>
              <a:ext cx="2079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68737"/>
                  </a:solidFill>
                </a:rPr>
                <a:t>More revenue per bird</a:t>
              </a:r>
              <a:endParaRPr b="1">
                <a:solidFill>
                  <a:srgbClr val="D68737"/>
                </a:solidFill>
              </a:endParaRPr>
            </a:p>
          </p:txBody>
        </p:sp>
      </p:grpSp>
      <p:cxnSp>
        <p:nvCxnSpPr>
          <p:cNvPr id="251" name="Google Shape;251;p27"/>
          <p:cNvCxnSpPr/>
          <p:nvPr/>
        </p:nvCxnSpPr>
        <p:spPr>
          <a:xfrm>
            <a:off x="2845424" y="2681075"/>
            <a:ext cx="859800" cy="0"/>
          </a:xfrm>
          <a:prstGeom prst="straightConnector1">
            <a:avLst/>
          </a:prstGeom>
          <a:noFill/>
          <a:ln cap="flat" cmpd="sng" w="38100">
            <a:solidFill>
              <a:srgbClr val="3F441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Break-Even Logic</a:t>
            </a:r>
            <a:endParaRPr/>
          </a:p>
        </p:txBody>
      </p:sp>
      <p:sp>
        <p:nvSpPr>
          <p:cNvPr id="257" name="Google Shape;257;p28"/>
          <p:cNvSpPr txBox="1"/>
          <p:nvPr>
            <p:ph idx="1" type="body"/>
          </p:nvPr>
        </p:nvSpPr>
        <p:spPr>
          <a:xfrm>
            <a:off x="655650" y="1636125"/>
            <a:ext cx="2055300" cy="19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68737"/>
                </a:solidFill>
              </a:rPr>
              <a:t>Revenue per bird: $29.25</a:t>
            </a:r>
            <a:br>
              <a:rPr lang="en" sz="1200">
                <a:solidFill>
                  <a:srgbClr val="D68737"/>
                </a:solidFill>
              </a:rPr>
            </a:br>
            <a:r>
              <a:rPr lang="en" sz="1200">
                <a:solidFill>
                  <a:srgbClr val="D68737"/>
                </a:solidFill>
              </a:rPr>
              <a:t>Cost per bird: $17</a:t>
            </a:r>
            <a:endParaRPr sz="12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D68737"/>
                </a:solidFill>
              </a:rPr>
              <a:t>Margin per bird: $12.25</a:t>
            </a:r>
            <a:endParaRPr b="1" sz="1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68737"/>
                </a:solidFill>
              </a:rPr>
              <a:t>1,000 birds = </a:t>
            </a:r>
            <a:r>
              <a:rPr b="1" lang="en" sz="1200">
                <a:solidFill>
                  <a:srgbClr val="D68737"/>
                </a:solidFill>
              </a:rPr>
              <a:t>$12,250</a:t>
            </a:r>
            <a:endParaRPr b="1" sz="12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8" name="Google Shape;258;p28"/>
          <p:cNvSpPr txBox="1"/>
          <p:nvPr/>
        </p:nvSpPr>
        <p:spPr>
          <a:xfrm>
            <a:off x="311700" y="1119175"/>
            <a:ext cx="27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Scenario 1 Tight Operation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259" name="Google Shape;259;p28"/>
          <p:cNvSpPr txBox="1"/>
          <p:nvPr>
            <p:ph idx="1" type="body"/>
          </p:nvPr>
        </p:nvSpPr>
        <p:spPr>
          <a:xfrm>
            <a:off x="3544350" y="1636125"/>
            <a:ext cx="2055300" cy="19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68737"/>
                </a:solidFill>
              </a:rPr>
              <a:t>Revenue per bird: $29.25</a:t>
            </a:r>
            <a:br>
              <a:rPr b="1" lang="en" sz="1200">
                <a:solidFill>
                  <a:srgbClr val="D68737"/>
                </a:solidFill>
              </a:rPr>
            </a:br>
            <a:r>
              <a:rPr lang="en" sz="1200">
                <a:solidFill>
                  <a:srgbClr val="D68737"/>
                </a:solidFill>
              </a:rPr>
              <a:t>Cost per bird: $23</a:t>
            </a:r>
            <a:endParaRPr sz="1200">
              <a:solidFill>
                <a:srgbClr val="D6873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68737"/>
                </a:solidFill>
              </a:rPr>
              <a:t>Margin per bird: $6.25</a:t>
            </a:r>
            <a:endParaRPr b="1" sz="1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68737"/>
                </a:solidFill>
              </a:rPr>
              <a:t>1,000 birds = </a:t>
            </a:r>
            <a:r>
              <a:rPr b="1" lang="en" sz="1200">
                <a:solidFill>
                  <a:srgbClr val="D68737"/>
                </a:solidFill>
              </a:rPr>
              <a:t>$6,250</a:t>
            </a:r>
            <a:endParaRPr sz="12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60" name="Google Shape;260;p28"/>
          <p:cNvSpPr txBox="1"/>
          <p:nvPr/>
        </p:nvSpPr>
        <p:spPr>
          <a:xfrm>
            <a:off x="3238050" y="1119175"/>
            <a:ext cx="27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Scenario 2 Avg Operation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261" name="Google Shape;261;p28"/>
          <p:cNvSpPr txBox="1"/>
          <p:nvPr>
            <p:ph idx="1" type="body"/>
          </p:nvPr>
        </p:nvSpPr>
        <p:spPr>
          <a:xfrm>
            <a:off x="6508375" y="1636125"/>
            <a:ext cx="2055300" cy="19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68737"/>
                </a:solidFill>
              </a:rPr>
              <a:t>Revenue per bird: $29.25</a:t>
            </a:r>
            <a:br>
              <a:rPr lang="en" sz="1200">
                <a:solidFill>
                  <a:srgbClr val="D68737"/>
                </a:solidFill>
              </a:rPr>
            </a:br>
            <a:r>
              <a:rPr lang="en" sz="1200">
                <a:solidFill>
                  <a:srgbClr val="D68737"/>
                </a:solidFill>
              </a:rPr>
              <a:t>Cost per bird: $29</a:t>
            </a:r>
            <a:endParaRPr sz="12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D68737"/>
                </a:solidFill>
              </a:rPr>
              <a:t>Margin per bird: $0.25</a:t>
            </a:r>
            <a:endParaRPr b="1" sz="1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68737"/>
                </a:solidFill>
              </a:rPr>
              <a:t>1,000 birds = </a:t>
            </a:r>
            <a:r>
              <a:rPr b="1" lang="en" sz="1200">
                <a:solidFill>
                  <a:srgbClr val="D68737"/>
                </a:solidFill>
              </a:rPr>
              <a:t>$250</a:t>
            </a:r>
            <a:endParaRPr b="1" sz="12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62" name="Google Shape;262;p28"/>
          <p:cNvSpPr txBox="1"/>
          <p:nvPr/>
        </p:nvSpPr>
        <p:spPr>
          <a:xfrm>
            <a:off x="6164425" y="1119175"/>
            <a:ext cx="27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Scenario 3 Poor Cost Control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320850" y="3642875"/>
            <a:ext cx="8577600" cy="55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</a:pPr>
            <a:r>
              <a:rPr b="1" lang="en" sz="2400">
                <a:solidFill>
                  <a:srgbClr val="3F441C"/>
                </a:solidFill>
              </a:rPr>
              <a:t>Small changes in cost swing annual income dramatically.</a:t>
            </a:r>
            <a:endParaRPr b="1" sz="2400">
              <a:solidFill>
                <a:srgbClr val="3F441C"/>
              </a:solidFill>
            </a:endParaRPr>
          </a:p>
        </p:txBody>
      </p:sp>
      <p:pic>
        <p:nvPicPr>
          <p:cNvPr id="264" name="Google Shape;264;p28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Proforma for a $100,000 Salary</a:t>
            </a:r>
            <a:endParaRPr b="1" sz="3000">
              <a:solidFill>
                <a:srgbClr val="3F441C"/>
              </a:solidFill>
            </a:endParaRPr>
          </a:p>
        </p:txBody>
      </p:sp>
      <p:pic>
        <p:nvPicPr>
          <p:cNvPr descr="24021247 (Provided by Getty Images)" id="270" name="Google Shape;270;p29"/>
          <p:cNvPicPr preferRelativeResize="0"/>
          <p:nvPr/>
        </p:nvPicPr>
        <p:blipFill rotWithShape="1">
          <a:blip r:embed="rId3">
            <a:alphaModFix/>
          </a:blip>
          <a:srcRect b="2972" l="0" r="0" t="2972"/>
          <a:stretch/>
        </p:blipFill>
        <p:spPr>
          <a:xfrm>
            <a:off x="6008425" y="140950"/>
            <a:ext cx="3034199" cy="190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1000425" y="1174475"/>
            <a:ext cx="4529400" cy="554100"/>
          </a:xfrm>
          <a:prstGeom prst="rect">
            <a:avLst/>
          </a:prstGeom>
          <a:solidFill>
            <a:srgbClr val="3F441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Target Owner Salary $100,000</a:t>
            </a:r>
            <a:endParaRPr b="1" sz="2400">
              <a:solidFill>
                <a:srgbClr val="D68737"/>
              </a:solidFill>
            </a:endParaRPr>
          </a:p>
        </p:txBody>
      </p:sp>
      <p:graphicFrame>
        <p:nvGraphicFramePr>
          <p:cNvPr id="272" name="Google Shape;272;p29"/>
          <p:cNvGraphicFramePr/>
          <p:nvPr/>
        </p:nvGraphicFramePr>
        <p:xfrm>
          <a:off x="1000425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{38972355-5A64-4EE0-B9C0-2524314A943E}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2000">
                          <a:solidFill>
                            <a:srgbClr val="D68737"/>
                          </a:solidFill>
                        </a:rPr>
                        <a:t>Margin Per Bird</a:t>
                      </a:r>
                      <a:endParaRPr b="1" sz="20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2000">
                          <a:solidFill>
                            <a:srgbClr val="D68737"/>
                          </a:solidFill>
                        </a:rPr>
                        <a:t>Annual Birds</a:t>
                      </a:r>
                      <a:endParaRPr b="1" sz="20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D68737"/>
                          </a:solidFill>
                        </a:rPr>
                        <a:t>$5</a:t>
                      </a:r>
                      <a:endParaRPr b="1" sz="25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D68737"/>
                          </a:solidFill>
                        </a:rPr>
                        <a:t>20,000</a:t>
                      </a:r>
                      <a:endParaRPr b="1" sz="20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D68737"/>
                          </a:solidFill>
                        </a:rPr>
                        <a:t>$10</a:t>
                      </a:r>
                      <a:endParaRPr b="1" sz="25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D68737"/>
                          </a:solidFill>
                        </a:rPr>
                        <a:t>10,000</a:t>
                      </a:r>
                      <a:endParaRPr b="1" sz="20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D68737"/>
                          </a:solidFill>
                        </a:rPr>
                        <a:t>$20</a:t>
                      </a:r>
                      <a:endParaRPr b="1" sz="25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D68737"/>
                          </a:solidFill>
                        </a:rPr>
                        <a:t>5,000</a:t>
                      </a:r>
                      <a:endParaRPr b="1" sz="20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D68737"/>
                          </a:solidFill>
                        </a:rPr>
                        <a:t>$40</a:t>
                      </a:r>
                      <a:endParaRPr b="1" sz="25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D68737"/>
                          </a:solidFill>
                        </a:rPr>
                        <a:t>2,500</a:t>
                      </a:r>
                      <a:endParaRPr b="1" sz="2500">
                        <a:solidFill>
                          <a:srgbClr val="D6873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73" name="Google Shape;273;p29"/>
          <p:cNvCxnSpPr/>
          <p:nvPr/>
        </p:nvCxnSpPr>
        <p:spPr>
          <a:xfrm>
            <a:off x="3516375" y="2901200"/>
            <a:ext cx="1845600" cy="0"/>
          </a:xfrm>
          <a:prstGeom prst="straightConnector1">
            <a:avLst/>
          </a:prstGeom>
          <a:noFill/>
          <a:ln cap="flat" cmpd="sng" w="38100">
            <a:solidFill>
              <a:srgbClr val="3F44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29"/>
          <p:cNvCxnSpPr/>
          <p:nvPr/>
        </p:nvCxnSpPr>
        <p:spPr>
          <a:xfrm>
            <a:off x="3516375" y="3371775"/>
            <a:ext cx="1845600" cy="0"/>
          </a:xfrm>
          <a:prstGeom prst="straightConnector1">
            <a:avLst/>
          </a:prstGeom>
          <a:noFill/>
          <a:ln cap="flat" cmpd="sng" w="38100">
            <a:solidFill>
              <a:srgbClr val="3F44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29"/>
          <p:cNvCxnSpPr/>
          <p:nvPr/>
        </p:nvCxnSpPr>
        <p:spPr>
          <a:xfrm>
            <a:off x="3516375" y="3919050"/>
            <a:ext cx="1845600" cy="0"/>
          </a:xfrm>
          <a:prstGeom prst="straightConnector1">
            <a:avLst/>
          </a:prstGeom>
          <a:noFill/>
          <a:ln cap="flat" cmpd="sng" w="38100">
            <a:solidFill>
              <a:srgbClr val="3F44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9"/>
          <p:cNvCxnSpPr/>
          <p:nvPr/>
        </p:nvCxnSpPr>
        <p:spPr>
          <a:xfrm>
            <a:off x="3516375" y="4459450"/>
            <a:ext cx="2328000" cy="0"/>
          </a:xfrm>
          <a:prstGeom prst="straightConnector1">
            <a:avLst/>
          </a:prstGeom>
          <a:noFill/>
          <a:ln cap="flat" cmpd="sng" w="76200">
            <a:solidFill>
              <a:srgbClr val="3F441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29"/>
          <p:cNvSpPr txBox="1"/>
          <p:nvPr/>
        </p:nvSpPr>
        <p:spPr>
          <a:xfrm>
            <a:off x="3072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Margin determines scale.</a:t>
            </a:r>
            <a:endParaRPr b="1">
              <a:solidFill>
                <a:srgbClr val="D68737"/>
              </a:solidFill>
            </a:endParaRPr>
          </a:p>
        </p:txBody>
      </p:sp>
      <p:pic>
        <p:nvPicPr>
          <p:cNvPr id="278" name="Google Shape;278;p29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Design to Market First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284" name="Google Shape;284;p30"/>
          <p:cNvSpPr txBox="1"/>
          <p:nvPr>
            <p:ph idx="1" type="body"/>
          </p:nvPr>
        </p:nvSpPr>
        <p:spPr>
          <a:xfrm>
            <a:off x="311700" y="1152475"/>
            <a:ext cx="490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D68737"/>
                </a:solidFill>
              </a:rPr>
              <a:t>Start with the market.</a:t>
            </a:r>
            <a:br>
              <a:rPr b="1" lang="en" sz="2600">
                <a:solidFill>
                  <a:srgbClr val="D68737"/>
                </a:solidFill>
              </a:rPr>
            </a:br>
            <a:r>
              <a:rPr b="1" lang="en" sz="2600">
                <a:solidFill>
                  <a:srgbClr val="D68737"/>
                </a:solidFill>
              </a:rPr>
              <a:t>Then design production.</a:t>
            </a:r>
            <a:endParaRPr b="1" sz="2600">
              <a:solidFill>
                <a:srgbClr val="D68737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rgbClr val="D68737"/>
              </a:buClr>
              <a:buSzPts val="1700"/>
              <a:buChar char="●"/>
            </a:pPr>
            <a:r>
              <a:rPr b="1" lang="en" sz="1700">
                <a:solidFill>
                  <a:srgbClr val="D68737"/>
                </a:solidFill>
              </a:rPr>
              <a:t>Who is buying</a:t>
            </a:r>
            <a:endParaRPr b="1" sz="1700">
              <a:solidFill>
                <a:srgbClr val="D68737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D68737"/>
              </a:buClr>
              <a:buSzPts val="1700"/>
              <a:buChar char="●"/>
            </a:pPr>
            <a:r>
              <a:rPr b="1" lang="en" sz="1700">
                <a:solidFill>
                  <a:srgbClr val="D68737"/>
                </a:solidFill>
              </a:rPr>
              <a:t>What they want</a:t>
            </a:r>
            <a:endParaRPr b="1" sz="1700">
              <a:solidFill>
                <a:srgbClr val="D68737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D68737"/>
              </a:buClr>
              <a:buSzPts val="1700"/>
              <a:buChar char="●"/>
            </a:pPr>
            <a:r>
              <a:rPr b="1" lang="en" sz="1700">
                <a:solidFill>
                  <a:srgbClr val="D68737"/>
                </a:solidFill>
              </a:rPr>
              <a:t>What they will pay for</a:t>
            </a:r>
            <a:endParaRPr b="1" sz="1700">
              <a:solidFill>
                <a:srgbClr val="D68737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D68737"/>
              </a:buClr>
              <a:buSzPts val="1700"/>
              <a:buChar char="●"/>
            </a:pPr>
            <a:r>
              <a:rPr b="1" lang="en" sz="1700">
                <a:solidFill>
                  <a:srgbClr val="D68737"/>
                </a:solidFill>
              </a:rPr>
              <a:t>Then build the system</a:t>
            </a:r>
            <a:endParaRPr b="1" sz="1700">
              <a:solidFill>
                <a:srgbClr val="D68737"/>
              </a:solidFill>
            </a:endParaRPr>
          </a:p>
        </p:txBody>
      </p:sp>
      <p:pic>
        <p:nvPicPr>
          <p:cNvPr id="285" name="Google Shape;285;p30" title="The Local Gourm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189" y="800351"/>
            <a:ext cx="2812922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 txBox="1"/>
          <p:nvPr/>
        </p:nvSpPr>
        <p:spPr>
          <a:xfrm>
            <a:off x="5215200" y="4621325"/>
            <a:ext cx="281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Retail-ready product</a:t>
            </a:r>
            <a:endParaRPr b="1" sz="1100">
              <a:solidFill>
                <a:schemeClr val="dk2"/>
              </a:solidFill>
            </a:endParaRPr>
          </a:p>
        </p:txBody>
      </p:sp>
      <p:pic>
        <p:nvPicPr>
          <p:cNvPr id="287" name="Google Shape;287;p30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293" name="Google Shape;293;p31"/>
          <p:cNvSpPr txBox="1"/>
          <p:nvPr>
            <p:ph idx="1" type="body"/>
          </p:nvPr>
        </p:nvSpPr>
        <p:spPr>
          <a:xfrm>
            <a:off x="311700" y="1152475"/>
            <a:ext cx="423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pic>
        <p:nvPicPr>
          <p:cNvPr id="294" name="Google Shape;294;p31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title="new england.png"/>
          <p:cNvPicPr preferRelativeResize="0"/>
          <p:nvPr/>
        </p:nvPicPr>
        <p:blipFill rotWithShape="1">
          <a:blip r:embed="rId3">
            <a:alphaModFix amt="75000"/>
          </a:blip>
          <a:srcRect b="0" l="17763" r="0" t="0"/>
          <a:stretch/>
        </p:blipFill>
        <p:spPr>
          <a:xfrm>
            <a:off x="5964623" y="0"/>
            <a:ext cx="317937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Why Our Perspective Matters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5652900" cy="37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Steadfast Farms - Bethlehem, CT</a:t>
            </a:r>
            <a:endParaRPr b="1" sz="2400">
              <a:solidFill>
                <a:srgbClr val="D68737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10 </a:t>
            </a:r>
            <a:r>
              <a:rPr b="1" lang="en">
                <a:solidFill>
                  <a:srgbClr val="3F441C"/>
                </a:solidFill>
              </a:rPr>
              <a:t>years </a:t>
            </a:r>
            <a:r>
              <a:rPr lang="en">
                <a:solidFill>
                  <a:srgbClr val="3F441C"/>
                </a:solidFill>
              </a:rPr>
              <a:t>Raising Pastured Poultry</a:t>
            </a:r>
            <a:endParaRPr>
              <a:solidFill>
                <a:srgbClr val="3F441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CT’s Only USDA-inspected </a:t>
            </a:r>
            <a:br>
              <a:rPr b="1" lang="en">
                <a:solidFill>
                  <a:srgbClr val="3F441C"/>
                </a:solidFill>
              </a:rPr>
            </a:br>
            <a:r>
              <a:rPr lang="en">
                <a:solidFill>
                  <a:srgbClr val="3F441C"/>
                </a:solidFill>
              </a:rPr>
              <a:t>Poultry Slaughter </a:t>
            </a:r>
            <a:r>
              <a:rPr lang="en">
                <a:solidFill>
                  <a:srgbClr val="3F441C"/>
                </a:solidFill>
              </a:rPr>
              <a:t>&amp; Processing </a:t>
            </a:r>
            <a:r>
              <a:rPr lang="en">
                <a:solidFill>
                  <a:srgbClr val="3F441C"/>
                </a:solidFill>
              </a:rPr>
              <a:t>Facility</a:t>
            </a:r>
            <a:endParaRPr>
              <a:solidFill>
                <a:srgbClr val="3F441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USDA </a:t>
            </a:r>
            <a:r>
              <a:rPr b="1" lang="en">
                <a:solidFill>
                  <a:srgbClr val="3F441C"/>
                </a:solidFill>
              </a:rPr>
              <a:t>Certified Organic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3F441C"/>
                </a:solidFill>
              </a:rPr>
              <a:t>Animal Welfare Approved</a:t>
            </a:r>
            <a:endParaRPr b="1">
              <a:solidFill>
                <a:srgbClr val="3F441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441C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Serving 180 Farms</a:t>
            </a:r>
            <a:r>
              <a:rPr b="1" lang="en">
                <a:solidFill>
                  <a:srgbClr val="3F441C"/>
                </a:solidFill>
              </a:rPr>
              <a:t> </a:t>
            </a:r>
            <a:r>
              <a:rPr lang="en">
                <a:solidFill>
                  <a:srgbClr val="3F441C"/>
                </a:solidFill>
              </a:rPr>
              <a:t>across the Northeast</a:t>
            </a:r>
            <a:endParaRPr>
              <a:solidFill>
                <a:srgbClr val="3F441C"/>
              </a:solidFill>
            </a:endParaRPr>
          </a:p>
        </p:txBody>
      </p:sp>
      <p:pic>
        <p:nvPicPr>
          <p:cNvPr id="64" name="Google Shape;64;p14" title="Animal-Welfare-Approved-by-AGW-320x2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612" y="3729687"/>
            <a:ext cx="1440250" cy="10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title="usda-organic-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2839" y="3710487"/>
            <a:ext cx="1136584" cy="113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SF Logo Orange with bethlehem connecticut.png"/>
          <p:cNvPicPr preferRelativeResize="0"/>
          <p:nvPr/>
        </p:nvPicPr>
        <p:blipFill rotWithShape="1">
          <a:blip r:embed="rId6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300" name="Google Shape;300;p32"/>
          <p:cNvSpPr txBox="1"/>
          <p:nvPr>
            <p:ph idx="1" type="body"/>
          </p:nvPr>
        </p:nvSpPr>
        <p:spPr>
          <a:xfrm>
            <a:off x="311700" y="1152475"/>
            <a:ext cx="36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3946200" y="1152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Feed bill;</a:t>
            </a:r>
            <a:r>
              <a:rPr lang="en">
                <a:solidFill>
                  <a:srgbClr val="FF0000"/>
                </a:solidFill>
              </a:rPr>
              <a:t> another week of feed changes your cost per bird.</a:t>
            </a:r>
            <a:endParaRPr sz="1600">
              <a:solidFill>
                <a:srgbClr val="FF0000"/>
              </a:solidFill>
            </a:endParaRPr>
          </a:p>
        </p:txBody>
      </p:sp>
      <p:pic>
        <p:nvPicPr>
          <p:cNvPr id="302" name="Google Shape;302;p32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308" name="Google Shape;308;p33"/>
          <p:cNvSpPr txBox="1"/>
          <p:nvPr>
            <p:ph idx="1" type="body"/>
          </p:nvPr>
        </p:nvSpPr>
        <p:spPr>
          <a:xfrm>
            <a:off x="311700" y="1152475"/>
            <a:ext cx="36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3946200" y="1152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Feed bill;</a:t>
            </a:r>
            <a:r>
              <a:rPr lang="en">
                <a:solidFill>
                  <a:srgbClr val="FF0000"/>
                </a:solidFill>
              </a:rPr>
              <a:t> another week of feed changes your cost per bird.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3946200" y="20284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Labor burnout;</a:t>
            </a:r>
            <a:r>
              <a:rPr lang="en">
                <a:solidFill>
                  <a:srgbClr val="FF0000"/>
                </a:solidFill>
              </a:rPr>
              <a:t> those birds are still getting moved every day.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11" name="Google Shape;311;p33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317" name="Google Shape;317;p34"/>
          <p:cNvSpPr txBox="1"/>
          <p:nvPr>
            <p:ph idx="1" type="body"/>
          </p:nvPr>
        </p:nvSpPr>
        <p:spPr>
          <a:xfrm>
            <a:off x="311700" y="1152475"/>
            <a:ext cx="36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3946200" y="1152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Feed bill;</a:t>
            </a:r>
            <a:r>
              <a:rPr lang="en">
                <a:solidFill>
                  <a:srgbClr val="FF0000"/>
                </a:solidFill>
              </a:rPr>
              <a:t> another week of feed changes your cost per bird.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319" name="Google Shape;319;p34"/>
          <p:cNvSpPr txBox="1"/>
          <p:nvPr/>
        </p:nvSpPr>
        <p:spPr>
          <a:xfrm>
            <a:off x="3946200" y="2873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Customer delivery timing;</a:t>
            </a:r>
            <a:r>
              <a:rPr lang="en">
                <a:solidFill>
                  <a:srgbClr val="FF0000"/>
                </a:solidFill>
              </a:rPr>
              <a:t> now your market schedule shifts.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946200" y="20284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Labor burnout;</a:t>
            </a:r>
            <a:r>
              <a:rPr lang="en">
                <a:solidFill>
                  <a:srgbClr val="FF0000"/>
                </a:solidFill>
              </a:rPr>
              <a:t> those birds are still getting moved every day.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21" name="Google Shape;321;p34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311700" y="1152475"/>
            <a:ext cx="36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3946200" y="1152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Feed bill;</a:t>
            </a:r>
            <a:r>
              <a:rPr lang="en">
                <a:solidFill>
                  <a:srgbClr val="FF0000"/>
                </a:solidFill>
              </a:rPr>
              <a:t> another week of feed changes your cost per bird.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329" name="Google Shape;329;p35"/>
          <p:cNvSpPr txBox="1"/>
          <p:nvPr/>
        </p:nvSpPr>
        <p:spPr>
          <a:xfrm>
            <a:off x="3946200" y="2873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Customer delivery timing;</a:t>
            </a:r>
            <a:r>
              <a:rPr lang="en">
                <a:solidFill>
                  <a:srgbClr val="FF0000"/>
                </a:solidFill>
              </a:rPr>
              <a:t> now your market schedule shifts.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0" name="Google Shape;330;p35"/>
          <p:cNvSpPr txBox="1"/>
          <p:nvPr/>
        </p:nvSpPr>
        <p:spPr>
          <a:xfrm>
            <a:off x="3946200" y="20284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Labor burnout;</a:t>
            </a:r>
            <a:r>
              <a:rPr lang="en">
                <a:solidFill>
                  <a:srgbClr val="FF0000"/>
                </a:solidFill>
              </a:rPr>
              <a:t> those birds are still getting moved every day.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31" name="Google Shape;331;p35"/>
          <p:cNvSpPr txBox="1"/>
          <p:nvPr/>
        </p:nvSpPr>
        <p:spPr>
          <a:xfrm>
            <a:off x="3946200" y="37185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Cash flow;</a:t>
            </a:r>
            <a:r>
              <a:rPr lang="en">
                <a:solidFill>
                  <a:srgbClr val="FF0000"/>
                </a:solidFill>
              </a:rPr>
              <a:t> suddenly, your cost goes up and margin shrinks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32" name="Google Shape;332;p35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6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Reality</a:t>
            </a:r>
            <a:endParaRPr/>
          </a:p>
        </p:txBody>
      </p:sp>
      <p:sp>
        <p:nvSpPr>
          <p:cNvPr id="339" name="Google Shape;339;p36"/>
          <p:cNvSpPr txBox="1"/>
          <p:nvPr>
            <p:ph idx="1" type="body"/>
          </p:nvPr>
        </p:nvSpPr>
        <p:spPr>
          <a:xfrm>
            <a:off x="311700" y="1152475"/>
            <a:ext cx="36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68737"/>
                </a:solidFill>
              </a:rPr>
              <a:t>Let’s Stress Test</a:t>
            </a:r>
            <a:endParaRPr b="1" sz="2300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Feed ↑ 15%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Mortality = 8%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Processing delayed 7–10 days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6873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What breaks first?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3946200" y="1152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Feed bill;</a:t>
            </a:r>
            <a:r>
              <a:rPr lang="en">
                <a:solidFill>
                  <a:srgbClr val="FF0000"/>
                </a:solidFill>
              </a:rPr>
              <a:t> another week of feed changes your cost per bird.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3946200" y="287347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Customer delivery timing;</a:t>
            </a:r>
            <a:r>
              <a:rPr lang="en">
                <a:solidFill>
                  <a:srgbClr val="FF0000"/>
                </a:solidFill>
              </a:rPr>
              <a:t> now your market schedule shifts.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3946200" y="20284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Labor burnout;</a:t>
            </a:r>
            <a:r>
              <a:rPr lang="en">
                <a:solidFill>
                  <a:srgbClr val="FF0000"/>
                </a:solidFill>
              </a:rPr>
              <a:t> those birds are still getting moved every day.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3946200" y="3718525"/>
            <a:ext cx="50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Cash flow;</a:t>
            </a:r>
            <a:r>
              <a:rPr lang="en">
                <a:solidFill>
                  <a:srgbClr val="FF0000"/>
                </a:solidFill>
              </a:rPr>
              <a:t> suddenly, your cost goes up and margin shrinks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650250" y="4383255"/>
            <a:ext cx="7843500" cy="55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Resilient farms design systems that absorb stress</a:t>
            </a:r>
            <a:endParaRPr b="1" sz="2400">
              <a:solidFill>
                <a:srgbClr val="3F441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Resilient System Design</a:t>
            </a:r>
            <a:endParaRPr/>
          </a:p>
        </p:txBody>
      </p:sp>
      <p:sp>
        <p:nvSpPr>
          <p:cNvPr id="350" name="Google Shape;350;p37"/>
          <p:cNvSpPr/>
          <p:nvPr/>
        </p:nvSpPr>
        <p:spPr>
          <a:xfrm>
            <a:off x="3350400" y="1389450"/>
            <a:ext cx="2658900" cy="2364600"/>
          </a:xfrm>
          <a:prstGeom prst="ellipse">
            <a:avLst/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A</a:t>
            </a:r>
            <a:br>
              <a:rPr b="1" lang="en" sz="2400">
                <a:solidFill>
                  <a:srgbClr val="D68737"/>
                </a:solidFill>
              </a:rPr>
            </a:br>
            <a:r>
              <a:rPr b="1" lang="en" sz="2400">
                <a:solidFill>
                  <a:srgbClr val="D68737"/>
                </a:solidFill>
              </a:rPr>
              <a:t>Resilient Poultry System</a:t>
            </a:r>
            <a:endParaRPr sz="2400">
              <a:solidFill>
                <a:srgbClr val="D68737"/>
              </a:solidFill>
            </a:endParaRPr>
          </a:p>
        </p:txBody>
      </p:sp>
      <p:sp>
        <p:nvSpPr>
          <p:cNvPr id="351" name="Google Shape;351;p37"/>
          <p:cNvSpPr/>
          <p:nvPr/>
        </p:nvSpPr>
        <p:spPr>
          <a:xfrm>
            <a:off x="6302925" y="531275"/>
            <a:ext cx="23118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Multiple Sales Channels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52" name="Google Shape;352;p37"/>
          <p:cNvSpPr/>
          <p:nvPr/>
        </p:nvSpPr>
        <p:spPr>
          <a:xfrm>
            <a:off x="428600" y="1249950"/>
            <a:ext cx="23958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Reliable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Slaughter &amp; Processing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53" name="Google Shape;353;p37"/>
          <p:cNvSpPr/>
          <p:nvPr/>
        </p:nvSpPr>
        <p:spPr>
          <a:xfrm>
            <a:off x="6728625" y="2413900"/>
            <a:ext cx="21672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Cash Flow Awareness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54" name="Google Shape;354;p37"/>
          <p:cNvSpPr/>
          <p:nvPr/>
        </p:nvSpPr>
        <p:spPr>
          <a:xfrm>
            <a:off x="160800" y="3181350"/>
            <a:ext cx="16779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Labor Discipline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55" name="Google Shape;355;p37"/>
          <p:cNvSpPr/>
          <p:nvPr/>
        </p:nvSpPr>
        <p:spPr>
          <a:xfrm>
            <a:off x="6651775" y="4296525"/>
            <a:ext cx="20655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Seasonal Production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356" name="Google Shape;356;p37"/>
          <p:cNvSpPr/>
          <p:nvPr/>
        </p:nvSpPr>
        <p:spPr>
          <a:xfrm>
            <a:off x="2689050" y="4356550"/>
            <a:ext cx="1883100" cy="5727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Flexible Flock Size</a:t>
            </a:r>
            <a:endParaRPr b="1">
              <a:solidFill>
                <a:srgbClr val="D68737"/>
              </a:solidFill>
            </a:endParaRPr>
          </a:p>
        </p:txBody>
      </p:sp>
      <p:cxnSp>
        <p:nvCxnSpPr>
          <p:cNvPr id="357" name="Google Shape;357;p37"/>
          <p:cNvCxnSpPr>
            <a:stCxn id="350" idx="0"/>
            <a:endCxn id="351" idx="1"/>
          </p:cNvCxnSpPr>
          <p:nvPr/>
        </p:nvCxnSpPr>
        <p:spPr>
          <a:xfrm flipH="1" rot="10800000">
            <a:off x="4679850" y="817650"/>
            <a:ext cx="1623000" cy="5718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58" name="Google Shape;358;p37"/>
          <p:cNvCxnSpPr>
            <a:stCxn id="350" idx="1"/>
            <a:endCxn id="352" idx="3"/>
          </p:cNvCxnSpPr>
          <p:nvPr/>
        </p:nvCxnSpPr>
        <p:spPr>
          <a:xfrm rot="10800000">
            <a:off x="2824487" y="1536238"/>
            <a:ext cx="915300" cy="1995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59" name="Google Shape;359;p37"/>
          <p:cNvCxnSpPr>
            <a:stCxn id="354" idx="3"/>
            <a:endCxn id="350" idx="2"/>
          </p:cNvCxnSpPr>
          <p:nvPr/>
        </p:nvCxnSpPr>
        <p:spPr>
          <a:xfrm flipH="1" rot="10800000">
            <a:off x="1838700" y="2571600"/>
            <a:ext cx="1511700" cy="8961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60" name="Google Shape;360;p37"/>
          <p:cNvCxnSpPr>
            <a:stCxn id="350" idx="4"/>
            <a:endCxn id="356" idx="0"/>
          </p:cNvCxnSpPr>
          <p:nvPr/>
        </p:nvCxnSpPr>
        <p:spPr>
          <a:xfrm flipH="1">
            <a:off x="3630750" y="3754050"/>
            <a:ext cx="1049100" cy="6024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61" name="Google Shape;361;p37"/>
          <p:cNvCxnSpPr>
            <a:stCxn id="355" idx="0"/>
            <a:endCxn id="350" idx="5"/>
          </p:cNvCxnSpPr>
          <p:nvPr/>
        </p:nvCxnSpPr>
        <p:spPr>
          <a:xfrm rot="10800000">
            <a:off x="5619925" y="3407625"/>
            <a:ext cx="2064600" cy="8889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62" name="Google Shape;362;p37"/>
          <p:cNvCxnSpPr>
            <a:stCxn id="350" idx="6"/>
            <a:endCxn id="353" idx="1"/>
          </p:cNvCxnSpPr>
          <p:nvPr/>
        </p:nvCxnSpPr>
        <p:spPr>
          <a:xfrm>
            <a:off x="6009300" y="2571750"/>
            <a:ext cx="719400" cy="128400"/>
          </a:xfrm>
          <a:prstGeom prst="straightConnector1">
            <a:avLst/>
          </a:prstGeom>
          <a:noFill/>
          <a:ln cap="flat" cmpd="sng" w="38100">
            <a:solidFill>
              <a:srgbClr val="D68737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363" name="Google Shape;363;p37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Rooted in Resilience</a:t>
            </a:r>
            <a:endParaRPr/>
          </a:p>
        </p:txBody>
      </p:sp>
      <p:sp>
        <p:nvSpPr>
          <p:cNvPr id="369" name="Google Shape;369;p38"/>
          <p:cNvSpPr txBox="1"/>
          <p:nvPr>
            <p:ph idx="1" type="body"/>
          </p:nvPr>
        </p:nvSpPr>
        <p:spPr>
          <a:xfrm>
            <a:off x="2196900" y="1105225"/>
            <a:ext cx="4750200" cy="7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rgbClr val="D68737"/>
                </a:solidFill>
              </a:rPr>
              <a:t>Pastured poultry works.</a:t>
            </a:r>
            <a:endParaRPr sz="3000"/>
          </a:p>
        </p:txBody>
      </p:sp>
      <p:sp>
        <p:nvSpPr>
          <p:cNvPr id="370" name="Google Shape;370;p38"/>
          <p:cNvSpPr txBox="1"/>
          <p:nvPr/>
        </p:nvSpPr>
        <p:spPr>
          <a:xfrm>
            <a:off x="1897950" y="4174925"/>
            <a:ext cx="53481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F441C"/>
                </a:solidFill>
              </a:rPr>
              <a:t>Design it intentionally</a:t>
            </a:r>
            <a:endParaRPr b="1" sz="3500">
              <a:solidFill>
                <a:srgbClr val="3F441C"/>
              </a:solidFill>
            </a:endParaRPr>
          </a:p>
        </p:txBody>
      </p:sp>
      <p:sp>
        <p:nvSpPr>
          <p:cNvPr id="371" name="Google Shape;371;p38"/>
          <p:cNvSpPr txBox="1"/>
          <p:nvPr/>
        </p:nvSpPr>
        <p:spPr>
          <a:xfrm>
            <a:off x="2073450" y="1918325"/>
            <a:ext cx="4997100" cy="2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F441C"/>
                </a:solidFill>
              </a:rPr>
              <a:t>But the question is:</a:t>
            </a:r>
            <a:endParaRPr b="1" sz="1800">
              <a:solidFill>
                <a:srgbClr val="3F441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F441C"/>
                </a:solidFill>
              </a:rPr>
              <a:t>Does </a:t>
            </a:r>
            <a:r>
              <a:rPr b="1" lang="en" sz="3000" u="sng">
                <a:solidFill>
                  <a:srgbClr val="3F441C"/>
                </a:solidFill>
              </a:rPr>
              <a:t>YOUR</a:t>
            </a:r>
            <a:r>
              <a:rPr lang="en" sz="3000">
                <a:solidFill>
                  <a:srgbClr val="3F441C"/>
                </a:solidFill>
              </a:rPr>
              <a:t> </a:t>
            </a:r>
            <a:r>
              <a:rPr lang="en" sz="3000">
                <a:solidFill>
                  <a:srgbClr val="3F441C"/>
                </a:solidFill>
              </a:rPr>
              <a:t>system work</a:t>
            </a:r>
            <a:endParaRPr sz="3000">
              <a:solidFill>
                <a:srgbClr val="3F441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3F441C"/>
                </a:solidFill>
              </a:rPr>
              <a:t>on your land,</a:t>
            </a:r>
            <a:br>
              <a:rPr lang="en" sz="1800">
                <a:solidFill>
                  <a:srgbClr val="3F441C"/>
                </a:solidFill>
              </a:rPr>
            </a:br>
            <a:r>
              <a:rPr lang="en" sz="1800">
                <a:solidFill>
                  <a:srgbClr val="3F441C"/>
                </a:solidFill>
              </a:rPr>
              <a:t>with your labor,</a:t>
            </a:r>
            <a:br>
              <a:rPr lang="en" sz="1800">
                <a:solidFill>
                  <a:srgbClr val="3F441C"/>
                </a:solidFill>
              </a:rPr>
            </a:br>
            <a:r>
              <a:rPr lang="en" sz="1800">
                <a:solidFill>
                  <a:srgbClr val="3F441C"/>
                </a:solidFill>
              </a:rPr>
              <a:t>for your market?</a:t>
            </a:r>
            <a:endParaRPr sz="1800">
              <a:solidFill>
                <a:srgbClr val="3F441C"/>
              </a:solidFill>
            </a:endParaRPr>
          </a:p>
        </p:txBody>
      </p:sp>
      <p:pic>
        <p:nvPicPr>
          <p:cNvPr id="372" name="Google Shape;372;p38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/>
          <p:nvPr>
            <p:ph type="ctrTitle"/>
          </p:nvPr>
        </p:nvSpPr>
        <p:spPr>
          <a:xfrm>
            <a:off x="311700" y="1095758"/>
            <a:ext cx="8520600" cy="1065300"/>
          </a:xfrm>
          <a:prstGeom prst="rect">
            <a:avLst/>
          </a:prstGeom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441C"/>
                </a:solidFill>
              </a:rPr>
              <a:t>Rooted in Resilience:</a:t>
            </a:r>
            <a:endParaRPr b="1">
              <a:solidFill>
                <a:srgbClr val="3F441C"/>
              </a:solidFill>
            </a:endParaRPr>
          </a:p>
        </p:txBody>
      </p:sp>
      <p:sp>
        <p:nvSpPr>
          <p:cNvPr id="378" name="Google Shape;378;p39"/>
          <p:cNvSpPr txBox="1"/>
          <p:nvPr>
            <p:ph idx="1" type="subTitle"/>
          </p:nvPr>
        </p:nvSpPr>
        <p:spPr>
          <a:xfrm>
            <a:off x="311700" y="3364100"/>
            <a:ext cx="8520600" cy="1065300"/>
          </a:xfrm>
          <a:prstGeom prst="rect">
            <a:avLst/>
          </a:prstGeom>
          <a:effectLst>
            <a:outerShdw blurRad="57150" rotWithShape="0" algn="bl" dir="5400000" dist="19050">
              <a:schemeClr val="dk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D68737"/>
                </a:solidFill>
              </a:rPr>
              <a:t>Will Your Pastured Poultry Plan Hold Up in the Real Market or Get Put Out to Pasture?</a:t>
            </a:r>
            <a:endParaRPr b="1" sz="3200">
              <a:solidFill>
                <a:srgbClr val="D68737"/>
              </a:solidFill>
            </a:endParaRPr>
          </a:p>
        </p:txBody>
      </p:sp>
      <p:pic>
        <p:nvPicPr>
          <p:cNvPr id="379" name="Google Shape;379;p39" title="SF Logo Orange with bethlehem connecticut.png"/>
          <p:cNvPicPr preferRelativeResize="0"/>
          <p:nvPr/>
        </p:nvPicPr>
        <p:blipFill rotWithShape="1">
          <a:blip r:embed="rId4">
            <a:alphaModFix/>
          </a:blip>
          <a:srcRect b="17659" l="0" r="0" t="22194"/>
          <a:stretch/>
        </p:blipFill>
        <p:spPr>
          <a:xfrm>
            <a:off x="6804600" y="0"/>
            <a:ext cx="2339400" cy="14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The Market Is Real</a:t>
            </a:r>
            <a:endParaRPr b="1" sz="3000">
              <a:solidFill>
                <a:srgbClr val="3F441C"/>
              </a:solidFill>
            </a:endParaRPr>
          </a:p>
        </p:txBody>
      </p:sp>
      <p:pic>
        <p:nvPicPr>
          <p:cNvPr id="72" name="Google Shape;72;p15" title="USDA AMA da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199" cy="255614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752600" y="4789500"/>
            <a:ext cx="439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Source: USDA AMS Market News (2026)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74" name="Google Shape;74;p15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The Market Is Real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4260300" cy="21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47 Billion lbs</a:t>
            </a:r>
            <a:br>
              <a:rPr b="1" lang="en" sz="2400">
                <a:solidFill>
                  <a:srgbClr val="D68737"/>
                </a:solidFill>
              </a:rPr>
            </a:br>
            <a:r>
              <a:rPr b="1" lang="en">
                <a:solidFill>
                  <a:srgbClr val="D68737"/>
                </a:solidFill>
              </a:rPr>
              <a:t>U.S. annual chicken production</a:t>
            </a:r>
            <a:endParaRPr b="1">
              <a:solidFill>
                <a:srgbClr val="D68737"/>
              </a:solidFill>
            </a:endParaRPr>
          </a:p>
        </p:txBody>
      </p:sp>
      <p:pic>
        <p:nvPicPr>
          <p:cNvPr id="81" name="Google Shape;81;p16" title="USDA AMA da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199" cy="255614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752600" y="4789500"/>
            <a:ext cx="439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Source: USDA AMS Market News (2026)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83" name="Google Shape;83;p16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The Market Is Real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4260300" cy="21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47 Billion lbs</a:t>
            </a:r>
            <a:br>
              <a:rPr b="1" lang="en" sz="2400">
                <a:solidFill>
                  <a:srgbClr val="D68737"/>
                </a:solidFill>
              </a:rPr>
            </a:br>
            <a:r>
              <a:rPr b="1" lang="en">
                <a:solidFill>
                  <a:srgbClr val="D68737"/>
                </a:solidFill>
              </a:rPr>
              <a:t>U.S. annual chicken production</a:t>
            </a:r>
            <a:endParaRPr b="1">
              <a:solidFill>
                <a:srgbClr val="D6873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$2.9 Billion</a:t>
            </a:r>
            <a:br>
              <a:rPr b="1" lang="en" sz="2100">
                <a:solidFill>
                  <a:srgbClr val="D68737"/>
                </a:solidFill>
              </a:rPr>
            </a:br>
            <a:r>
              <a:rPr b="1" lang="en">
                <a:solidFill>
                  <a:srgbClr val="D68737"/>
                </a:solidFill>
              </a:rPr>
              <a:t>Organic livestock &amp; poultry sales</a:t>
            </a:r>
            <a:endParaRPr b="1">
              <a:solidFill>
                <a:srgbClr val="D68737"/>
              </a:solidFill>
            </a:endParaRPr>
          </a:p>
        </p:txBody>
      </p:sp>
      <p:pic>
        <p:nvPicPr>
          <p:cNvPr id="90" name="Google Shape;90;p17" title="USDA AMA da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199" cy="25561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4752600" y="4789500"/>
            <a:ext cx="439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Source: USDA AMS Market News (2026)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92" name="Google Shape;92;p17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The Market Is Real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152475"/>
            <a:ext cx="4260300" cy="21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47 Billion lbs</a:t>
            </a:r>
            <a:br>
              <a:rPr b="1" lang="en" sz="2400">
                <a:solidFill>
                  <a:srgbClr val="D68737"/>
                </a:solidFill>
              </a:rPr>
            </a:br>
            <a:r>
              <a:rPr b="1" lang="en">
                <a:solidFill>
                  <a:srgbClr val="D68737"/>
                </a:solidFill>
              </a:rPr>
              <a:t>U.S. annual chicken production</a:t>
            </a:r>
            <a:endParaRPr b="1">
              <a:solidFill>
                <a:srgbClr val="D6873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$2.9 Billion</a:t>
            </a:r>
            <a:br>
              <a:rPr b="1" lang="en" sz="2100">
                <a:solidFill>
                  <a:srgbClr val="D68737"/>
                </a:solidFill>
              </a:rPr>
            </a:br>
            <a:r>
              <a:rPr b="1" lang="en">
                <a:solidFill>
                  <a:srgbClr val="D68737"/>
                </a:solidFill>
              </a:rPr>
              <a:t>Organic livestock &amp; poultry sales</a:t>
            </a:r>
            <a:endParaRPr b="1">
              <a:solidFill>
                <a:srgbClr val="D68737"/>
              </a:solidFill>
            </a:endParaRPr>
          </a:p>
        </p:txBody>
      </p:sp>
      <p:pic>
        <p:nvPicPr>
          <p:cNvPr id="100" name="Google Shape;100;p18" title="USDA AMA da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170125"/>
            <a:ext cx="4267199" cy="255614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4752600" y="4789500"/>
            <a:ext cx="439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Source: USDA AMS Market News (2026)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755400" y="3740538"/>
            <a:ext cx="7633200" cy="1034700"/>
          </a:xfrm>
          <a:prstGeom prst="rect">
            <a:avLst/>
          </a:prstGeom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4000">
                <a:solidFill>
                  <a:srgbClr val="3F441C"/>
                </a:solidFill>
              </a:rPr>
              <a:t>Demand is not the bottleneck.</a:t>
            </a:r>
            <a:endParaRPr b="1" sz="4000">
              <a:solidFill>
                <a:srgbClr val="D6873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Retail Pricing Reality</a:t>
            </a:r>
            <a:endParaRPr b="1" sz="3000">
              <a:solidFill>
                <a:srgbClr val="3F441C"/>
              </a:solidFill>
            </a:endParaRPr>
          </a:p>
        </p:txBody>
      </p:sp>
      <p:grpSp>
        <p:nvGrpSpPr>
          <p:cNvPr id="108" name="Google Shape;108;p19"/>
          <p:cNvGrpSpPr/>
          <p:nvPr/>
        </p:nvGrpSpPr>
        <p:grpSpPr>
          <a:xfrm>
            <a:off x="1367275" y="1369775"/>
            <a:ext cx="2330125" cy="461700"/>
            <a:chOff x="1372925" y="1859000"/>
            <a:chExt cx="2330125" cy="461700"/>
          </a:xfrm>
        </p:grpSpPr>
        <p:sp>
          <p:nvSpPr>
            <p:cNvPr id="109" name="Google Shape;109;p19"/>
            <p:cNvSpPr txBox="1"/>
            <p:nvPr/>
          </p:nvSpPr>
          <p:spPr>
            <a:xfrm>
              <a:off x="1372925" y="1859000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$3.70</a:t>
              </a:r>
              <a:endParaRPr b="1" sz="1800">
                <a:solidFill>
                  <a:srgbClr val="D68737"/>
                </a:solidFill>
              </a:endParaRPr>
            </a:p>
          </p:txBody>
        </p:sp>
        <p:sp>
          <p:nvSpPr>
            <p:cNvPr id="110" name="Google Shape;110;p19"/>
            <p:cNvSpPr txBox="1"/>
            <p:nvPr/>
          </p:nvSpPr>
          <p:spPr>
            <a:xfrm>
              <a:off x="2786550" y="1859000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$4.49</a:t>
              </a:r>
              <a:endParaRPr b="1" sz="1800">
                <a:solidFill>
                  <a:srgbClr val="D68737"/>
                </a:solidFill>
              </a:endParaRPr>
            </a:p>
          </p:txBody>
        </p:sp>
        <p:cxnSp>
          <p:nvCxnSpPr>
            <p:cNvPr id="111" name="Google Shape;111;p19"/>
            <p:cNvCxnSpPr>
              <a:stCxn id="109" idx="3"/>
              <a:endCxn id="110" idx="1"/>
            </p:cNvCxnSpPr>
            <p:nvPr/>
          </p:nvCxnSpPr>
          <p:spPr>
            <a:xfrm>
              <a:off x="2289425" y="2089850"/>
              <a:ext cx="497100" cy="0"/>
            </a:xfrm>
            <a:prstGeom prst="straightConnector1">
              <a:avLst/>
            </a:prstGeom>
            <a:noFill/>
            <a:ln cap="flat" cmpd="sng" w="76200">
              <a:solidFill>
                <a:srgbClr val="3F441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2" name="Google Shape;112;p19"/>
          <p:cNvGrpSpPr/>
          <p:nvPr/>
        </p:nvGrpSpPr>
        <p:grpSpPr>
          <a:xfrm>
            <a:off x="1367275" y="2183524"/>
            <a:ext cx="2509750" cy="461700"/>
            <a:chOff x="2786550" y="2571750"/>
            <a:chExt cx="2509750" cy="461700"/>
          </a:xfrm>
        </p:grpSpPr>
        <p:sp>
          <p:nvSpPr>
            <p:cNvPr id="113" name="Google Shape;113;p19"/>
            <p:cNvSpPr txBox="1"/>
            <p:nvPr/>
          </p:nvSpPr>
          <p:spPr>
            <a:xfrm>
              <a:off x="2786550" y="2571750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$4.50</a:t>
              </a:r>
              <a:endParaRPr b="1" sz="1800">
                <a:solidFill>
                  <a:srgbClr val="D68737"/>
                </a:solidFill>
              </a:endParaRPr>
            </a:p>
          </p:txBody>
        </p:sp>
        <p:sp>
          <p:nvSpPr>
            <p:cNvPr id="114" name="Google Shape;114;p19"/>
            <p:cNvSpPr txBox="1"/>
            <p:nvPr/>
          </p:nvSpPr>
          <p:spPr>
            <a:xfrm>
              <a:off x="4379800" y="2571750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$10.96</a:t>
              </a:r>
              <a:endParaRPr b="1" sz="1800">
                <a:solidFill>
                  <a:srgbClr val="D68737"/>
                </a:solidFill>
              </a:endParaRPr>
            </a:p>
          </p:txBody>
        </p:sp>
        <p:cxnSp>
          <p:nvCxnSpPr>
            <p:cNvPr id="115" name="Google Shape;115;p19"/>
            <p:cNvCxnSpPr>
              <a:stCxn id="113" idx="3"/>
              <a:endCxn id="114" idx="1"/>
            </p:cNvCxnSpPr>
            <p:nvPr/>
          </p:nvCxnSpPr>
          <p:spPr>
            <a:xfrm>
              <a:off x="3703050" y="2802600"/>
              <a:ext cx="676800" cy="0"/>
            </a:xfrm>
            <a:prstGeom prst="straightConnector1">
              <a:avLst/>
            </a:prstGeom>
            <a:noFill/>
            <a:ln cap="flat" cmpd="sng" w="76200">
              <a:solidFill>
                <a:srgbClr val="3F441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6" name="Google Shape;116;p19"/>
          <p:cNvGrpSpPr/>
          <p:nvPr/>
        </p:nvGrpSpPr>
        <p:grpSpPr>
          <a:xfrm>
            <a:off x="1367275" y="2997263"/>
            <a:ext cx="3946075" cy="461700"/>
            <a:chOff x="3830650" y="3161975"/>
            <a:chExt cx="3946075" cy="461700"/>
          </a:xfrm>
        </p:grpSpPr>
        <p:sp>
          <p:nvSpPr>
            <p:cNvPr id="117" name="Google Shape;117;p19"/>
            <p:cNvSpPr txBox="1"/>
            <p:nvPr/>
          </p:nvSpPr>
          <p:spPr>
            <a:xfrm>
              <a:off x="3830650" y="3161975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$9.00</a:t>
              </a:r>
              <a:endParaRPr b="1" sz="1800">
                <a:solidFill>
                  <a:srgbClr val="D68737"/>
                </a:solidFill>
              </a:endParaRPr>
            </a:p>
          </p:txBody>
        </p:sp>
        <p:sp>
          <p:nvSpPr>
            <p:cNvPr id="118" name="Google Shape;118;p19"/>
            <p:cNvSpPr txBox="1"/>
            <p:nvPr/>
          </p:nvSpPr>
          <p:spPr>
            <a:xfrm>
              <a:off x="6860225" y="3161975"/>
              <a:ext cx="916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$24.00</a:t>
              </a:r>
              <a:endParaRPr b="1" sz="1800">
                <a:solidFill>
                  <a:srgbClr val="D68737"/>
                </a:solidFill>
              </a:endParaRPr>
            </a:p>
          </p:txBody>
        </p:sp>
        <p:cxnSp>
          <p:nvCxnSpPr>
            <p:cNvPr id="119" name="Google Shape;119;p19"/>
            <p:cNvCxnSpPr>
              <a:stCxn id="117" idx="3"/>
              <a:endCxn id="118" idx="1"/>
            </p:cNvCxnSpPr>
            <p:nvPr/>
          </p:nvCxnSpPr>
          <p:spPr>
            <a:xfrm>
              <a:off x="4747150" y="3392825"/>
              <a:ext cx="2113200" cy="0"/>
            </a:xfrm>
            <a:prstGeom prst="straightConnector1">
              <a:avLst/>
            </a:prstGeom>
            <a:noFill/>
            <a:ln cap="flat" cmpd="sng" w="76200">
              <a:solidFill>
                <a:srgbClr val="3F441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0" name="Google Shape;120;p19"/>
          <p:cNvGrpSpPr/>
          <p:nvPr/>
        </p:nvGrpSpPr>
        <p:grpSpPr>
          <a:xfrm>
            <a:off x="1367250" y="3811025"/>
            <a:ext cx="6354026" cy="461700"/>
            <a:chOff x="1372948" y="3937400"/>
            <a:chExt cx="6421451" cy="461700"/>
          </a:xfrm>
        </p:grpSpPr>
        <p:sp>
          <p:nvSpPr>
            <p:cNvPr id="121" name="Google Shape;121;p19"/>
            <p:cNvSpPr txBox="1"/>
            <p:nvPr/>
          </p:nvSpPr>
          <p:spPr>
            <a:xfrm>
              <a:off x="1372948" y="3937400"/>
              <a:ext cx="92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$3.70</a:t>
              </a:r>
              <a:endParaRPr b="1" sz="1800">
                <a:solidFill>
                  <a:srgbClr val="D68737"/>
                </a:solidFill>
              </a:endParaRPr>
            </a:p>
          </p:txBody>
        </p:sp>
        <p:sp>
          <p:nvSpPr>
            <p:cNvPr id="122" name="Google Shape;122;p19"/>
            <p:cNvSpPr txBox="1"/>
            <p:nvPr/>
          </p:nvSpPr>
          <p:spPr>
            <a:xfrm>
              <a:off x="6865899" y="3937400"/>
              <a:ext cx="92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68737"/>
                  </a:solidFill>
                </a:rPr>
                <a:t>$24.00</a:t>
              </a:r>
              <a:endParaRPr b="1" sz="1800">
                <a:solidFill>
                  <a:srgbClr val="D68737"/>
                </a:solidFill>
              </a:endParaRPr>
            </a:p>
          </p:txBody>
        </p:sp>
        <p:cxnSp>
          <p:nvCxnSpPr>
            <p:cNvPr id="123" name="Google Shape;123;p19"/>
            <p:cNvCxnSpPr>
              <a:stCxn id="121" idx="3"/>
              <a:endCxn id="122" idx="1"/>
            </p:cNvCxnSpPr>
            <p:nvPr/>
          </p:nvCxnSpPr>
          <p:spPr>
            <a:xfrm>
              <a:off x="2301448" y="4168250"/>
              <a:ext cx="4564500" cy="0"/>
            </a:xfrm>
            <a:prstGeom prst="straightConnector1">
              <a:avLst/>
            </a:prstGeom>
            <a:noFill/>
            <a:ln cap="flat" cmpd="sng" w="152400">
              <a:solidFill>
                <a:srgbClr val="3F441C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124" name="Google Shape;124;p19"/>
          <p:cNvSpPr txBox="1"/>
          <p:nvPr/>
        </p:nvSpPr>
        <p:spPr>
          <a:xfrm>
            <a:off x="3460909" y="1369775"/>
            <a:ext cx="380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441C"/>
                </a:solidFill>
              </a:rPr>
              <a:t>Grocery Organic Whole </a:t>
            </a:r>
            <a:r>
              <a:rPr b="1" lang="en" sz="1200">
                <a:solidFill>
                  <a:srgbClr val="3F441C"/>
                </a:solidFill>
              </a:rPr>
              <a:t>Fryers</a:t>
            </a:r>
            <a:endParaRPr b="1" sz="1200">
              <a:solidFill>
                <a:srgbClr val="3F441C"/>
              </a:solidFill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709516" y="2183525"/>
            <a:ext cx="48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441C"/>
                </a:solidFill>
              </a:rPr>
              <a:t>Farmer’s Market </a:t>
            </a:r>
            <a:r>
              <a:rPr b="1" lang="en" sz="1200">
                <a:solidFill>
                  <a:srgbClr val="3F441C"/>
                </a:solidFill>
              </a:rPr>
              <a:t>Organic Whole Fryers, Free Range</a:t>
            </a:r>
            <a:endParaRPr b="1" sz="1200">
              <a:solidFill>
                <a:srgbClr val="3F441C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5145854" y="2997275"/>
            <a:ext cx="303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441C"/>
                </a:solidFill>
              </a:rPr>
              <a:t>Boneless Skinless Breasts</a:t>
            </a:r>
            <a:endParaRPr b="1" sz="1200">
              <a:solidFill>
                <a:srgbClr val="3F441C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1209450" y="4509579"/>
            <a:ext cx="6725100" cy="4617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3F441C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D68737"/>
                </a:solidFill>
              </a:rPr>
              <a:t>What are you getting per pound right now?</a:t>
            </a:r>
            <a:endParaRPr b="1" sz="2000">
              <a:solidFill>
                <a:srgbClr val="D68737"/>
              </a:solidFill>
            </a:endParaRPr>
          </a:p>
        </p:txBody>
      </p:sp>
      <p:pic>
        <p:nvPicPr>
          <p:cNvPr id="128" name="Google Shape;128;p19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 title="turkey under solar.jpg"/>
          <p:cNvPicPr preferRelativeResize="0"/>
          <p:nvPr/>
        </p:nvPicPr>
        <p:blipFill rotWithShape="1">
          <a:blip r:embed="rId3">
            <a:alphaModFix/>
          </a:blip>
          <a:srcRect b="1663" l="14033" r="30590" t="1653"/>
          <a:stretch/>
        </p:blipFill>
        <p:spPr>
          <a:xfrm>
            <a:off x="5215750" y="0"/>
            <a:ext cx="39282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Raising </a:t>
            </a:r>
            <a:r>
              <a:rPr b="1" lang="en" sz="3000">
                <a:solidFill>
                  <a:srgbClr val="3F441C"/>
                </a:solidFill>
              </a:rPr>
              <a:t>Poultry</a:t>
            </a:r>
            <a:r>
              <a:rPr b="1" lang="en" sz="3000">
                <a:solidFill>
                  <a:srgbClr val="3F441C"/>
                </a:solidFill>
              </a:rPr>
              <a:t> Works — If</a:t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311700" y="1319984"/>
            <a:ext cx="4805400" cy="24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8737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Processing secured</a:t>
            </a:r>
            <a:endParaRPr b="1">
              <a:solidFill>
                <a:srgbClr val="D6873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8737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True cost per bird calculated</a:t>
            </a:r>
            <a:endParaRPr b="1">
              <a:solidFill>
                <a:srgbClr val="D6873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8737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Labor capacity proven</a:t>
            </a:r>
            <a:endParaRPr b="1">
              <a:solidFill>
                <a:srgbClr val="D6873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8737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Market defined before chicks arrive</a:t>
            </a:r>
            <a:endParaRPr b="1">
              <a:solidFill>
                <a:srgbClr val="D6873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68737"/>
              </a:buClr>
              <a:buSzPts val="1800"/>
              <a:buChar char="●"/>
            </a:pPr>
            <a:r>
              <a:rPr b="1" lang="en">
                <a:solidFill>
                  <a:srgbClr val="D68737"/>
                </a:solidFill>
              </a:rPr>
              <a:t>Numbers work on paper first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487050" y="4069475"/>
            <a:ext cx="44547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D68737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F441C"/>
                </a:solidFill>
              </a:rPr>
              <a:t>Market first. Birds second.</a:t>
            </a:r>
            <a:endParaRPr b="1" sz="2400">
              <a:solidFill>
                <a:srgbClr val="3F441C"/>
              </a:solidFill>
            </a:endParaRPr>
          </a:p>
        </p:txBody>
      </p:sp>
      <p:pic>
        <p:nvPicPr>
          <p:cNvPr id="137" name="Google Shape;137;p20" title="SF Logo Orange with bethlehem connecticut.png"/>
          <p:cNvPicPr preferRelativeResize="0"/>
          <p:nvPr/>
        </p:nvPicPr>
        <p:blipFill rotWithShape="1">
          <a:blip r:embed="rId4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441C"/>
                </a:solidFill>
              </a:rPr>
              <a:t>Capacity Determines Scale</a:t>
            </a:r>
            <a:endParaRPr b="1" sz="3000">
              <a:solidFill>
                <a:srgbClr val="3F441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F441C"/>
              </a:solidFill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1893300" y="1209963"/>
            <a:ext cx="5357400" cy="69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Birds per Acre ≠ Birds per Season</a:t>
            </a:r>
            <a:endParaRPr b="1" sz="2400">
              <a:solidFill>
                <a:srgbClr val="D68737"/>
              </a:solidFill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131225" y="3307650"/>
            <a:ext cx="1337100" cy="9459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ACRES AVAILABLE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1909875" y="3307650"/>
            <a:ext cx="1337100" cy="9459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DAILY MOVEMENT CAPACITY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3688525" y="3307650"/>
            <a:ext cx="1337100" cy="9459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BIRDS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PER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BATCH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5526250" y="3307650"/>
            <a:ext cx="1337100" cy="9459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BATCHES PER SEASON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7363975" y="3307650"/>
            <a:ext cx="1648800" cy="945900"/>
          </a:xfrm>
          <a:prstGeom prst="roundRect">
            <a:avLst>
              <a:gd fmla="val 16667" name="adj"/>
            </a:avLst>
          </a:prstGeom>
          <a:solidFill>
            <a:srgbClr val="3F44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ANNUAL</a:t>
            </a:r>
            <a:endParaRPr b="1">
              <a:solidFill>
                <a:srgbClr val="D6873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68737"/>
                </a:solidFill>
              </a:rPr>
              <a:t>BIRD CAPACITY</a:t>
            </a:r>
            <a:endParaRPr b="1">
              <a:solidFill>
                <a:srgbClr val="D68737"/>
              </a:solidFill>
            </a:endParaRPr>
          </a:p>
        </p:txBody>
      </p:sp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1893300" y="2075463"/>
            <a:ext cx="5357400" cy="69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D68737"/>
                </a:solidFill>
              </a:rPr>
              <a:t>Rotation × Labor × Processing</a:t>
            </a:r>
            <a:endParaRPr b="1" sz="2400">
              <a:solidFill>
                <a:srgbClr val="D68737"/>
              </a:solidFill>
            </a:endParaRPr>
          </a:p>
        </p:txBody>
      </p:sp>
      <p:cxnSp>
        <p:nvCxnSpPr>
          <p:cNvPr id="150" name="Google Shape;150;p21"/>
          <p:cNvCxnSpPr>
            <a:endCxn id="145" idx="1"/>
          </p:cNvCxnSpPr>
          <p:nvPr/>
        </p:nvCxnSpPr>
        <p:spPr>
          <a:xfrm flipH="1" rot="10800000">
            <a:off x="1458375" y="3780600"/>
            <a:ext cx="451500" cy="9600"/>
          </a:xfrm>
          <a:prstGeom prst="straightConnector1">
            <a:avLst/>
          </a:prstGeom>
          <a:noFill/>
          <a:ln cap="flat" cmpd="sng" w="28575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1" name="Google Shape;151;p21"/>
          <p:cNvCxnSpPr>
            <a:stCxn id="145" idx="3"/>
            <a:endCxn id="146" idx="1"/>
          </p:cNvCxnSpPr>
          <p:nvPr/>
        </p:nvCxnSpPr>
        <p:spPr>
          <a:xfrm>
            <a:off x="3246975" y="3780600"/>
            <a:ext cx="441600" cy="0"/>
          </a:xfrm>
          <a:prstGeom prst="straightConnector1">
            <a:avLst/>
          </a:prstGeom>
          <a:noFill/>
          <a:ln cap="flat" cmpd="sng" w="28575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2" name="Google Shape;152;p21"/>
          <p:cNvCxnSpPr>
            <a:stCxn id="146" idx="3"/>
            <a:endCxn id="147" idx="1"/>
          </p:cNvCxnSpPr>
          <p:nvPr/>
        </p:nvCxnSpPr>
        <p:spPr>
          <a:xfrm>
            <a:off x="5025625" y="3780600"/>
            <a:ext cx="500700" cy="0"/>
          </a:xfrm>
          <a:prstGeom prst="straightConnector1">
            <a:avLst/>
          </a:prstGeom>
          <a:noFill/>
          <a:ln cap="flat" cmpd="sng" w="28575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3" name="Google Shape;153;p21"/>
          <p:cNvCxnSpPr>
            <a:stCxn id="147" idx="3"/>
            <a:endCxn id="148" idx="1"/>
          </p:cNvCxnSpPr>
          <p:nvPr/>
        </p:nvCxnSpPr>
        <p:spPr>
          <a:xfrm>
            <a:off x="6863350" y="3780600"/>
            <a:ext cx="500700" cy="0"/>
          </a:xfrm>
          <a:prstGeom prst="straightConnector1">
            <a:avLst/>
          </a:prstGeom>
          <a:noFill/>
          <a:ln cap="flat" cmpd="sng" w="28575">
            <a:solidFill>
              <a:srgbClr val="D68737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54" name="Google Shape;154;p21" title="SF Logo Orange with bethlehem connecticut.png"/>
          <p:cNvPicPr preferRelativeResize="0"/>
          <p:nvPr/>
        </p:nvPicPr>
        <p:blipFill rotWithShape="1">
          <a:blip r:embed="rId3">
            <a:alphaModFix amt="40000"/>
          </a:blip>
          <a:srcRect b="23025" l="0" r="0" t="24176"/>
          <a:stretch/>
        </p:blipFill>
        <p:spPr>
          <a:xfrm>
            <a:off x="1" y="4318375"/>
            <a:ext cx="1562825" cy="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