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5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71"/>
  </p:notesMasterIdLst>
  <p:handoutMasterIdLst>
    <p:handoutMasterId r:id="rId72"/>
  </p:handoutMasterIdLst>
  <p:sldIdLst>
    <p:sldId id="256" r:id="rId2"/>
    <p:sldId id="891" r:id="rId3"/>
    <p:sldId id="813" r:id="rId4"/>
    <p:sldId id="265" r:id="rId5"/>
    <p:sldId id="832" r:id="rId6"/>
    <p:sldId id="905" r:id="rId7"/>
    <p:sldId id="906" r:id="rId8"/>
    <p:sldId id="907" r:id="rId9"/>
    <p:sldId id="909" r:id="rId10"/>
    <p:sldId id="890" r:id="rId11"/>
    <p:sldId id="418" r:id="rId12"/>
    <p:sldId id="635" r:id="rId13"/>
    <p:sldId id="559" r:id="rId14"/>
    <p:sldId id="641" r:id="rId15"/>
    <p:sldId id="638" r:id="rId16"/>
    <p:sldId id="903" r:id="rId17"/>
    <p:sldId id="632" r:id="rId18"/>
    <p:sldId id="833" r:id="rId19"/>
    <p:sldId id="904" r:id="rId20"/>
    <p:sldId id="639" r:id="rId21"/>
    <p:sldId id="461" r:id="rId22"/>
    <p:sldId id="564" r:id="rId23"/>
    <p:sldId id="565" r:id="rId24"/>
    <p:sldId id="910" r:id="rId25"/>
    <p:sldId id="911" r:id="rId26"/>
    <p:sldId id="567" r:id="rId27"/>
    <p:sldId id="570" r:id="rId28"/>
    <p:sldId id="900" r:id="rId29"/>
    <p:sldId id="912" r:id="rId30"/>
    <p:sldId id="811" r:id="rId31"/>
    <p:sldId id="408" r:id="rId32"/>
    <p:sldId id="913" r:id="rId33"/>
    <p:sldId id="383" r:id="rId34"/>
    <p:sldId id="899" r:id="rId35"/>
    <p:sldId id="894" r:id="rId36"/>
    <p:sldId id="897" r:id="rId37"/>
    <p:sldId id="898" r:id="rId38"/>
    <p:sldId id="391" r:id="rId39"/>
    <p:sldId id="619" r:id="rId40"/>
    <p:sldId id="577" r:id="rId41"/>
    <p:sldId id="279" r:id="rId42"/>
    <p:sldId id="446" r:id="rId43"/>
    <p:sldId id="901" r:id="rId44"/>
    <p:sldId id="598" r:id="rId45"/>
    <p:sldId id="602" r:id="rId46"/>
    <p:sldId id="603" r:id="rId47"/>
    <p:sldId id="575" r:id="rId48"/>
    <p:sldId id="608" r:id="rId49"/>
    <p:sldId id="609" r:id="rId50"/>
    <p:sldId id="605" r:id="rId51"/>
    <p:sldId id="606" r:id="rId52"/>
    <p:sldId id="571" r:id="rId53"/>
    <p:sldId id="613" r:id="rId54"/>
    <p:sldId id="614" r:id="rId55"/>
    <p:sldId id="389" r:id="rId56"/>
    <p:sldId id="573" r:id="rId57"/>
    <p:sldId id="622" r:id="rId58"/>
    <p:sldId id="812" r:id="rId59"/>
    <p:sldId id="853" r:id="rId60"/>
    <p:sldId id="764" r:id="rId61"/>
    <p:sldId id="468" r:id="rId62"/>
    <p:sldId id="578" r:id="rId63"/>
    <p:sldId id="328" r:id="rId64"/>
    <p:sldId id="587" r:id="rId65"/>
    <p:sldId id="581" r:id="rId66"/>
    <p:sldId id="583" r:id="rId67"/>
    <p:sldId id="582" r:id="rId68"/>
    <p:sldId id="569" r:id="rId69"/>
    <p:sldId id="914" r:id="rId7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FFFF"/>
    <a:srgbClr val="C6C924"/>
    <a:srgbClr val="140F5B"/>
    <a:srgbClr val="003366"/>
    <a:srgbClr val="2614A8"/>
    <a:srgbClr val="251BA1"/>
    <a:srgbClr val="241951"/>
    <a:srgbClr val="74822E"/>
    <a:srgbClr val="D9E9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E0E0C1-644F-427D-AF46-3AC3A44B7AF1}" v="4" dt="2026-02-18T18:01:45.1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01" autoAdjust="0"/>
    <p:restoredTop sz="99512" autoAdjust="0"/>
  </p:normalViewPr>
  <p:slideViewPr>
    <p:cSldViewPr showGuides="1">
      <p:cViewPr>
        <p:scale>
          <a:sx n="75" d="100"/>
          <a:sy n="75" d="100"/>
        </p:scale>
        <p:origin x="1114" y="802"/>
      </p:cViewPr>
      <p:guideLst>
        <p:guide orient="horz" pos="2160"/>
        <p:guide/>
        <p:guide pos="2880"/>
      </p:guideLst>
    </p:cSldViewPr>
  </p:slideViewPr>
  <p:outlineViewPr>
    <p:cViewPr>
      <p:scale>
        <a:sx n="33" d="100"/>
        <a:sy n="33" d="100"/>
      </p:scale>
      <p:origin x="0" y="1505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, Yonghao" userId="2a9c9855-a74e-4c36-90a3-646065311cd8" providerId="ADAL" clId="{4A3FC5EB-2538-457B-A92C-3EAC71E1335A}"/>
    <pc:docChg chg="custSel addSld modSld">
      <pc:chgData name="Li, Yonghao" userId="2a9c9855-a74e-4c36-90a3-646065311cd8" providerId="ADAL" clId="{4A3FC5EB-2538-457B-A92C-3EAC71E1335A}" dt="2026-02-18T18:02:18.645" v="34" actId="1076"/>
      <pc:docMkLst>
        <pc:docMk/>
      </pc:docMkLst>
      <pc:sldChg chg="addSp delSp modSp new mod">
        <pc:chgData name="Li, Yonghao" userId="2a9c9855-a74e-4c36-90a3-646065311cd8" providerId="ADAL" clId="{4A3FC5EB-2538-457B-A92C-3EAC71E1335A}" dt="2026-02-18T18:02:18.645" v="34" actId="1076"/>
        <pc:sldMkLst>
          <pc:docMk/>
          <pc:sldMk cId="3664558740" sldId="914"/>
        </pc:sldMkLst>
        <pc:spChg chg="del">
          <ac:chgData name="Li, Yonghao" userId="2a9c9855-a74e-4c36-90a3-646065311cd8" providerId="ADAL" clId="{4A3FC5EB-2538-457B-A92C-3EAC71E1335A}" dt="2026-02-18T18:00:03.101" v="1" actId="478"/>
          <ac:spMkLst>
            <pc:docMk/>
            <pc:sldMk cId="3664558740" sldId="914"/>
            <ac:spMk id="2" creationId="{22760C7B-4652-9205-4D4C-7CA2315044C4}"/>
          </ac:spMkLst>
        </pc:spChg>
        <pc:spChg chg="del">
          <ac:chgData name="Li, Yonghao" userId="2a9c9855-a74e-4c36-90a3-646065311cd8" providerId="ADAL" clId="{4A3FC5EB-2538-457B-A92C-3EAC71E1335A}" dt="2026-02-18T18:00:04.388" v="2" actId="478"/>
          <ac:spMkLst>
            <pc:docMk/>
            <pc:sldMk cId="3664558740" sldId="914"/>
            <ac:spMk id="3" creationId="{FE356980-4E3F-85F4-15EE-D998860D633F}"/>
          </ac:spMkLst>
        </pc:spChg>
        <pc:spChg chg="del">
          <ac:chgData name="Li, Yonghao" userId="2a9c9855-a74e-4c36-90a3-646065311cd8" providerId="ADAL" clId="{4A3FC5EB-2538-457B-A92C-3EAC71E1335A}" dt="2026-02-18T18:00:06.108" v="3" actId="478"/>
          <ac:spMkLst>
            <pc:docMk/>
            <pc:sldMk cId="3664558740" sldId="914"/>
            <ac:spMk id="4" creationId="{05C0CDAC-C9B0-6B02-4259-8740659B4F3D}"/>
          </ac:spMkLst>
        </pc:spChg>
        <pc:spChg chg="add mod">
          <ac:chgData name="Li, Yonghao" userId="2a9c9855-a74e-4c36-90a3-646065311cd8" providerId="ADAL" clId="{4A3FC5EB-2538-457B-A92C-3EAC71E1335A}" dt="2026-02-18T18:02:18.645" v="34" actId="1076"/>
          <ac:spMkLst>
            <pc:docMk/>
            <pc:sldMk cId="3664558740" sldId="914"/>
            <ac:spMk id="8" creationId="{705798EE-DCB4-8722-CA38-A24293DB878A}"/>
          </ac:spMkLst>
        </pc:spChg>
        <pc:picChg chg="add mod modCrop">
          <ac:chgData name="Li, Yonghao" userId="2a9c9855-a74e-4c36-90a3-646065311cd8" providerId="ADAL" clId="{4A3FC5EB-2538-457B-A92C-3EAC71E1335A}" dt="2026-02-18T18:00:41.527" v="12" actId="1076"/>
          <ac:picMkLst>
            <pc:docMk/>
            <pc:sldMk cId="3664558740" sldId="914"/>
            <ac:picMk id="6" creationId="{6D414A5B-01A9-4D81-0537-DB8FEDE18301}"/>
          </ac:picMkLst>
        </pc:picChg>
        <pc:picChg chg="add mod">
          <ac:chgData name="Li, Yonghao" userId="2a9c9855-a74e-4c36-90a3-646065311cd8" providerId="ADAL" clId="{4A3FC5EB-2538-457B-A92C-3EAC71E1335A}" dt="2026-02-18T18:01:05.994" v="16" actId="1076"/>
          <ac:picMkLst>
            <pc:docMk/>
            <pc:sldMk cId="3664558740" sldId="914"/>
            <ac:picMk id="7" creationId="{69B4EFD5-9C51-4C5A-3C3B-F3C7C6BBD28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/>
              <a:t>CT NOFA Winter Conference 2025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en-US"/>
              <a:t>2/25/2025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/>
              <a:t>Organic Plant Disease Control. Dr. Yonghao Li, CAES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81370AA-D8F2-4B62-A2F6-2B554BE13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74795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/>
              <a:t>CT NOFA Winter Conference 2025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en-US"/>
              <a:t>2/25/2025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/>
              <a:t>Organic Plant Disease Control. Dr. Yonghao Li, CAES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6895789-6530-475A-8302-3C18C2EA8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1688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CT NOFA Winter Conference 2025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2/25/2025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Organic Plant Disease Control. Dr. Yonghao Li, CAES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6895789-6530-475A-8302-3C18C2EA8C5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82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CT NOFA Winter Conference 2025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2/25/2025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Organic Plant Disease Control. Dr. Yonghao Li, CAES</a:t>
            </a:r>
          </a:p>
        </p:txBody>
      </p:sp>
      <p:sp>
        <p:nvSpPr>
          <p:cNvPr id="819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fld id="{CDAAC68E-7BA1-4900-A350-5BF0E1E635F2}" type="slidenum">
              <a:rPr lang="en-US" altLang="en-US" smtClean="0">
                <a:latin typeface="Calibri" pitchFamily="34" charset="0"/>
              </a:rPr>
              <a:pPr eaLnBrk="1" hangingPunct="1"/>
              <a:t>27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CT NOFA Winter Conference 2025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2/25/2025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Organic Plant Disease Control. Dr. Yonghao Li, CAES</a:t>
            </a:r>
          </a:p>
        </p:txBody>
      </p:sp>
      <p:sp>
        <p:nvSpPr>
          <p:cNvPr id="9216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fld id="{7E1A9A74-6228-4722-BC43-78BB2BC89832}" type="slidenum">
              <a:rPr lang="en-US" altLang="en-US" smtClean="0">
                <a:latin typeface="Calibri" pitchFamily="34" charset="0"/>
              </a:rPr>
              <a:pPr eaLnBrk="1" hangingPunct="1"/>
              <a:t>47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CT NOFA Winter Conference 2025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2/25/2025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Organic Plant Disease Control. Dr. Yonghao Li, CAES</a:t>
            </a:r>
          </a:p>
        </p:txBody>
      </p:sp>
      <p:sp>
        <p:nvSpPr>
          <p:cNvPr id="83975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fld id="{6DB4AD26-75DB-4112-8E17-16ECCB08641D}" type="slidenum">
              <a:rPr lang="en-US" altLang="en-US" smtClean="0">
                <a:latin typeface="Calibri" pitchFamily="34" charset="0"/>
              </a:rPr>
              <a:pPr eaLnBrk="1" hangingPunct="1"/>
              <a:t>52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CT NOFA Winter Conference 2025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2/25/2025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Organic Plant Disease Control. Dr. Yonghao Li, CAES</a:t>
            </a:r>
          </a:p>
        </p:txBody>
      </p:sp>
      <p:sp>
        <p:nvSpPr>
          <p:cNvPr id="8807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fld id="{DE99D714-6AFE-4E3A-ADC4-7315EECBE966}" type="slidenum">
              <a:rPr lang="en-US" altLang="en-US" smtClean="0">
                <a:latin typeface="Calibri" pitchFamily="34" charset="0"/>
              </a:rPr>
              <a:pPr eaLnBrk="1" hangingPunct="1"/>
              <a:t>56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CT NOFA Winter Conference 2025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2/25/2025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Organic Plant Disease Control. Dr. Yonghao Li, CAES</a:t>
            </a:r>
          </a:p>
        </p:txBody>
      </p:sp>
      <p:sp>
        <p:nvSpPr>
          <p:cNvPr id="7680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2213B7-15F4-4F1E-A286-BEA16A8FC07E}" type="slidenum">
              <a:rPr lang="en-US" altLang="en-US" smtClean="0"/>
              <a:pPr eaLnBrk="1" hangingPunct="1">
                <a:spcBef>
                  <a:spcPct val="0"/>
                </a:spcBef>
              </a:pPr>
              <a:t>65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CT NOFA Winter Conference 2025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2/25/2025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Organic Plant Disease Control. Dr. Yonghao Li, CAES</a:t>
            </a:r>
          </a:p>
        </p:txBody>
      </p:sp>
      <p:sp>
        <p:nvSpPr>
          <p:cNvPr id="78855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B7DA1A-57B6-4E8C-80C4-2DC24BE29528}" type="slidenum">
              <a:rPr lang="en-US" altLang="en-US" smtClean="0"/>
              <a:pPr eaLnBrk="1" hangingPunct="1">
                <a:spcBef>
                  <a:spcPct val="0"/>
                </a:spcBef>
              </a:pPr>
              <a:t>66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CT NOFA Winter Conference 2025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2/25/2025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Organic Plant Disease Control. Dr. Yonghao Li, CAES</a:t>
            </a:r>
          </a:p>
        </p:txBody>
      </p:sp>
      <p:sp>
        <p:nvSpPr>
          <p:cNvPr id="7783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D218CD-0E47-4966-B51E-EAAC7DBC4995}" type="slidenum">
              <a:rPr lang="en-US" altLang="en-US" smtClean="0"/>
              <a:pPr eaLnBrk="1" hangingPunct="1">
                <a:spcBef>
                  <a:spcPct val="0"/>
                </a:spcBef>
              </a:pPr>
              <a:t>67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5B18FCA-85D9-47E7-AF8E-64DA7656C4DF}" type="slidenum">
              <a:rPr lang="en-US" altLang="en-US" smtClean="0"/>
              <a:pPr eaLnBrk="1" hangingPunct="1">
                <a:spcBef>
                  <a:spcPct val="0"/>
                </a:spcBef>
              </a:pPr>
              <a:t>68</a:t>
            </a:fld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2/25/2025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Organic Plant Disease Control. Dr. Yonghao Li, CAES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CT NOFA Winter Conference 2025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Yonghao Li, CAES</a:t>
            </a: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53AC16-CD40-4538-A9AC-C06CCB1128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Yonghao Li, CAES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453AC16-CD40-4538-A9AC-C06CCB1128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Yonghao Li, CAES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Yonghao Li, CAES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453AC16-CD40-4538-A9AC-C06CCB1128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Yonghao Li, CAES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53AC16-CD40-4538-A9AC-C06CCB1128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Yonghao Li, CAES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lang="en-US"/>
              <a:t>Dr. Yonghao Li, CAES</a:t>
            </a: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453AC16-CD40-4538-A9AC-C06CCB1128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Yonghao Li, CAES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453AC16-CD40-4538-A9AC-C06CCB112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Yonghao Li, CAES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53AC16-CD40-4538-A9AC-C06CCB112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53AC16-CD40-4538-A9AC-C06CCB1128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r>
              <a:rPr lang="en-US"/>
              <a:t>Dr. Yonghao Li, CAES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453AC16-CD40-4538-A9AC-C06CCB1128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lang="en-US"/>
              <a:t>Dr. Yonghao Li, CAES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en-US"/>
              <a:t>Dr. Yonghao Li, CAES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53AC16-CD40-4538-A9AC-C06CCB1128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ct.gov/caes/pdio/pdio-home/pdio-home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9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10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0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495800"/>
            <a:ext cx="7924800" cy="1826557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140F5B"/>
                </a:solidFill>
              </a:rPr>
              <a:t>Yonghao Li, Ph.D.</a:t>
            </a:r>
          </a:p>
          <a:p>
            <a:pPr algn="ctr">
              <a:spcBef>
                <a:spcPts val="0"/>
              </a:spcBef>
            </a:pPr>
            <a:endParaRPr lang="en-US" b="1" dirty="0">
              <a:solidFill>
                <a:srgbClr val="140F5B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200" b="1" dirty="0">
                <a:solidFill>
                  <a:srgbClr val="140F5B"/>
                </a:solidFill>
              </a:rPr>
              <a:t>The Connecticut Agricultural Experiment Station</a:t>
            </a:r>
          </a:p>
          <a:p>
            <a:pPr algn="ctr">
              <a:spcBef>
                <a:spcPts val="0"/>
              </a:spcBef>
            </a:pPr>
            <a:r>
              <a:rPr lang="en-US" sz="1200" dirty="0">
                <a:solidFill>
                  <a:srgbClr val="140F5B"/>
                </a:solidFill>
              </a:rPr>
              <a:t>Plant disease information office</a:t>
            </a:r>
          </a:p>
          <a:p>
            <a:pPr algn="ctr">
              <a:spcBef>
                <a:spcPts val="0"/>
              </a:spcBef>
            </a:pPr>
            <a:r>
              <a:rPr lang="en-US" sz="1200" b="1" dirty="0">
                <a:solidFill>
                  <a:srgbClr val="140F5B"/>
                </a:solidFill>
              </a:rPr>
              <a:t>123 Huntington St</a:t>
            </a:r>
          </a:p>
          <a:p>
            <a:pPr algn="ctr">
              <a:spcBef>
                <a:spcPts val="0"/>
              </a:spcBef>
            </a:pPr>
            <a:r>
              <a:rPr lang="en-US" sz="1200" dirty="0">
                <a:solidFill>
                  <a:srgbClr val="140F5B"/>
                </a:solidFill>
              </a:rPr>
              <a:t>New Haven, CT 06511</a:t>
            </a:r>
          </a:p>
          <a:p>
            <a:pPr algn="ctr">
              <a:spcBef>
                <a:spcPts val="0"/>
              </a:spcBef>
            </a:pPr>
            <a:endParaRPr lang="en-US" sz="1200" b="1" dirty="0">
              <a:solidFill>
                <a:srgbClr val="140F5B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200" b="1" dirty="0">
                <a:solidFill>
                  <a:srgbClr val="140F5B"/>
                </a:solidFill>
              </a:rPr>
              <a:t>Phone: (203)974-8601                </a:t>
            </a:r>
          </a:p>
          <a:p>
            <a:pPr algn="ctr">
              <a:spcBef>
                <a:spcPts val="0"/>
              </a:spcBef>
            </a:pPr>
            <a:r>
              <a:rPr lang="en-US" sz="1200" b="1" dirty="0">
                <a:solidFill>
                  <a:srgbClr val="140F5B"/>
                </a:solidFill>
              </a:rPr>
              <a:t>Email: Yonghao.Li@ct.gov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981200"/>
            <a:ext cx="8686800" cy="9906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140F5B"/>
                </a:solidFill>
              </a:rPr>
              <a:t>Organic Approach to </a:t>
            </a:r>
            <a:br>
              <a:rPr lang="en-US" sz="3600" b="1" dirty="0">
                <a:solidFill>
                  <a:srgbClr val="140F5B"/>
                </a:solidFill>
              </a:rPr>
            </a:br>
            <a:r>
              <a:rPr lang="en-US" sz="3600" b="1" dirty="0">
                <a:solidFill>
                  <a:srgbClr val="140F5B"/>
                </a:solidFill>
              </a:rPr>
              <a:t>Plant Disease Management</a:t>
            </a:r>
          </a:p>
        </p:txBody>
      </p:sp>
    </p:spTree>
    <p:extLst>
      <p:ext uri="{BB962C8B-B14F-4D97-AF65-F5344CB8AC3E}">
        <p14:creationId xmlns:p14="http://schemas.microsoft.com/office/powerpoint/2010/main" val="2430755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A5077-5C8D-A216-1891-D7DA069C1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Disease Diagnosis</a:t>
            </a:r>
          </a:p>
        </p:txBody>
      </p:sp>
      <p:pic>
        <p:nvPicPr>
          <p:cNvPr id="7270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D20B0F-2B65-C26B-6635-24077C7D96D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35" y="1527175"/>
            <a:ext cx="7940217" cy="4572000"/>
          </a:xfrm>
        </p:spPr>
      </p:pic>
      <p:pic>
        <p:nvPicPr>
          <p:cNvPr id="5" name="Picture 4" descr="A qr code on a white backgroun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321EC56-E749-535E-A122-A43A3404AE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963698"/>
            <a:ext cx="2057400" cy="2057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4784382-422C-0284-CA52-740C3B571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0149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A278D">
                    <a:shade val="75000"/>
                  </a:srgbClr>
                </a:solidFill>
              </a:rPr>
              <a:t>Plant Disease 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Site selection</a:t>
            </a:r>
          </a:p>
          <a:p>
            <a:pPr lvl="1"/>
            <a:r>
              <a:rPr lang="en-US" dirty="0"/>
              <a:t>Sunny location with over 8 hours sunlight/day</a:t>
            </a:r>
          </a:p>
          <a:p>
            <a:pPr lvl="1"/>
            <a:r>
              <a:rPr lang="en-US" dirty="0"/>
              <a:t>Open areas</a:t>
            </a:r>
          </a:p>
          <a:p>
            <a:pPr lvl="2"/>
            <a:r>
              <a:rPr lang="en-US" dirty="0"/>
              <a:t>Good air circulation (prevent foliar diseases)</a:t>
            </a:r>
          </a:p>
          <a:p>
            <a:pPr lvl="1"/>
            <a:r>
              <a:rPr lang="en-US" dirty="0"/>
              <a:t>Good soil drainage</a:t>
            </a:r>
          </a:p>
          <a:p>
            <a:pPr lvl="2"/>
            <a:r>
              <a:rPr lang="en-US" dirty="0"/>
              <a:t>Strong root development</a:t>
            </a:r>
          </a:p>
          <a:p>
            <a:pPr lvl="2"/>
            <a:r>
              <a:rPr lang="en-US" dirty="0"/>
              <a:t>Prevent soilborne diseases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B1348-262A-44C8-9442-6E9FF9474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42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Plant Disease Prevention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D6BB14-AC05-4172-83F1-D161C0E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517136" cy="4572000"/>
          </a:xfrm>
        </p:spPr>
        <p:txBody>
          <a:bodyPr>
            <a:normAutofit/>
          </a:bodyPr>
          <a:lstStyle/>
          <a:p>
            <a:r>
              <a:rPr lang="en-US" dirty="0"/>
              <a:t>Healy soil</a:t>
            </a:r>
          </a:p>
          <a:p>
            <a:pPr lvl="1"/>
            <a:r>
              <a:rPr lang="en-US" dirty="0"/>
              <a:t>Soil texture</a:t>
            </a:r>
          </a:p>
          <a:p>
            <a:pPr lvl="1"/>
            <a:r>
              <a:rPr lang="en-US" dirty="0"/>
              <a:t>Soil pH</a:t>
            </a:r>
          </a:p>
          <a:p>
            <a:pPr lvl="1"/>
            <a:r>
              <a:rPr lang="en-US" dirty="0"/>
              <a:t>Major nutrients</a:t>
            </a:r>
          </a:p>
          <a:p>
            <a:pPr lvl="1"/>
            <a:r>
              <a:rPr lang="en-US" dirty="0"/>
              <a:t>Fertilizer recommendation</a:t>
            </a:r>
          </a:p>
          <a:p>
            <a:pPr lvl="1"/>
            <a:r>
              <a:rPr lang="en-US" dirty="0"/>
              <a:t>Organic matter (3-5%)</a:t>
            </a:r>
          </a:p>
          <a:p>
            <a:pPr lvl="1"/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A77A7CD-7A64-FA67-FA88-4D922FDB3DD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1276223"/>
            <a:ext cx="2192337" cy="5073650"/>
          </a:xfr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59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Disease Prevention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D9A5C-8EA6-479D-B1B8-9FE8A19E6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5010244" cy="4572000"/>
          </a:xfrm>
        </p:spPr>
        <p:txBody>
          <a:bodyPr>
            <a:normAutofit/>
          </a:bodyPr>
          <a:lstStyle/>
          <a:p>
            <a:r>
              <a:rPr lang="en-US" dirty="0"/>
              <a:t>Organic matter (Manure and compost) </a:t>
            </a:r>
          </a:p>
          <a:p>
            <a:pPr lvl="1"/>
            <a:r>
              <a:rPr lang="en-US" dirty="0"/>
              <a:t>Provide a favorable condition for beneficial microorganisms</a:t>
            </a:r>
          </a:p>
          <a:p>
            <a:pPr lvl="1"/>
            <a:r>
              <a:rPr lang="en-US" dirty="0"/>
              <a:t>Improve soil structure</a:t>
            </a:r>
          </a:p>
          <a:p>
            <a:pPr lvl="1"/>
            <a:r>
              <a:rPr lang="en-US" dirty="0"/>
              <a:t>Add nutrients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0899" y="4191697"/>
            <a:ext cx="2700872" cy="202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71" y="1381384"/>
            <a:ext cx="2724000" cy="2724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899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2724-1DA5-4483-B99D-5589E9C83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Plant Disease Prevention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E1D089-7668-40ED-9C0E-2A5121C8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8604274-C834-4310-8C0F-28D4746A9601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49520949"/>
              </p:ext>
            </p:extLst>
          </p:nvPr>
        </p:nvGraphicFramePr>
        <p:xfrm>
          <a:off x="301752" y="1467698"/>
          <a:ext cx="8461249" cy="4823814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2212848">
                  <a:extLst>
                    <a:ext uri="{9D8B030D-6E8A-4147-A177-3AD203B41FA5}">
                      <a16:colId xmlns:a16="http://schemas.microsoft.com/office/drawing/2014/main" val="266730368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52181457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32881823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946684787"/>
                    </a:ext>
                  </a:extLst>
                </a:gridCol>
                <a:gridCol w="2514601">
                  <a:extLst>
                    <a:ext uri="{9D8B030D-6E8A-4147-A177-3AD203B41FA5}">
                      <a16:colId xmlns:a16="http://schemas.microsoft.com/office/drawing/2014/main" val="415067821"/>
                    </a:ext>
                  </a:extLst>
                </a:gridCol>
              </a:tblGrid>
              <a:tr h="3830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Material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N (%)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P</a:t>
                      </a:r>
                      <a:r>
                        <a:rPr lang="en-US" sz="1600" b="1" baseline="30000" dirty="0">
                          <a:effectLst/>
                        </a:rPr>
                        <a:t>2</a:t>
                      </a:r>
                      <a:r>
                        <a:rPr lang="en-US" sz="1600" b="1" dirty="0">
                          <a:effectLst/>
                        </a:rPr>
                        <a:t>O</a:t>
                      </a:r>
                      <a:r>
                        <a:rPr lang="en-US" sz="1600" b="1" baseline="30000" dirty="0">
                          <a:effectLst/>
                        </a:rPr>
                        <a:t>5 </a:t>
                      </a:r>
                      <a:r>
                        <a:rPr lang="en-US" sz="1600" b="1" baseline="0" dirty="0">
                          <a:effectLst/>
                        </a:rPr>
                        <a:t>(%)</a:t>
                      </a:r>
                      <a:endParaRPr lang="en-US" sz="16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K (%)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Other Nutrients (%)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995121"/>
                  </a:ext>
                </a:extLst>
              </a:tr>
              <a:tr h="327551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</a:rPr>
                        <a:t>Rock phosphate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25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0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25   Ca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12365767"/>
                  </a:ext>
                </a:extLst>
              </a:tr>
              <a:tr h="327551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Greensand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0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9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extLst>
                  <a:ext uri="{0D108BD9-81ED-4DB2-BD59-A6C34878D82A}">
                    <a16:rowId xmlns:a16="http://schemas.microsoft.com/office/drawing/2014/main" val="1193432254"/>
                  </a:ext>
                </a:extLst>
              </a:tr>
              <a:tr h="327551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Alfalfa pellets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0.5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3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extLst>
                  <a:ext uri="{0D108BD9-81ED-4DB2-BD59-A6C34878D82A}">
                    <a16:rowId xmlns:a16="http://schemas.microsoft.com/office/drawing/2014/main" val="1527812356"/>
                  </a:ext>
                </a:extLst>
              </a:tr>
              <a:tr h="327551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Bone meal (raw)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15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0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20   Ca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extLst>
                  <a:ext uri="{0D108BD9-81ED-4DB2-BD59-A6C34878D82A}">
                    <a16:rowId xmlns:a16="http://schemas.microsoft.com/office/drawing/2014/main" val="2666388553"/>
                  </a:ext>
                </a:extLst>
              </a:tr>
              <a:tr h="327551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Fish emulsion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4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2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2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   1   Ca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extLst>
                  <a:ext uri="{0D108BD9-81ED-4DB2-BD59-A6C34878D82A}">
                    <a16:rowId xmlns:a16="http://schemas.microsoft.com/office/drawing/2014/main" val="1732137448"/>
                  </a:ext>
                </a:extLst>
              </a:tr>
              <a:tr h="327551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Blood meal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13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0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0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extLst>
                  <a:ext uri="{0D108BD9-81ED-4DB2-BD59-A6C34878D82A}">
                    <a16:rowId xmlns:a16="http://schemas.microsoft.com/office/drawing/2014/main" val="1401884292"/>
                  </a:ext>
                </a:extLst>
              </a:tr>
              <a:tr h="327551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Wood ashes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0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2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5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20   Ca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extLst>
                  <a:ext uri="{0D108BD9-81ED-4DB2-BD59-A6C34878D82A}">
                    <a16:rowId xmlns:a16="http://schemas.microsoft.com/office/drawing/2014/main" val="593586046"/>
                  </a:ext>
                </a:extLst>
              </a:tr>
              <a:tr h="327551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Soybean meal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7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2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2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extLst>
                  <a:ext uri="{0D108BD9-81ED-4DB2-BD59-A6C34878D82A}">
                    <a16:rowId xmlns:a16="http://schemas.microsoft.com/office/drawing/2014/main" val="3994032651"/>
                  </a:ext>
                </a:extLst>
              </a:tr>
              <a:tr h="327551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Cottonseed meal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7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2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2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extLst>
                  <a:ext uri="{0D108BD9-81ED-4DB2-BD59-A6C34878D82A}">
                    <a16:rowId xmlns:a16="http://schemas.microsoft.com/office/drawing/2014/main" val="444701966"/>
                  </a:ext>
                </a:extLst>
              </a:tr>
              <a:tr h="327551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Compost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1.5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1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1.5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  2   Ca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extLst>
                  <a:ext uri="{0D108BD9-81ED-4DB2-BD59-A6C34878D82A}">
                    <a16:rowId xmlns:a16="http://schemas.microsoft.com/office/drawing/2014/main" val="3974893816"/>
                  </a:ext>
                </a:extLst>
              </a:tr>
              <a:tr h="327551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Epsom salts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0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0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0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10   Mg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extLst>
                  <a:ext uri="{0D108BD9-81ED-4DB2-BD59-A6C34878D82A}">
                    <a16:rowId xmlns:a16="http://schemas.microsoft.com/office/drawing/2014/main" val="3735187626"/>
                  </a:ext>
                </a:extLst>
              </a:tr>
              <a:tr h="327551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Gypsum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0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0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0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            22   Ca; 16   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extLst>
                  <a:ext uri="{0D108BD9-81ED-4DB2-BD59-A6C34878D82A}">
                    <a16:rowId xmlns:a16="http://schemas.microsoft.com/office/drawing/2014/main" val="3584081883"/>
                  </a:ext>
                </a:extLst>
              </a:tr>
              <a:tr h="327551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</a:rPr>
                        <a:t>Corn gluten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9.5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0.5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0.5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998" marR="22998" marT="18398" marB="18398"/>
                </a:tc>
                <a:extLst>
                  <a:ext uri="{0D108BD9-81ED-4DB2-BD59-A6C34878D82A}">
                    <a16:rowId xmlns:a16="http://schemas.microsoft.com/office/drawing/2014/main" val="673715648"/>
                  </a:ext>
                </a:extLst>
              </a:tr>
            </a:tbl>
          </a:graphicData>
        </a:graphic>
      </p:graphicFrame>
      <p:pic>
        <p:nvPicPr>
          <p:cNvPr id="6" name="Picture 4">
            <a:extLst>
              <a:ext uri="{FF2B5EF4-FFF2-40B4-BE49-F238E27FC236}">
                <a16:creationId xmlns:a16="http://schemas.microsoft.com/office/drawing/2014/main" id="{A07ADDEA-3450-4BF6-9818-1F946B14A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C02802-9033-F70E-45F1-769435D895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368" y="261252"/>
            <a:ext cx="1447800" cy="96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18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529DE-5E3E-4A76-8709-FAD0A39FB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Disease Prevention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5B5A4E-0E18-4536-BEC8-2DC03633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FD8435-4E23-44F8-9BF2-C249F7A0E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213544" cy="4681728"/>
          </a:xfrm>
        </p:spPr>
        <p:txBody>
          <a:bodyPr/>
          <a:lstStyle/>
          <a:p>
            <a:r>
              <a:rPr lang="en-US" dirty="0"/>
              <a:t>Mulching</a:t>
            </a:r>
          </a:p>
          <a:p>
            <a:pPr lvl="1"/>
            <a:r>
              <a:rPr lang="en-US" dirty="0"/>
              <a:t>Add organic matters</a:t>
            </a:r>
          </a:p>
          <a:p>
            <a:pPr lvl="1"/>
            <a:r>
              <a:rPr lang="en-US" dirty="0"/>
              <a:t>Retain soil moisture</a:t>
            </a:r>
          </a:p>
          <a:p>
            <a:pPr lvl="1"/>
            <a:r>
              <a:rPr lang="en-US" dirty="0"/>
              <a:t>Reduce spread pathogens from the soil</a:t>
            </a:r>
          </a:p>
          <a:p>
            <a:pPr lvl="1"/>
            <a:r>
              <a:rPr lang="en-US" dirty="0"/>
              <a:t>Reduce relative humidity</a:t>
            </a:r>
          </a:p>
          <a:p>
            <a:pPr lvl="1"/>
            <a:r>
              <a:rPr lang="en-US" dirty="0"/>
              <a:t>Control weed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74A251-7887-4EA1-AEA6-ADA108DBB3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What kinds</a:t>
            </a:r>
          </a:p>
          <a:p>
            <a:pPr lvl="1"/>
            <a:r>
              <a:rPr lang="en-US" dirty="0"/>
              <a:t>Leaves</a:t>
            </a:r>
          </a:p>
          <a:p>
            <a:pPr lvl="1"/>
            <a:r>
              <a:rPr lang="en-US" dirty="0"/>
              <a:t>Hay/Straw</a:t>
            </a:r>
          </a:p>
          <a:p>
            <a:pPr lvl="1"/>
            <a:r>
              <a:rPr lang="en-US" dirty="0"/>
              <a:t>Woodchips</a:t>
            </a:r>
          </a:p>
          <a:p>
            <a:pPr lvl="1"/>
            <a:r>
              <a:rPr lang="en-US" dirty="0"/>
              <a:t>Newspaper and cardboard</a:t>
            </a:r>
          </a:p>
          <a:p>
            <a:pPr lvl="1"/>
            <a:r>
              <a:rPr lang="en-US" dirty="0"/>
              <a:t>Compost</a:t>
            </a:r>
          </a:p>
          <a:p>
            <a:pPr marL="868680" lvl="3" indent="0">
              <a:buNone/>
            </a:pPr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2AC4BFD-679A-4072-90E3-60C06FE57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140200"/>
            <a:ext cx="320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59C6E0-2772-40F7-8EBB-B471C52A63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192" y="4140201"/>
            <a:ext cx="4124960" cy="21336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66765D5-5D3F-432C-8F06-8B689853D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34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529DE-5E3E-4A76-8709-FAD0A39FB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Disease Prevention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5B5A4E-0E18-4536-BEC8-2DC03633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FD8435-4E23-44F8-9BF2-C249F7A0E45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Cover crops</a:t>
            </a:r>
          </a:p>
          <a:p>
            <a:pPr lvl="1"/>
            <a:r>
              <a:rPr lang="en-US" dirty="0"/>
              <a:t>Winter (Annual rye, oats, radish, hairy vetch)</a:t>
            </a:r>
          </a:p>
          <a:p>
            <a:pPr lvl="1"/>
            <a:r>
              <a:rPr lang="en-US" dirty="0"/>
              <a:t>Summer (Sweet clover, buckwheat)</a:t>
            </a:r>
          </a:p>
          <a:p>
            <a:pPr lvl="1">
              <a:buClr>
                <a:srgbClr val="9F2936"/>
              </a:buClr>
              <a:defRPr/>
            </a:pPr>
            <a:r>
              <a:rPr lang="en-US" dirty="0">
                <a:solidFill>
                  <a:srgbClr val="323232"/>
                </a:solidFill>
              </a:rPr>
              <a:t>Increase soil organic matter</a:t>
            </a:r>
          </a:p>
          <a:p>
            <a:pPr lvl="1">
              <a:buClr>
                <a:srgbClr val="9F2936"/>
              </a:buClr>
              <a:defRPr/>
            </a:pPr>
            <a:r>
              <a:rPr lang="en-US" dirty="0">
                <a:solidFill>
                  <a:srgbClr val="323232"/>
                </a:solidFill>
              </a:rPr>
              <a:t>Increase soil biodiversity</a:t>
            </a:r>
          </a:p>
          <a:p>
            <a:pPr lvl="1">
              <a:buClr>
                <a:srgbClr val="9F2936"/>
              </a:buClr>
              <a:defRPr/>
            </a:pPr>
            <a:r>
              <a:rPr lang="en-US" dirty="0">
                <a:solidFill>
                  <a:srgbClr val="323232"/>
                </a:solidFill>
              </a:rPr>
              <a:t>Suppress soilborne diseases</a:t>
            </a:r>
          </a:p>
          <a:p>
            <a:pPr lvl="1">
              <a:buClr>
                <a:srgbClr val="9F2936"/>
              </a:buClr>
              <a:defRPr/>
            </a:pPr>
            <a:r>
              <a:rPr lang="en-US" dirty="0">
                <a:solidFill>
                  <a:srgbClr val="323232"/>
                </a:solidFill>
              </a:rPr>
              <a:t>Nitrogen cycling in the soil</a:t>
            </a:r>
          </a:p>
          <a:p>
            <a:pPr lvl="1">
              <a:buClr>
                <a:srgbClr val="9F2936"/>
              </a:buClr>
              <a:defRPr/>
            </a:pPr>
            <a:r>
              <a:rPr lang="en-US" dirty="0">
                <a:solidFill>
                  <a:srgbClr val="323232"/>
                </a:solidFill>
              </a:rPr>
              <a:t>Control weeds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4E2AF7F-686F-454D-A6CD-9E60EC7E9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05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6F96F-546D-4C5E-8CFF-06846441A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Plant Disease Prevention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3CA630-D364-4B1C-BC4E-3F8ED996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F447B-5E98-442D-9CFD-1EF5AE872F7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527047"/>
            <a:ext cx="8503920" cy="293211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Crop rotation</a:t>
            </a:r>
          </a:p>
          <a:p>
            <a:pPr lvl="1"/>
            <a:r>
              <a:rPr lang="en-US" dirty="0"/>
              <a:t>Host range of pathogen</a:t>
            </a:r>
          </a:p>
          <a:p>
            <a:pPr lvl="2"/>
            <a:r>
              <a:rPr lang="en-US" dirty="0"/>
              <a:t>The plant species that a pathogen can infect </a:t>
            </a:r>
          </a:p>
          <a:p>
            <a:pPr lvl="3"/>
            <a:r>
              <a:rPr lang="en-US" dirty="0"/>
              <a:t>Host vs. nonhost (tomato is nonhost of cucurbit powdery mildew fugus)</a:t>
            </a:r>
          </a:p>
          <a:p>
            <a:pPr lvl="3"/>
            <a:r>
              <a:rPr lang="en-US" dirty="0"/>
              <a:t>Narrow or broad (clubroot of cabbage or Verticillium wilt)</a:t>
            </a:r>
          </a:p>
          <a:p>
            <a:pPr lvl="1"/>
            <a:r>
              <a:rPr lang="en-US" dirty="0"/>
              <a:t>Reduce population of soilborne pathogens</a:t>
            </a:r>
          </a:p>
          <a:p>
            <a:pPr lvl="2"/>
            <a:r>
              <a:rPr lang="en-US" dirty="0"/>
              <a:t>Some pathogens survive in the soil</a:t>
            </a:r>
          </a:p>
          <a:p>
            <a:pPr lvl="1"/>
            <a:r>
              <a:rPr lang="en-US" dirty="0"/>
              <a:t>Balance available nutrients in the soil</a:t>
            </a:r>
          </a:p>
          <a:p>
            <a:pPr lvl="2"/>
            <a:r>
              <a:rPr lang="en-US" dirty="0"/>
              <a:t>Different plants have different nutrition needs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97B47-B930-43A6-B7C7-D59408FE7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459165"/>
            <a:ext cx="6739136" cy="191602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67847ED-F5AC-4526-A16C-E12585944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648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A278D">
                    <a:shade val="75000"/>
                  </a:srgbClr>
                </a:solidFill>
              </a:rPr>
              <a:t>Plant Disease 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resistant cultivars if available</a:t>
            </a:r>
          </a:p>
          <a:p>
            <a:pPr lvl="1"/>
            <a:r>
              <a:rPr lang="en-US" dirty="0"/>
              <a:t>A cost-effective components in IPM  </a:t>
            </a:r>
          </a:p>
          <a:p>
            <a:pPr lvl="1"/>
            <a:r>
              <a:rPr lang="en-US" dirty="0"/>
              <a:t>Suppress disease development</a:t>
            </a:r>
          </a:p>
          <a:p>
            <a:pPr lvl="1"/>
            <a:r>
              <a:rPr lang="en-US" dirty="0"/>
              <a:t>Hybrids </a:t>
            </a:r>
          </a:p>
          <a:p>
            <a:pPr lvl="2"/>
            <a:r>
              <a:rPr lang="en-US" dirty="0"/>
              <a:t>cross between two parents</a:t>
            </a:r>
          </a:p>
          <a:p>
            <a:pPr lvl="2"/>
            <a:r>
              <a:rPr lang="en-US" dirty="0"/>
              <a:t>conventional breeding</a:t>
            </a:r>
          </a:p>
          <a:p>
            <a:pPr lvl="1"/>
            <a:r>
              <a:rPr lang="en-US" dirty="0"/>
              <a:t>Heirlooms</a:t>
            </a:r>
          </a:p>
          <a:p>
            <a:pPr lvl="2"/>
            <a:r>
              <a:rPr lang="en-US" dirty="0"/>
              <a:t>open-pollinated varieties from generation to generation</a:t>
            </a:r>
          </a:p>
          <a:p>
            <a:pPr lvl="1"/>
            <a:r>
              <a:rPr lang="en-US" dirty="0"/>
              <a:t>No variety is resistant to all pathogens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383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1EABE-E1B9-C951-8CC0-2B499220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Disease Prevention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1FF274-F4B5-44FD-9272-C91A05F4F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2ADD6-BEFD-7DA3-9814-03C3FB53FEF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Grafting desirable cions to resistant root stock</a:t>
            </a:r>
          </a:p>
          <a:p>
            <a:pPr lvl="1"/>
            <a:r>
              <a:rPr lang="en-US" dirty="0"/>
              <a:t>Soilborne diseases</a:t>
            </a:r>
          </a:p>
          <a:p>
            <a:pPr lvl="2"/>
            <a:r>
              <a:rPr lang="en-US" dirty="0"/>
              <a:t>Fusarium wilt in tomato or watermelon</a:t>
            </a:r>
          </a:p>
          <a:p>
            <a:pPr lvl="2"/>
            <a:r>
              <a:rPr lang="en-US" dirty="0"/>
              <a:t>Verticillium wilt in eggplant</a:t>
            </a:r>
          </a:p>
          <a:p>
            <a:pPr lvl="2"/>
            <a:r>
              <a:rPr lang="en-US" dirty="0"/>
              <a:t>Phytophthora root rot in pepper</a:t>
            </a:r>
          </a:p>
          <a:p>
            <a:pPr lvl="1"/>
            <a:r>
              <a:rPr lang="en-US" dirty="0"/>
              <a:t>High cost and more labor</a:t>
            </a:r>
          </a:p>
          <a:p>
            <a:pPr lvl="1"/>
            <a:r>
              <a:rPr lang="en-US" dirty="0"/>
              <a:t>Greenhouse production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129406-22DE-E4C3-87C8-06CCB249C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0149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269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7210E3-19CC-60F8-0133-C5FDC821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DA323-8D6A-4921-9E37-787900CF90E2}" type="slidenum">
              <a:rPr lang="en-US" smtClean="0">
                <a:solidFill>
                  <a:srgbClr val="1A278D">
                    <a:shade val="75000"/>
                  </a:srgbClr>
                </a:solidFill>
              </a:rPr>
              <a:pPr/>
              <a:t>2</a:t>
            </a:fld>
            <a:endParaRPr lang="en-US">
              <a:solidFill>
                <a:srgbClr val="1A278D">
                  <a:shade val="75000"/>
                </a:srgb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9D8328-3339-014A-6C97-8CC80597EF36}"/>
              </a:ext>
            </a:extLst>
          </p:cNvPr>
          <p:cNvGrpSpPr/>
          <p:nvPr/>
        </p:nvGrpSpPr>
        <p:grpSpPr>
          <a:xfrm>
            <a:off x="76200" y="457200"/>
            <a:ext cx="8915399" cy="5486400"/>
            <a:chOff x="126781" y="229246"/>
            <a:chExt cx="8890438" cy="5105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E28DF5-C840-EE54-7BD8-02ADCF209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9450" t="17887" r="21481" b="18652"/>
            <a:stretch/>
          </p:blipFill>
          <p:spPr>
            <a:xfrm>
              <a:off x="126781" y="229246"/>
              <a:ext cx="8890438" cy="510540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4B8A7B9-6B69-2050-BFA9-24451F074548}"/>
                </a:ext>
              </a:extLst>
            </p:cNvPr>
            <p:cNvSpPr/>
            <p:nvPr/>
          </p:nvSpPr>
          <p:spPr>
            <a:xfrm>
              <a:off x="3695700" y="2405024"/>
              <a:ext cx="2362200" cy="26491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73D7148-A78B-263A-BF21-AC7AC12C279B}"/>
                </a:ext>
              </a:extLst>
            </p:cNvPr>
            <p:cNvSpPr/>
            <p:nvPr/>
          </p:nvSpPr>
          <p:spPr>
            <a:xfrm>
              <a:off x="3695700" y="2646233"/>
              <a:ext cx="4076700" cy="26491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7B9BCB7-1AE2-AEB3-B5B0-2406AFB99810}"/>
                </a:ext>
              </a:extLst>
            </p:cNvPr>
            <p:cNvSpPr/>
            <p:nvPr/>
          </p:nvSpPr>
          <p:spPr>
            <a:xfrm>
              <a:off x="3695700" y="3513538"/>
              <a:ext cx="2628900" cy="26491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AAF971F-D574-BF01-CEC7-BAD3045F1D24}"/>
                </a:ext>
              </a:extLst>
            </p:cNvPr>
            <p:cNvSpPr/>
            <p:nvPr/>
          </p:nvSpPr>
          <p:spPr>
            <a:xfrm>
              <a:off x="3657950" y="3759013"/>
              <a:ext cx="1066800" cy="152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87C9BBE-471E-F5E3-0BA9-E2E02FE77C51}"/>
                </a:ext>
              </a:extLst>
            </p:cNvPr>
            <p:cNvSpPr/>
            <p:nvPr/>
          </p:nvSpPr>
          <p:spPr>
            <a:xfrm>
              <a:off x="3657950" y="3970499"/>
              <a:ext cx="2362200" cy="152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1E1D6039-F296-E828-63C7-FB5E97DF3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83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0F757-2634-4475-BFC9-DE67E6666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Plant Disease Prevention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F497B2-12AF-4C0A-9495-E515C0C48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B40F2-621B-4DF5-9852-BE09EAC941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 disease-free plant materials</a:t>
            </a:r>
          </a:p>
          <a:p>
            <a:pPr lvl="1"/>
            <a:r>
              <a:rPr lang="en-US" dirty="0"/>
              <a:t>Seed, tubers, bulbs, transplants</a:t>
            </a:r>
          </a:p>
          <a:p>
            <a:pPr lvl="1"/>
            <a:r>
              <a:rPr lang="en-US" dirty="0"/>
              <a:t>Source of long-distance dissemination and entry of pathogens into new areas</a:t>
            </a:r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0E44874-A6E9-2946-44C4-97CB3E0AF9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579" y="1377100"/>
            <a:ext cx="3251199" cy="2438399"/>
          </a:xfr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7FB57B6-BCBE-4780-BE4A-2C5C54EEE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0149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3928F2-1C88-2A75-EC95-76A2178ABB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494" y="3882599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34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1A278D">
                    <a:shade val="75000"/>
                  </a:srgbClr>
                </a:solidFill>
              </a:rPr>
              <a:t>Plant Disease 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18970" y="1447800"/>
            <a:ext cx="8367830" cy="4937760"/>
          </a:xfrm>
        </p:spPr>
        <p:txBody>
          <a:bodyPr>
            <a:normAutofit/>
          </a:bodyPr>
          <a:lstStyle/>
          <a:p>
            <a:r>
              <a:rPr lang="en-US" dirty="0"/>
              <a:t>Sanitation</a:t>
            </a:r>
          </a:p>
          <a:p>
            <a:pPr lvl="1"/>
            <a:r>
              <a:rPr lang="en-US" dirty="0"/>
              <a:t>Remove and destroy diseased plants or materials</a:t>
            </a:r>
          </a:p>
          <a:p>
            <a:pPr lvl="1"/>
            <a:r>
              <a:rPr lang="en-US" dirty="0"/>
              <a:t>Greenhouse benches and floors (hydrogen peroxide)</a:t>
            </a:r>
          </a:p>
          <a:p>
            <a:pPr lvl="1"/>
            <a:r>
              <a:rPr lang="en-US" dirty="0"/>
              <a:t>Clean tools and equipment frequently</a:t>
            </a:r>
          </a:p>
          <a:p>
            <a:pPr lvl="1"/>
            <a:r>
              <a:rPr lang="en-US" dirty="0"/>
              <a:t>Wash and disinfect reused pots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AB613-1E56-4EF7-A4F2-EC8472E71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45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A278D">
                    <a:shade val="75000"/>
                  </a:srgbClr>
                </a:solidFill>
              </a:rPr>
              <a:t>Plant Disease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371600"/>
            <a:ext cx="8503920" cy="4572000"/>
          </a:xfrm>
        </p:spPr>
        <p:txBody>
          <a:bodyPr>
            <a:normAutofit/>
          </a:bodyPr>
          <a:lstStyle/>
          <a:p>
            <a:r>
              <a:rPr lang="en-US" dirty="0"/>
              <a:t>Space and support plants</a:t>
            </a:r>
          </a:p>
          <a:p>
            <a:pPr lvl="1"/>
            <a:r>
              <a:rPr lang="en-US" dirty="0"/>
              <a:t>Improve air circulation</a:t>
            </a:r>
          </a:p>
          <a:p>
            <a:pPr lvl="1"/>
            <a:r>
              <a:rPr lang="en-US" dirty="0"/>
              <a:t>Reduce humidity</a:t>
            </a:r>
          </a:p>
          <a:p>
            <a:pPr lvl="1"/>
            <a:r>
              <a:rPr lang="en-US" dirty="0"/>
              <a:t>Slow disease development</a:t>
            </a:r>
          </a:p>
          <a:p>
            <a:pPr lvl="1"/>
            <a:r>
              <a:rPr lang="en-US" dirty="0"/>
              <a:t>Sunlight penetration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A278D">
                    <a:shade val="75000"/>
                  </a:srgbClr>
                </a:solidFill>
              </a:rPr>
              <a:t>Plant Disease Prevention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Clr>
                <a:srgbClr val="F07F09"/>
              </a:buClr>
            </a:pPr>
            <a:r>
              <a:rPr lang="en-US" dirty="0">
                <a:solidFill>
                  <a:prstClr val="black"/>
                </a:solidFill>
              </a:rPr>
              <a:t>Water plants properly</a:t>
            </a:r>
          </a:p>
          <a:p>
            <a:pPr lvl="1">
              <a:buClr>
                <a:srgbClr val="9F2936"/>
              </a:buClr>
            </a:pPr>
            <a:r>
              <a:rPr lang="en-US" dirty="0">
                <a:solidFill>
                  <a:srgbClr val="323232"/>
                </a:solidFill>
              </a:rPr>
              <a:t>Prevent drought stress</a:t>
            </a:r>
          </a:p>
          <a:p>
            <a:pPr lvl="1">
              <a:buClr>
                <a:srgbClr val="9F2936"/>
              </a:buClr>
            </a:pPr>
            <a:r>
              <a:rPr lang="en-US" dirty="0">
                <a:solidFill>
                  <a:srgbClr val="323232"/>
                </a:solidFill>
              </a:rPr>
              <a:t>Avoid excessive watering</a:t>
            </a:r>
          </a:p>
          <a:p>
            <a:pPr lvl="1">
              <a:buClr>
                <a:srgbClr val="9F2936"/>
              </a:buClr>
            </a:pPr>
            <a:r>
              <a:rPr lang="en-US" dirty="0">
                <a:solidFill>
                  <a:srgbClr val="323232"/>
                </a:solidFill>
              </a:rPr>
              <a:t>Avoid overhead irrigation when possible</a:t>
            </a:r>
          </a:p>
          <a:p>
            <a:pPr lvl="1">
              <a:buClr>
                <a:srgbClr val="9F2936"/>
              </a:buClr>
            </a:pPr>
            <a:r>
              <a:rPr lang="en-US" dirty="0">
                <a:solidFill>
                  <a:srgbClr val="323232"/>
                </a:solidFill>
              </a:rPr>
              <a:t>Use drip irrigation</a:t>
            </a:r>
          </a:p>
          <a:p>
            <a:pPr lvl="1">
              <a:buClr>
                <a:srgbClr val="9F2936"/>
              </a:buClr>
            </a:pPr>
            <a:r>
              <a:rPr lang="en-US" dirty="0">
                <a:solidFill>
                  <a:srgbClr val="323232"/>
                </a:solidFill>
              </a:rPr>
              <a:t>Water plants in the morning</a:t>
            </a:r>
          </a:p>
          <a:p>
            <a:pPr lvl="1">
              <a:buClr>
                <a:srgbClr val="9F2936"/>
              </a:buClr>
            </a:pPr>
            <a:r>
              <a:rPr lang="en-US" dirty="0">
                <a:solidFill>
                  <a:srgbClr val="323232"/>
                </a:solidFill>
              </a:rPr>
              <a:t>Water deeply, less frequently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705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41295-4DD5-F0AB-4CC6-3F57C7B34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70BF-881C-C194-70EC-46225E1E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dirty="0"/>
              <a:t>Monitor Plant Diseases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F7B410-D2C0-BBBD-3409-7C626F866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453AC16-CD40-4538-A9AC-C06CCB11284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7B0EC-52FD-C181-BE68-9C5B7D73709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Regularly scout plants (seedling, transplant, field)</a:t>
            </a:r>
          </a:p>
          <a:p>
            <a:pPr lvl="1"/>
            <a:r>
              <a:rPr lang="en-US" dirty="0"/>
              <a:t>Normal or abnormal</a:t>
            </a:r>
          </a:p>
          <a:p>
            <a:pPr lvl="2"/>
            <a:r>
              <a:rPr lang="en-US" dirty="0"/>
              <a:t>Spots, wilt, stunting, chlorosis, injury</a:t>
            </a:r>
          </a:p>
          <a:p>
            <a:pPr lvl="1"/>
            <a:r>
              <a:rPr lang="en-US" dirty="0"/>
              <a:t>Weather and environmental conditions (rain, humidity, temperature, soil, and irrigation)</a:t>
            </a:r>
          </a:p>
          <a:p>
            <a:pPr lvl="1"/>
            <a:r>
              <a:rPr lang="en-US" dirty="0"/>
              <a:t>Identify the problem</a:t>
            </a:r>
          </a:p>
          <a:p>
            <a:pPr lvl="1"/>
            <a:r>
              <a:rPr lang="en-US" dirty="0"/>
              <a:t>Distribution of the problem</a:t>
            </a:r>
          </a:p>
          <a:p>
            <a:pPr lvl="2"/>
            <a:r>
              <a:rPr lang="en-US" dirty="0"/>
              <a:t>Number of plants affected</a:t>
            </a:r>
          </a:p>
          <a:p>
            <a:pPr lvl="1"/>
            <a:r>
              <a:rPr lang="en-US" dirty="0"/>
              <a:t>Recordkeeping (disease history)</a:t>
            </a:r>
          </a:p>
          <a:p>
            <a:pPr lvl="2"/>
            <a:r>
              <a:rPr lang="en-US" dirty="0"/>
              <a:t>Notebook</a:t>
            </a:r>
          </a:p>
          <a:p>
            <a:pPr lvl="2"/>
            <a:r>
              <a:rPr lang="en-US" dirty="0"/>
              <a:t>Mapping</a:t>
            </a:r>
          </a:p>
          <a:p>
            <a:pPr lvl="2"/>
            <a:r>
              <a:rPr lang="en-US" dirty="0"/>
              <a:t>Photos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6CEE6E8-4685-7A36-F019-C1C37F7E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0149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71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B0078-1F57-04E6-A1A9-6FC02A8E7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260D0-F3B3-0364-FD08-796E2EC8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dirty="0"/>
              <a:t>Threshold and Action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A5239F-80FD-CB64-5B47-2D0163AB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453AC16-CD40-4538-A9AC-C06CCB11284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913CFA-AE8E-5E07-003C-92C33C8336C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>
            <a:normAutofit/>
          </a:bodyPr>
          <a:lstStyle/>
          <a:p>
            <a:r>
              <a:rPr lang="en-US" dirty="0"/>
              <a:t>Action threshold</a:t>
            </a:r>
          </a:p>
          <a:p>
            <a:pPr lvl="1"/>
            <a:r>
              <a:rPr lang="en-US" dirty="0"/>
              <a:t>The point above which specific pests cannot be tolerated</a:t>
            </a:r>
          </a:p>
          <a:p>
            <a:pPr lvl="1"/>
            <a:r>
              <a:rPr lang="en-US" dirty="0"/>
              <a:t>Developed over the long-term monitoring, recordkeeping, and evaluation </a:t>
            </a:r>
          </a:p>
          <a:p>
            <a:r>
              <a:rPr lang="en-US" dirty="0"/>
              <a:t>Action</a:t>
            </a:r>
          </a:p>
          <a:p>
            <a:pPr lvl="1"/>
            <a:r>
              <a:rPr lang="en-US" dirty="0"/>
              <a:t>The disease and its life cycle</a:t>
            </a:r>
          </a:p>
          <a:p>
            <a:pPr lvl="1"/>
            <a:r>
              <a:rPr lang="en-US" dirty="0"/>
              <a:t>Environmental conditions</a:t>
            </a:r>
          </a:p>
          <a:p>
            <a:pPr lvl="1"/>
            <a:r>
              <a:rPr lang="en-US" dirty="0"/>
              <a:t>Total cost of the action</a:t>
            </a:r>
          </a:p>
          <a:p>
            <a:pPr lvl="1"/>
            <a:r>
              <a:rPr lang="en-US" dirty="0"/>
              <a:t>The value of the crop</a:t>
            </a:r>
          </a:p>
          <a:p>
            <a:pPr lvl="1"/>
            <a:r>
              <a:rPr lang="en-US" dirty="0"/>
              <a:t>The impact on the environment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D06126C-E2E7-2CAC-F9CE-42A672413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0149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437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A278D">
                    <a:shade val="75000"/>
                  </a:srgbClr>
                </a:solidFill>
              </a:rPr>
              <a:t>Fungicide Treatment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mage result for omr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198168"/>
            <a:ext cx="1597152" cy="106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29DC3F-D161-EFA5-A2B5-71DED003E4C4}"/>
              </a:ext>
            </a:extLst>
          </p:cNvPr>
          <p:cNvSpPr/>
          <p:nvPr/>
        </p:nvSpPr>
        <p:spPr>
          <a:xfrm>
            <a:off x="7239000" y="3703863"/>
            <a:ext cx="762000" cy="2286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5CFA55-62D5-79E1-D8F2-5B6DB7CBC1F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Most fungicides are preventative, but not curative</a:t>
            </a:r>
          </a:p>
          <a:p>
            <a:r>
              <a:rPr lang="en-US" dirty="0"/>
              <a:t>Apply fungicides before infection, or upon detected</a:t>
            </a:r>
          </a:p>
          <a:p>
            <a:r>
              <a:rPr lang="en-US" dirty="0"/>
              <a:t>Rotate fungicides to prevent fungicide resistance </a:t>
            </a:r>
          </a:p>
          <a:p>
            <a:r>
              <a:rPr lang="en-US" dirty="0"/>
              <a:t>Read and follow the product label when using any pesticides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43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556188"/>
              </p:ext>
            </p:extLst>
          </p:nvPr>
        </p:nvGraphicFramePr>
        <p:xfrm>
          <a:off x="241236" y="1219200"/>
          <a:ext cx="8661527" cy="441985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45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1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4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20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Ingredient</a:t>
                      </a:r>
                    </a:p>
                  </a:txBody>
                  <a:tcPr marL="91430" marR="91430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 Name</a:t>
                      </a:r>
                    </a:p>
                  </a:txBody>
                  <a:tcPr marL="91430" marR="91430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</a:txBody>
                  <a:tcPr marL="91430" marR="91430" marT="45711" marB="4571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12">
                <a:tc>
                  <a:txBody>
                    <a:bodyPr/>
                    <a:lstStyle/>
                    <a:p>
                      <a:r>
                        <a:rPr lang="fr-FR" altLang="en-US" sz="1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Bacillus subtilis  GB03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11" marB="45711"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Companion</a:t>
                      </a:r>
                    </a:p>
                  </a:txBody>
                  <a:tcPr marL="91430" marR="91430" marT="45711" marB="4571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Pythium, Rhizoctonia</a:t>
                      </a:r>
                    </a:p>
                  </a:txBody>
                  <a:tcPr marL="91430" marR="91430" marT="45711" marB="4571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subtilis 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QST 713</a:t>
                      </a:r>
                    </a:p>
                  </a:txBody>
                  <a:tcPr marL="91430" marR="91430" marT="45711" marB="45711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Cease, Serenade</a:t>
                      </a:r>
                    </a:p>
                  </a:txBody>
                  <a:tcPr marL="91430" marR="91430" marT="45711" marB="4571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Botrytis, powdery mildew, Pythium, Rhizoctonia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  <a:r>
                        <a:rPr lang="en-US" sz="1400" i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amyloliquefaciens 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D747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Triathlon, Double Nickel, Stargus</a:t>
                      </a:r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Powdery mildew, botrytis, bacterial leaf spot, Pythium</a:t>
                      </a:r>
                    </a:p>
                  </a:txBody>
                  <a:tcPr marL="91430" marR="91430" marT="45711" marB="4571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9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Streptomyces </a:t>
                      </a:r>
                      <a:r>
                        <a:rPr lang="en-US" altLang="en-US" sz="140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spp.</a:t>
                      </a:r>
                      <a:r>
                        <a:rPr lang="en-US" altLang="en-US" sz="1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11" marB="45711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Mycostop, Actinovate</a:t>
                      </a:r>
                    </a:p>
                  </a:txBody>
                  <a:tcPr marL="91430" marR="91430" marT="45711" marB="4571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Leaf spot, Botrytis, powdery mildew, downy mildew, summer patch, dollar spot, Pythium, Rhizoctonia</a:t>
                      </a:r>
                    </a:p>
                  </a:txBody>
                  <a:tcPr marL="91430" marR="91430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36"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Trichoderma harzianum </a:t>
                      </a:r>
                      <a:r>
                        <a:rPr lang="en-US" sz="140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strain T-22</a:t>
                      </a:r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RootShield</a:t>
                      </a:r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Pythium, Rhizoctonia, Thielaviopsis</a:t>
                      </a:r>
                    </a:p>
                  </a:txBody>
                  <a:tcPr marL="91430" marR="91430" marT="45723" marB="45723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36"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 </a:t>
                      </a:r>
                      <a:r>
                        <a:rPr lang="en-US" sz="1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harizanum</a:t>
                      </a:r>
                      <a:r>
                        <a:rPr lang="en-US" sz="1400" i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strain KRL-AG2</a:t>
                      </a:r>
                      <a:endParaRPr lang="en-US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RootShield</a:t>
                      </a:r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Pythium, Rhizoctonia, Thielaviopsis</a:t>
                      </a:r>
                    </a:p>
                  </a:txBody>
                  <a:tcPr marL="91430" marR="91430" marT="45723" marB="45723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36"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 harzianum T-22 + T. virens G-41</a:t>
                      </a:r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RootShield</a:t>
                      </a:r>
                      <a:r>
                        <a:rPr lang="en-US" sz="1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Pythium, Rhizoctonia, Thielaviopsis</a:t>
                      </a:r>
                    </a:p>
                  </a:txBody>
                  <a:tcPr marL="91430" marR="91430" marT="45723" marB="45723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36"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 asperellum strain T34</a:t>
                      </a:r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Asperello</a:t>
                      </a:r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Pythium, Rhizoctonia</a:t>
                      </a:r>
                    </a:p>
                  </a:txBody>
                  <a:tcPr marL="91430" marR="91430" marT="45723" marB="45723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14"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 asperellum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T, </a:t>
                      </a:r>
                      <a:r>
                        <a:rPr lang="en-US" sz="14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gamsii</a:t>
                      </a:r>
                      <a:endParaRPr lang="en-US" sz="1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12" marB="45712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alt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BioTam</a:t>
                      </a:r>
                      <a:endParaRPr lang="en-US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12" marB="4571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Pythium, Rhizoctonia,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Thielaviopsis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12" marB="45712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14"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Gliocladium catenulatum </a:t>
                      </a:r>
                      <a:r>
                        <a:rPr lang="en-US" sz="140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J1446</a:t>
                      </a:r>
                    </a:p>
                  </a:txBody>
                  <a:tcPr marL="91432" marR="91432" marT="45712" marB="45712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Prestop, </a:t>
                      </a:r>
                      <a:r>
                        <a:rPr lang="en-US" alt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PVent</a:t>
                      </a:r>
                      <a:endParaRPr lang="en-US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12" marB="4571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Pythium, Rhizoctonia, </a:t>
                      </a:r>
                    </a:p>
                  </a:txBody>
                  <a:tcPr marL="91432" marR="91432" marT="45712" marB="45712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41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119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343400" y="6323013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1FA0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5993595-2902-4909-BDCD-580D4890B2EB}" type="slidenum">
              <a:rPr lang="en-US" altLang="en-US" sz="1600" smtClean="0">
                <a:solidFill>
                  <a:schemeClr val="bg1"/>
                </a:solidFill>
                <a:latin typeface="Gill Sans MT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en-US" sz="160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D4489A84-C738-754E-DFE1-6043CC561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Pathogen - Fungicides</a:t>
            </a:r>
            <a:endParaRPr lang="en-US" altLang="en-US" dirty="0"/>
          </a:p>
        </p:txBody>
      </p:sp>
      <p:pic>
        <p:nvPicPr>
          <p:cNvPr id="4" name="Picture 2" descr="Image result for omri">
            <a:extLst>
              <a:ext uri="{FF2B5EF4-FFF2-40B4-BE49-F238E27FC236}">
                <a16:creationId xmlns:a16="http://schemas.microsoft.com/office/drawing/2014/main" id="{FA33E992-5B34-9A51-39BA-E250B4DBE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206119"/>
            <a:ext cx="1597152" cy="106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624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AE4CE-F005-A65B-C60C-16EC76A8B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>
            <a:extLst>
              <a:ext uri="{FF2B5EF4-FFF2-40B4-BE49-F238E27FC236}">
                <a16:creationId xmlns:a16="http://schemas.microsoft.com/office/drawing/2014/main" id="{D2CD9084-80CB-F946-D8C6-C5BBE584A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Fungicides</a:t>
            </a:r>
            <a:endParaRPr lang="en-US" altLang="en-US" dirty="0">
              <a:solidFill>
                <a:srgbClr val="171A8C"/>
              </a:solidFill>
            </a:endParaRPr>
          </a:p>
        </p:txBody>
      </p:sp>
      <p:sp>
        <p:nvSpPr>
          <p:cNvPr id="110595" name="Slide Number Placeholder 1">
            <a:extLst>
              <a:ext uri="{FF2B5EF4-FFF2-40B4-BE49-F238E27FC236}">
                <a16:creationId xmlns:a16="http://schemas.microsoft.com/office/drawing/2014/main" id="{F4EAD7B6-65B3-5493-867B-6251E7EEF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1C1FA0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4E8542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258FE15-2771-4E8E-A619-33A05765C24F}" type="slidenum">
              <a:rPr lang="en-US" altLang="en-US" sz="1400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en-US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0597" name="Picture 4">
            <a:extLst>
              <a:ext uri="{FF2B5EF4-FFF2-40B4-BE49-F238E27FC236}">
                <a16:creationId xmlns:a16="http://schemas.microsoft.com/office/drawing/2014/main" id="{5DADDF7E-9B16-6E32-CE0D-A927CEE5A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A2B66FF1-F702-E8C0-1408-C5B6FADC80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7348868"/>
              </p:ext>
            </p:extLst>
          </p:nvPr>
        </p:nvGraphicFramePr>
        <p:xfrm>
          <a:off x="176798" y="1467698"/>
          <a:ext cx="8794165" cy="3941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99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89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Ingredient</a:t>
                      </a:r>
                    </a:p>
                  </a:txBody>
                  <a:tcPr marL="91421" marR="91421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 Name</a:t>
                      </a:r>
                    </a:p>
                  </a:txBody>
                  <a:tcPr marL="91421" marR="91421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Diseases </a:t>
                      </a:r>
                    </a:p>
                  </a:txBody>
                  <a:tcPr marL="91421" marR="91421" marT="45714" marB="4571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445">
                <a:tc>
                  <a:txBody>
                    <a:bodyPr/>
                    <a:lstStyle/>
                    <a:p>
                      <a:r>
                        <a:rPr lang="en-US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copper sulfate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12" marB="45712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Phyton 27, Phyton 35</a:t>
                      </a:r>
                    </a:p>
                  </a:txBody>
                  <a:tcPr marL="91432" marR="91432" marT="45712" marB="4571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Leaf spot, Botrytis, powdery mildew, Pythium, Rhizoctonia</a:t>
                      </a:r>
                    </a:p>
                  </a:txBody>
                  <a:tcPr marL="91432" marR="91432" marT="45712" marB="45712" anchor="ctr"/>
                </a:tc>
                <a:extLst>
                  <a:ext uri="{0D108BD9-81ED-4DB2-BD59-A6C34878D82A}">
                    <a16:rowId xmlns:a16="http://schemas.microsoft.com/office/drawing/2014/main" val="3428093203"/>
                  </a:ext>
                </a:extLst>
              </a:tr>
              <a:tr h="34269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hydrogen peroxide and peroxyacetic acid</a:t>
                      </a:r>
                    </a:p>
                  </a:txBody>
                  <a:tcPr marL="91432" marR="91432" marT="45712" marB="45712"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TerraClean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5.0,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OxiDate</a:t>
                      </a: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12" marB="4571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Pythium, Rhizoctonia, Thielaviopsis </a:t>
                      </a:r>
                    </a:p>
                  </a:txBody>
                  <a:tcPr marL="91432" marR="91432" marT="45712" marB="4571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696">
                <a:tc>
                  <a:txBody>
                    <a:bodyPr/>
                    <a:lstStyle/>
                    <a:p>
                      <a:r>
                        <a:rPr lang="en-US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quaternary ammonium chloride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12" marB="45712"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KleenGrow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12" marB="4571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Pythium, Rhizoctonia, Thielaviopsis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12" marB="45712" anchor="ctr"/>
                </a:tc>
                <a:extLst>
                  <a:ext uri="{0D108BD9-81ED-4DB2-BD59-A6C34878D82A}">
                    <a16:rowId xmlns:a16="http://schemas.microsoft.com/office/drawing/2014/main" val="2119333990"/>
                  </a:ext>
                </a:extLst>
              </a:tr>
              <a:tr h="34269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extract of </a:t>
                      </a:r>
                      <a:r>
                        <a:rPr lang="en-US" sz="140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giant</a:t>
                      </a:r>
                      <a:r>
                        <a:rPr lang="en-US" sz="140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knotweed</a:t>
                      </a:r>
                      <a:endParaRPr lang="en-US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26" marB="45726"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Regalia</a:t>
                      </a:r>
                    </a:p>
                  </a:txBody>
                  <a:tcPr marL="91432" marR="91432" marT="45726" marB="4572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Pythium,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Rhizoctonia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26" marB="45726" anchor="ctr"/>
                </a:tc>
                <a:extLst>
                  <a:ext uri="{0D108BD9-81ED-4DB2-BD59-A6C34878D82A}">
                    <a16:rowId xmlns:a16="http://schemas.microsoft.com/office/drawing/2014/main" val="761185923"/>
                  </a:ext>
                </a:extLst>
              </a:tr>
              <a:tr h="342696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potassium</a:t>
                      </a:r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bicarbonate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6" marB="45726"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MilStop </a:t>
                      </a:r>
                    </a:p>
                  </a:txBody>
                  <a:tcPr marL="91434" marR="91434" marT="45726" marB="4572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Leaf spot, Botrytis, rust, downy mildew, powdery mildew,</a:t>
                      </a:r>
                    </a:p>
                  </a:txBody>
                  <a:tcPr marL="91434" marR="91434" marT="45726" marB="45726" anchor="ctr"/>
                </a:tc>
                <a:extLst>
                  <a:ext uri="{0D108BD9-81ED-4DB2-BD59-A6C34878D82A}">
                    <a16:rowId xmlns:a16="http://schemas.microsoft.com/office/drawing/2014/main" val="268678799"/>
                  </a:ext>
                </a:extLst>
              </a:tr>
              <a:tr h="58747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hydrogen dioxide</a:t>
                      </a:r>
                    </a:p>
                  </a:txBody>
                  <a:tcPr marL="91434" marR="91434" marT="45726" marB="45726"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OxiDate</a:t>
                      </a:r>
                    </a:p>
                  </a:txBody>
                  <a:tcPr marL="91434" marR="91434" marT="45726" marB="4572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Leaf spot, Botrytis, rust, downy mildew, powdery mildew, Pythium, Thielaviopsis</a:t>
                      </a:r>
                    </a:p>
                  </a:txBody>
                  <a:tcPr marL="91434" marR="91434" marT="45726" marB="45726" anchor="ctr"/>
                </a:tc>
                <a:extLst>
                  <a:ext uri="{0D108BD9-81ED-4DB2-BD59-A6C34878D82A}">
                    <a16:rowId xmlns:a16="http://schemas.microsoft.com/office/drawing/2014/main" val="3055715896"/>
                  </a:ext>
                </a:extLst>
              </a:tr>
              <a:tr h="342696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neem oil</a:t>
                      </a:r>
                    </a:p>
                  </a:txBody>
                  <a:tcPr marL="91434" marR="91434" marT="45726" marB="45726"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Triact 70</a:t>
                      </a:r>
                    </a:p>
                  </a:txBody>
                  <a:tcPr marL="91434" marR="91434" marT="45726" marB="4572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Leaf spot, Botrytis, rust, powdery mildew</a:t>
                      </a:r>
                    </a:p>
                  </a:txBody>
                  <a:tcPr marL="91434" marR="91434" marT="45726" marB="45726" anchor="ctr"/>
                </a:tc>
                <a:extLst>
                  <a:ext uri="{0D108BD9-81ED-4DB2-BD59-A6C34878D82A}">
                    <a16:rowId xmlns:a16="http://schemas.microsoft.com/office/drawing/2014/main" val="125292134"/>
                  </a:ext>
                </a:extLst>
              </a:tr>
              <a:tr h="342752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horticultural oil</a:t>
                      </a:r>
                    </a:p>
                  </a:txBody>
                  <a:tcPr marL="91434" marR="91434" marT="45752" marB="45752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alt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SuffOil-X</a:t>
                      </a:r>
                    </a:p>
                  </a:txBody>
                  <a:tcPr marL="91434" marR="91434" marT="45752" marB="4575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Rust, powdery mildew</a:t>
                      </a:r>
                    </a:p>
                  </a:txBody>
                  <a:tcPr marL="91434" marR="91434" marT="45726" marB="45726" anchor="ctr"/>
                </a:tc>
                <a:extLst>
                  <a:ext uri="{0D108BD9-81ED-4DB2-BD59-A6C34878D82A}">
                    <a16:rowId xmlns:a16="http://schemas.microsoft.com/office/drawing/2014/main" val="296897218"/>
                  </a:ext>
                </a:extLst>
              </a:tr>
            </a:tbl>
          </a:graphicData>
        </a:graphic>
      </p:graphicFrame>
      <p:pic>
        <p:nvPicPr>
          <p:cNvPr id="2" name="Picture 2" descr="Image result for omri">
            <a:extLst>
              <a:ext uri="{FF2B5EF4-FFF2-40B4-BE49-F238E27FC236}">
                <a16:creationId xmlns:a16="http://schemas.microsoft.com/office/drawing/2014/main" id="{D0B6D0F2-B960-1160-4EF7-F9CA6B6C6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206119"/>
            <a:ext cx="1597152" cy="106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566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CABEF-DF67-D006-539E-4946A3CAB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F9009-69AA-EE57-C7CA-B7ADBC273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3D5AFE-CE67-DC30-3FC3-708F067FE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453AC16-CD40-4538-A9AC-C06CCB11284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740DB-F18F-9612-7629-28B0498EB43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>
            <a:normAutofit/>
          </a:bodyPr>
          <a:lstStyle/>
          <a:p>
            <a:r>
              <a:rPr lang="en-US" dirty="0"/>
              <a:t>Efficacy of the treatment</a:t>
            </a:r>
          </a:p>
          <a:p>
            <a:pPr lvl="1"/>
            <a:r>
              <a:rPr lang="en-US" dirty="0"/>
              <a:t>Reduced disease level?</a:t>
            </a:r>
          </a:p>
          <a:p>
            <a:r>
              <a:rPr lang="en-US" dirty="0"/>
              <a:t>Cost-benefit </a:t>
            </a:r>
          </a:p>
          <a:p>
            <a:pPr lvl="1"/>
            <a:r>
              <a:rPr lang="en-US" dirty="0"/>
              <a:t>Better yields?</a:t>
            </a:r>
          </a:p>
          <a:p>
            <a:pPr lvl="1"/>
            <a:r>
              <a:rPr lang="en-US" dirty="0"/>
              <a:t>Reduced pesticide use?</a:t>
            </a:r>
          </a:p>
          <a:p>
            <a:r>
              <a:rPr lang="en-US" dirty="0"/>
              <a:t>Environmental and social benefits</a:t>
            </a:r>
          </a:p>
          <a:p>
            <a:pPr lvl="1"/>
            <a:r>
              <a:rPr lang="en-US" dirty="0"/>
              <a:t>Health impacts from reduced pesticide use</a:t>
            </a:r>
          </a:p>
          <a:p>
            <a:pPr lvl="1"/>
            <a:r>
              <a:rPr lang="en-US" dirty="0"/>
              <a:t>Biodiversity increased?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4088D04-62B3-F9D7-589A-E632ACE0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0149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9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ABBDA-DD21-7A11-D157-B83D314E0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 for Plant Growth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516404-9C3E-905B-9D2D-1FDF9B8A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819DA-8A52-9D71-D3EA-F6FC72D95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47" y="2023912"/>
            <a:ext cx="8641682" cy="4024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F055B4-A8EE-898C-54F6-961F73D2FAD6}"/>
              </a:ext>
            </a:extLst>
          </p:cNvPr>
          <p:cNvSpPr txBox="1"/>
          <p:nvPr/>
        </p:nvSpPr>
        <p:spPr>
          <a:xfrm>
            <a:off x="301752" y="4124019"/>
            <a:ext cx="283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Temperature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82CBD-8F20-0494-E37D-94417D58C8E2}"/>
              </a:ext>
            </a:extLst>
          </p:cNvPr>
          <p:cNvSpPr txBox="1"/>
          <p:nvPr/>
        </p:nvSpPr>
        <p:spPr>
          <a:xfrm>
            <a:off x="1380418" y="5698053"/>
            <a:ext cx="283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757514-409A-2B2A-6D8E-6810CCEB5E4C}"/>
              </a:ext>
            </a:extLst>
          </p:cNvPr>
          <p:cNvSpPr txBox="1"/>
          <p:nvPr/>
        </p:nvSpPr>
        <p:spPr>
          <a:xfrm>
            <a:off x="7612485" y="5028239"/>
            <a:ext cx="1679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D7F1EA-F5EB-71F4-B897-90027095C47A}"/>
              </a:ext>
            </a:extLst>
          </p:cNvPr>
          <p:cNvSpPr txBox="1"/>
          <p:nvPr/>
        </p:nvSpPr>
        <p:spPr>
          <a:xfrm>
            <a:off x="-173334" y="5707413"/>
            <a:ext cx="283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Soil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91D7C-FC60-99CA-D245-67532EEDB8E7}"/>
              </a:ext>
            </a:extLst>
          </p:cNvPr>
          <p:cNvSpPr txBox="1"/>
          <p:nvPr/>
        </p:nvSpPr>
        <p:spPr>
          <a:xfrm>
            <a:off x="3127941" y="5688693"/>
            <a:ext cx="283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Nutrients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F0F4F2-A146-85D4-1D1B-3B52172BBA3A}"/>
              </a:ext>
            </a:extLst>
          </p:cNvPr>
          <p:cNvSpPr txBox="1"/>
          <p:nvPr/>
        </p:nvSpPr>
        <p:spPr>
          <a:xfrm>
            <a:off x="5489443" y="5705789"/>
            <a:ext cx="319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Microorganisms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212C27-1AE7-911C-4BCE-EFF62E7E6264}"/>
              </a:ext>
            </a:extLst>
          </p:cNvPr>
          <p:cNvSpPr txBox="1"/>
          <p:nvPr/>
        </p:nvSpPr>
        <p:spPr>
          <a:xfrm>
            <a:off x="1866698" y="3720752"/>
            <a:ext cx="283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4E73B-5032-0108-A03F-5E02439DF1D4}"/>
              </a:ext>
            </a:extLst>
          </p:cNvPr>
          <p:cNvSpPr txBox="1"/>
          <p:nvPr/>
        </p:nvSpPr>
        <p:spPr>
          <a:xfrm>
            <a:off x="3625561" y="2803756"/>
            <a:ext cx="283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Diseases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B6F172-09D7-DA08-CE33-BD889DA10BE8}"/>
              </a:ext>
            </a:extLst>
          </p:cNvPr>
          <p:cNvSpPr txBox="1"/>
          <p:nvPr/>
        </p:nvSpPr>
        <p:spPr>
          <a:xfrm>
            <a:off x="5257800" y="2098128"/>
            <a:ext cx="283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Insects</a:t>
            </a:r>
          </a:p>
        </p:txBody>
      </p:sp>
    </p:spTree>
    <p:extLst>
      <p:ext uri="{BB962C8B-B14F-4D97-AF65-F5344CB8AC3E}">
        <p14:creationId xmlns:p14="http://schemas.microsoft.com/office/powerpoint/2010/main" val="322088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4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87106F-5685-B3F7-9F2C-872175AB0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21AEF9-4AFC-890F-44B6-BCDDA8FC6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" y="2057400"/>
            <a:ext cx="8610600" cy="17526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/>
              <a:t>Common Diseases of Vegetables and Ornamental Plants</a:t>
            </a:r>
            <a:br>
              <a:rPr lang="en-US" dirty="0"/>
            </a:br>
            <a:br>
              <a:rPr lang="en-US" dirty="0"/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04415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Leaf Spot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3762756" cy="498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172" y="1315330"/>
            <a:ext cx="3326228" cy="249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172" y="3866270"/>
            <a:ext cx="3326228" cy="249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48E002-99B6-447D-A4EE-BAEDB01E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8F190CC-027B-2B04-41A4-E46E22C01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6335713"/>
            <a:ext cx="4349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sz="1800" dirty="0">
                <a:solidFill>
                  <a:schemeClr val="bg1"/>
                </a:solidFill>
              </a:rPr>
              <a:t>Septoria leaf spot of tomato</a:t>
            </a:r>
            <a:endParaRPr lang="en-US" altLang="en-US" sz="18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51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4FF73-7596-B3DF-13E5-F31FB334A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10AAC-0EAB-6928-13F3-46886032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Leaf Spot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C6F025-9F71-F907-9D7A-8755C8E96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357DBAC-B218-78D0-547A-186502D265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5348" y="1371600"/>
            <a:ext cx="3511153" cy="4681538"/>
          </a:xfrm>
          <a:prstGeom prst="rect">
            <a:avLst/>
          </a:prstGeom>
        </p:spPr>
      </p:pic>
      <p:pic>
        <p:nvPicPr>
          <p:cNvPr id="12" name="Content Placeholder 11" descr="A close-up of a tree&#10;&#10;AI-generated content may be incorrect.">
            <a:extLst>
              <a:ext uri="{FF2B5EF4-FFF2-40B4-BE49-F238E27FC236}">
                <a16:creationId xmlns:a16="http://schemas.microsoft.com/office/drawing/2014/main" id="{4C44A7BF-C398-91A6-B7DA-6B9E294F6B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323" y="1371600"/>
            <a:ext cx="3511153" cy="46815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581170-8010-B20D-E283-9D9DE8670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0060A2DB-75D4-424A-4611-20289DF58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6335713"/>
            <a:ext cx="4349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sz="1800" dirty="0">
                <a:solidFill>
                  <a:schemeClr val="bg1"/>
                </a:solidFill>
              </a:rPr>
              <a:t>Gray leaf spot of tomato</a:t>
            </a:r>
            <a:endParaRPr lang="en-US" altLang="en-US" sz="18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796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Leaf Spot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(cont.)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400000">
            <a:off x="1203147" y="918989"/>
            <a:ext cx="2318106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400000">
            <a:off x="1235750" y="3368686"/>
            <a:ext cx="2252899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481" y="1524000"/>
            <a:ext cx="3568119" cy="237874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7378" y="3918963"/>
            <a:ext cx="3534169" cy="23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67378" y="5955192"/>
            <a:ext cx="3489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http://www.apsnet.org/edcenter/intropp/lessons/prokaryotes/Pages/Bacterialspot.aspx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248400" y="4267200"/>
            <a:ext cx="563806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83EC9-7D77-4E5A-84E8-268C35E2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33A327CE-8B6F-F135-FCAE-0BBBBEAC8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6335713"/>
            <a:ext cx="4349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sz="1800" dirty="0">
                <a:solidFill>
                  <a:schemeClr val="bg1"/>
                </a:solidFill>
              </a:rPr>
              <a:t>Bacterial leaf spot of pepper</a:t>
            </a:r>
            <a:endParaRPr lang="en-US" altLang="en-US" sz="18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580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Leaf Spot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(cont.)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3434" y="2133600"/>
            <a:ext cx="4162715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D4D0A3B-D6EE-471C-9A3F-28690686B4D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42087" y="2133600"/>
            <a:ext cx="41656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D918DF-9E03-4765-A04B-075F4433AF6B}"/>
              </a:ext>
            </a:extLst>
          </p:cNvPr>
          <p:cNvSpPr txBox="1"/>
          <p:nvPr/>
        </p:nvSpPr>
        <p:spPr>
          <a:xfrm>
            <a:off x="1066800" y="48884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Anthracnose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2E1788-DCF0-43F5-A7C4-4AF1B0B27D83}"/>
              </a:ext>
            </a:extLst>
          </p:cNvPr>
          <p:cNvSpPr txBox="1"/>
          <p:nvPr/>
        </p:nvSpPr>
        <p:spPr>
          <a:xfrm>
            <a:off x="5562600" y="487742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Bacterial leaf spot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D887D7-AA6D-1847-2653-57AF4E7669EE}"/>
              </a:ext>
            </a:extLst>
          </p:cNvPr>
          <p:cNvSpPr txBox="1"/>
          <p:nvPr/>
        </p:nvSpPr>
        <p:spPr>
          <a:xfrm>
            <a:off x="3352800" y="63362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Cucumber</a:t>
            </a:r>
          </a:p>
        </p:txBody>
      </p:sp>
    </p:spTree>
    <p:extLst>
      <p:ext uri="{BB962C8B-B14F-4D97-AF65-F5344CB8AC3E}">
        <p14:creationId xmlns:p14="http://schemas.microsoft.com/office/powerpoint/2010/main" val="2760669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CD195-59F5-BC8F-5F25-F14B2003B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Leaf Spot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(cont.)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841959-0068-584D-AAC8-08CEC79FDE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25" y="2197894"/>
            <a:ext cx="4038600" cy="30289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C33EC2-B5C7-3DFF-20B7-CA239A6EFC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2197894"/>
            <a:ext cx="4038600" cy="3028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D1F71E-2803-60FF-E6EC-EA7BF1095D88}"/>
              </a:ext>
            </a:extLst>
          </p:cNvPr>
          <p:cNvSpPr txBox="1"/>
          <p:nvPr/>
        </p:nvSpPr>
        <p:spPr>
          <a:xfrm>
            <a:off x="3276600" y="63362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Alternaria leaf spot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DF2D7F-2368-061A-CEAB-46F28F4047C4}"/>
              </a:ext>
            </a:extLst>
          </p:cNvPr>
          <p:cNvSpPr txBox="1"/>
          <p:nvPr/>
        </p:nvSpPr>
        <p:spPr>
          <a:xfrm>
            <a:off x="468232" y="5334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Radish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36EE92-C9E0-1C9B-4A56-F9278BD01093}"/>
              </a:ext>
            </a:extLst>
          </p:cNvPr>
          <p:cNvSpPr txBox="1"/>
          <p:nvPr/>
        </p:nvSpPr>
        <p:spPr>
          <a:xfrm>
            <a:off x="4876800" y="5334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Broccoli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FF47853-DDF8-0982-DA96-20224DAC2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496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CD195-59F5-BC8F-5F25-F14B2003B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Leaf Spot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(cont.)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1F71E-2803-60FF-E6EC-EA7BF1095D88}"/>
              </a:ext>
            </a:extLst>
          </p:cNvPr>
          <p:cNvSpPr txBox="1"/>
          <p:nvPr/>
        </p:nvSpPr>
        <p:spPr>
          <a:xfrm>
            <a:off x="2590800" y="6336268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Alternaria leaf spot of broccoli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3A1DEA5-17E6-9D13-6738-7702E0D033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25" y="2197894"/>
            <a:ext cx="4038600" cy="3028950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F211D0D-FAD5-F15E-F552-BC353BC0EB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2197894"/>
            <a:ext cx="4038600" cy="302895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8AFA1E7-86B4-0137-2FAC-E6913678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960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CD195-59F5-BC8F-5F25-F14B2003B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Leaf Spot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(cont.)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1F71E-2803-60FF-E6EC-EA7BF1095D88}"/>
              </a:ext>
            </a:extLst>
          </p:cNvPr>
          <p:cNvSpPr txBox="1"/>
          <p:nvPr/>
        </p:nvSpPr>
        <p:spPr>
          <a:xfrm>
            <a:off x="2895600" y="63362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Bacterial black rot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DF2D7F-2368-061A-CEAB-46F28F4047C4}"/>
              </a:ext>
            </a:extLst>
          </p:cNvPr>
          <p:cNvSpPr txBox="1"/>
          <p:nvPr/>
        </p:nvSpPr>
        <p:spPr>
          <a:xfrm>
            <a:off x="468232" y="5334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Brussels sprouts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36EE92-C9E0-1C9B-4A56-F9278BD01093}"/>
              </a:ext>
            </a:extLst>
          </p:cNvPr>
          <p:cNvSpPr txBox="1"/>
          <p:nvPr/>
        </p:nvSpPr>
        <p:spPr>
          <a:xfrm>
            <a:off x="4876800" y="5334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Brassica crops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A6E1F18-E7E0-7B96-1703-8D0D08A037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25" y="2197894"/>
            <a:ext cx="4038600" cy="3028950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70CCD020-1BF4-8F0F-A0DC-F915F6C641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2197894"/>
            <a:ext cx="4038600" cy="302895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0B033F9-6D0B-995E-92DD-7189DEC17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E288-F612-D5A1-9B54-F5088CAECD24}"/>
              </a:ext>
            </a:extLst>
          </p:cNvPr>
          <p:cNvCxnSpPr>
            <a:cxnSpLocks/>
          </p:cNvCxnSpPr>
          <p:nvPr/>
        </p:nvCxnSpPr>
        <p:spPr>
          <a:xfrm flipH="1">
            <a:off x="3048000" y="2667000"/>
            <a:ext cx="530062" cy="80441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DB9ACB-1777-5D84-3B41-5A50624F6CCE}"/>
              </a:ext>
            </a:extLst>
          </p:cNvPr>
          <p:cNvCxnSpPr>
            <a:cxnSpLocks/>
          </p:cNvCxnSpPr>
          <p:nvPr/>
        </p:nvCxnSpPr>
        <p:spPr>
          <a:xfrm flipV="1">
            <a:off x="7467600" y="4342011"/>
            <a:ext cx="944806" cy="8227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D0A2C1-090B-29C9-8C21-0AE8F6D6204D}"/>
              </a:ext>
            </a:extLst>
          </p:cNvPr>
          <p:cNvCxnSpPr>
            <a:cxnSpLocks/>
          </p:cNvCxnSpPr>
          <p:nvPr/>
        </p:nvCxnSpPr>
        <p:spPr>
          <a:xfrm flipH="1" flipV="1">
            <a:off x="6964606" y="4108867"/>
            <a:ext cx="502994" cy="10558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1128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Leaf Spot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(cont.)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1625" y="2197375"/>
            <a:ext cx="4038600" cy="302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00599" y="2209800"/>
            <a:ext cx="4039541" cy="302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1FE519-33FC-43A2-B2AD-39F165C4B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A1FA50E2-AFCE-AC25-5110-04E14713B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925" y="6336268"/>
            <a:ext cx="4349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sz="1800" dirty="0">
                <a:solidFill>
                  <a:schemeClr val="bg1"/>
                </a:solidFill>
              </a:rPr>
              <a:t>Cercospora leaf spot of beet</a:t>
            </a:r>
            <a:endParaRPr lang="en-US" altLang="en-US" sz="18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882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en-US" altLang="en-US" dirty="0"/>
              <a:t>Leaf Spots </a:t>
            </a:r>
            <a:r>
              <a:rPr lang="en-US" altLang="en-US" sz="2400" dirty="0"/>
              <a:t>(cont.)</a:t>
            </a:r>
          </a:p>
        </p:txBody>
      </p:sp>
      <p:pic>
        <p:nvPicPr>
          <p:cNvPr id="57347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43463" y="1395413"/>
            <a:ext cx="3689350" cy="4919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8" name="TextBox 10"/>
          <p:cNvSpPr txBox="1">
            <a:spLocks noChangeArrowheads="1"/>
          </p:cNvSpPr>
          <p:nvPr/>
        </p:nvSpPr>
        <p:spPr bwMode="auto">
          <a:xfrm>
            <a:off x="3140075" y="6013450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Gill Sans MT" pitchFamily="34" charset="0"/>
              </a:rPr>
              <a:t>Leanne Pundt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934200" y="3433763"/>
            <a:ext cx="560388" cy="528637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100" y="1395413"/>
            <a:ext cx="34417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100" y="4081463"/>
            <a:ext cx="3441700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2" name="TextBox 10"/>
          <p:cNvSpPr txBox="1">
            <a:spLocks noChangeArrowheads="1"/>
          </p:cNvSpPr>
          <p:nvPr/>
        </p:nvSpPr>
        <p:spPr bwMode="auto">
          <a:xfrm>
            <a:off x="2397125" y="6335713"/>
            <a:ext cx="4349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Gill Sans MT" pitchFamily="34" charset="0"/>
              </a:rPr>
              <a:t>Bacterial leaf spot of zinnia</a:t>
            </a:r>
          </a:p>
        </p:txBody>
      </p:sp>
      <p:pic>
        <p:nvPicPr>
          <p:cNvPr id="5735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5A717-2629-4F01-B771-398B5B5F015E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271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Disease</a:t>
            </a:r>
          </a:p>
        </p:txBody>
      </p:sp>
      <p:grpSp>
        <p:nvGrpSpPr>
          <p:cNvPr id="8196" name="Group 15"/>
          <p:cNvGrpSpPr>
            <a:grpSpLocks/>
          </p:cNvGrpSpPr>
          <p:nvPr/>
        </p:nvGrpSpPr>
        <p:grpSpPr bwMode="auto">
          <a:xfrm>
            <a:off x="2870200" y="1600200"/>
            <a:ext cx="3606800" cy="762000"/>
            <a:chOff x="3124200" y="1981200"/>
            <a:chExt cx="2362200" cy="762000"/>
          </a:xfrm>
        </p:grpSpPr>
        <p:sp>
          <p:nvSpPr>
            <p:cNvPr id="13" name="Oval 12"/>
            <p:cNvSpPr/>
            <p:nvPr/>
          </p:nvSpPr>
          <p:spPr>
            <a:xfrm>
              <a:off x="3124200" y="1981200"/>
              <a:ext cx="2362200" cy="762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214" name="TextBox 3"/>
            <p:cNvSpPr txBox="1">
              <a:spLocks noChangeArrowheads="1"/>
            </p:cNvSpPr>
            <p:nvPr/>
          </p:nvSpPr>
          <p:spPr bwMode="auto">
            <a:xfrm>
              <a:off x="3542072" y="2090979"/>
              <a:ext cx="162817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dirty="0"/>
                <a:t>Plant disease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476375" y="2362200"/>
            <a:ext cx="2384425" cy="1905000"/>
            <a:chOff x="1219200" y="2743201"/>
            <a:chExt cx="2383965" cy="1904999"/>
          </a:xfrm>
        </p:grpSpPr>
        <p:sp>
          <p:nvSpPr>
            <p:cNvPr id="14" name="Oval 13"/>
            <p:cNvSpPr/>
            <p:nvPr/>
          </p:nvSpPr>
          <p:spPr>
            <a:xfrm>
              <a:off x="1219200" y="3886200"/>
              <a:ext cx="2361744" cy="762000"/>
            </a:xfrm>
            <a:prstGeom prst="ellipse">
              <a:avLst/>
            </a:prstGeom>
            <a:solidFill>
              <a:srgbClr val="C932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211" name="TextBox 4"/>
            <p:cNvSpPr txBox="1">
              <a:spLocks noChangeArrowheads="1"/>
            </p:cNvSpPr>
            <p:nvPr/>
          </p:nvSpPr>
          <p:spPr bwMode="auto">
            <a:xfrm>
              <a:off x="1486241" y="3962400"/>
              <a:ext cx="19043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dirty="0"/>
                <a:t>Pathogens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2612661" y="2743296"/>
              <a:ext cx="990599" cy="990409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210175" y="2362200"/>
            <a:ext cx="2743200" cy="1905000"/>
            <a:chOff x="4953000" y="2743200"/>
            <a:chExt cx="2743200" cy="1905000"/>
          </a:xfrm>
        </p:grpSpPr>
        <p:sp>
          <p:nvSpPr>
            <p:cNvPr id="15" name="Oval 14"/>
            <p:cNvSpPr/>
            <p:nvPr/>
          </p:nvSpPr>
          <p:spPr>
            <a:xfrm>
              <a:off x="5334000" y="3886200"/>
              <a:ext cx="2362200" cy="762000"/>
            </a:xfrm>
            <a:prstGeom prst="ellipse">
              <a:avLst/>
            </a:prstGeom>
            <a:solidFill>
              <a:srgbClr val="00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208" name="TextBox 5"/>
            <p:cNvSpPr txBox="1">
              <a:spLocks noChangeArrowheads="1"/>
            </p:cNvSpPr>
            <p:nvPr/>
          </p:nvSpPr>
          <p:spPr bwMode="auto">
            <a:xfrm>
              <a:off x="5451475" y="3971925"/>
              <a:ext cx="220345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dirty="0"/>
                <a:t>Environment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0800000">
              <a:off x="4953000" y="2743200"/>
              <a:ext cx="1143000" cy="99060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8" name="TextBox 15"/>
          <p:cNvSpPr txBox="1">
            <a:spLocks noChangeArrowheads="1"/>
          </p:cNvSpPr>
          <p:nvPr/>
        </p:nvSpPr>
        <p:spPr bwMode="auto">
          <a:xfrm>
            <a:off x="1347788" y="2133600"/>
            <a:ext cx="1724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AD3825"/>
                </a:solidFill>
              </a:rPr>
              <a:t>Biotic/</a:t>
            </a:r>
          </a:p>
          <a:p>
            <a:pPr algn="ctr" eaLnBrk="1" hangingPunct="1"/>
            <a:r>
              <a:rPr lang="en-US" sz="2800" dirty="0">
                <a:solidFill>
                  <a:srgbClr val="AD3825"/>
                </a:solidFill>
              </a:rPr>
              <a:t>Infectious</a:t>
            </a:r>
          </a:p>
        </p:txBody>
      </p:sp>
      <p:sp>
        <p:nvSpPr>
          <p:cNvPr id="5129" name="TextBox 16"/>
          <p:cNvSpPr txBox="1">
            <a:spLocks noChangeArrowheads="1"/>
          </p:cNvSpPr>
          <p:nvPr/>
        </p:nvSpPr>
        <p:spPr bwMode="auto">
          <a:xfrm>
            <a:off x="5819775" y="2057400"/>
            <a:ext cx="2486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0033CC"/>
                </a:solidFill>
              </a:rPr>
              <a:t>Abiotic/</a:t>
            </a:r>
          </a:p>
          <a:p>
            <a:pPr algn="ctr" eaLnBrk="1" hangingPunct="1"/>
            <a:r>
              <a:rPr lang="en-US" sz="2800" dirty="0">
                <a:solidFill>
                  <a:srgbClr val="0033CC"/>
                </a:solidFill>
              </a:rPr>
              <a:t>Non-infectious</a:t>
            </a:r>
          </a:p>
        </p:txBody>
      </p:sp>
      <p:sp>
        <p:nvSpPr>
          <p:cNvPr id="5130" name="Rectangle 1"/>
          <p:cNvSpPr>
            <a:spLocks noChangeArrowheads="1"/>
          </p:cNvSpPr>
          <p:nvPr/>
        </p:nvSpPr>
        <p:spPr bwMode="auto">
          <a:xfrm>
            <a:off x="1552575" y="4359166"/>
            <a:ext cx="2286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2" algn="ctr"/>
            <a:r>
              <a:rPr lang="en-US" sz="2000" dirty="0">
                <a:solidFill>
                  <a:srgbClr val="C00000"/>
                </a:solidFill>
              </a:rPr>
              <a:t>Fungi</a:t>
            </a:r>
          </a:p>
          <a:p>
            <a:pPr marL="0" lvl="2" algn="ctr"/>
            <a:r>
              <a:rPr lang="en-US" sz="2000" dirty="0">
                <a:solidFill>
                  <a:srgbClr val="C00000"/>
                </a:solidFill>
              </a:rPr>
              <a:t>Viruses</a:t>
            </a:r>
          </a:p>
          <a:p>
            <a:pPr marL="0" lvl="2" algn="ctr"/>
            <a:r>
              <a:rPr lang="en-US" sz="2000" dirty="0">
                <a:solidFill>
                  <a:srgbClr val="C00000"/>
                </a:solidFill>
              </a:rPr>
              <a:t>Bacteria</a:t>
            </a:r>
          </a:p>
          <a:p>
            <a:pPr marL="0" lvl="2" algn="ctr"/>
            <a:r>
              <a:rPr lang="en-US" sz="2000" dirty="0">
                <a:solidFill>
                  <a:srgbClr val="C00000"/>
                </a:solidFill>
              </a:rPr>
              <a:t>Nematodes</a:t>
            </a:r>
          </a:p>
          <a:p>
            <a:pPr marL="0" lvl="2" algn="ctr"/>
            <a:r>
              <a:rPr lang="en-US" sz="2000" dirty="0">
                <a:solidFill>
                  <a:srgbClr val="C00000"/>
                </a:solidFill>
              </a:rPr>
              <a:t>Phytoplasmas</a:t>
            </a:r>
          </a:p>
        </p:txBody>
      </p:sp>
      <p:sp>
        <p:nvSpPr>
          <p:cNvPr id="5131" name="Rectangle 10"/>
          <p:cNvSpPr>
            <a:spLocks noChangeArrowheads="1"/>
          </p:cNvSpPr>
          <p:nvPr/>
        </p:nvSpPr>
        <p:spPr bwMode="auto">
          <a:xfrm>
            <a:off x="6071391" y="4279900"/>
            <a:ext cx="147796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/>
          <a:p>
            <a:pPr marL="0" lvl="2" algn="ctr"/>
            <a:r>
              <a:rPr lang="en-US" sz="2000" dirty="0">
                <a:solidFill>
                  <a:srgbClr val="0066FF"/>
                </a:solidFill>
              </a:rPr>
              <a:t>Water</a:t>
            </a:r>
          </a:p>
          <a:p>
            <a:pPr marL="0" lvl="2" algn="ctr"/>
            <a:r>
              <a:rPr lang="en-US" sz="2000" dirty="0">
                <a:solidFill>
                  <a:srgbClr val="0066FF"/>
                </a:solidFill>
              </a:rPr>
              <a:t>Soil pH</a:t>
            </a:r>
          </a:p>
          <a:p>
            <a:pPr marL="0" lvl="2" algn="ctr"/>
            <a:r>
              <a:rPr lang="en-US" sz="2000" dirty="0">
                <a:solidFill>
                  <a:srgbClr val="0066FF"/>
                </a:solidFill>
              </a:rPr>
              <a:t>Nutrition</a:t>
            </a:r>
          </a:p>
          <a:p>
            <a:pPr marL="0" lvl="2" algn="ctr"/>
            <a:r>
              <a:rPr lang="en-US" sz="2000" dirty="0">
                <a:solidFill>
                  <a:srgbClr val="0066FF"/>
                </a:solidFill>
              </a:rPr>
              <a:t>Chemicals</a:t>
            </a:r>
          </a:p>
          <a:p>
            <a:pPr marL="0" lvl="2" algn="ctr"/>
            <a:r>
              <a:rPr lang="en-US" sz="2000" dirty="0">
                <a:solidFill>
                  <a:srgbClr val="0066FF"/>
                </a:solidFill>
              </a:rPr>
              <a:t>Temperature</a:t>
            </a:r>
          </a:p>
          <a:p>
            <a:pPr marL="0" lvl="2" algn="ctr"/>
            <a:endParaRPr lang="en-US" sz="2000" dirty="0">
              <a:solidFill>
                <a:srgbClr val="0066FF"/>
              </a:solidFill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048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9700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171A8C"/>
                </a:solidFill>
              </a:rPr>
              <a:t>Management of Leaf Spot</a:t>
            </a:r>
            <a:endParaRPr lang="en-US" altLang="en-US" sz="29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Clr>
                <a:srgbClr val="F07F09"/>
              </a:buClr>
            </a:pPr>
            <a:r>
              <a:rPr lang="en-US" altLang="en-US" dirty="0">
                <a:solidFill>
                  <a:srgbClr val="000000"/>
                </a:solidFill>
              </a:rPr>
              <a:t>Use disease-free seed or transplants</a:t>
            </a:r>
          </a:p>
          <a:p>
            <a:pPr>
              <a:buClr>
                <a:srgbClr val="F07F09"/>
              </a:buClr>
            </a:pPr>
            <a:r>
              <a:rPr lang="en-US" altLang="en-US" dirty="0">
                <a:solidFill>
                  <a:srgbClr val="000000"/>
                </a:solidFill>
              </a:rPr>
              <a:t>Sanitation</a:t>
            </a:r>
          </a:p>
          <a:p>
            <a:pPr marL="548640" lvl="2">
              <a:buClr>
                <a:srgbClr val="F07F09"/>
              </a:buClr>
              <a:buSzPct val="85000"/>
              <a:buFont typeface="Wingdings 2"/>
              <a:buChar char=""/>
            </a:pPr>
            <a:r>
              <a:rPr lang="en-US" altLang="en-US" dirty="0">
                <a:solidFill>
                  <a:srgbClr val="323232"/>
                </a:solidFill>
              </a:rPr>
              <a:t>Remove and destroy infected plant materials </a:t>
            </a:r>
          </a:p>
          <a:p>
            <a:pPr>
              <a:buClr>
                <a:srgbClr val="F07F09"/>
              </a:buClr>
            </a:pPr>
            <a:r>
              <a:rPr lang="en-US" altLang="en-US" dirty="0">
                <a:solidFill>
                  <a:srgbClr val="000000"/>
                </a:solidFill>
              </a:rPr>
              <a:t>Cultural practice</a:t>
            </a:r>
          </a:p>
          <a:p>
            <a:pPr lvl="1">
              <a:buClr>
                <a:srgbClr val="9F2936"/>
              </a:buClr>
            </a:pPr>
            <a:r>
              <a:rPr lang="en-US" altLang="en-US" dirty="0">
                <a:solidFill>
                  <a:srgbClr val="323232"/>
                </a:solidFill>
              </a:rPr>
              <a:t>Avoid overhead irrigation whenever possible</a:t>
            </a:r>
          </a:p>
          <a:p>
            <a:pPr lvl="1">
              <a:buClr>
                <a:srgbClr val="9F2936"/>
              </a:buClr>
            </a:pPr>
            <a:r>
              <a:rPr lang="en-US" altLang="en-US" dirty="0">
                <a:solidFill>
                  <a:srgbClr val="323232"/>
                </a:solidFill>
              </a:rPr>
              <a:t>Avoid handling plants when they are wet</a:t>
            </a:r>
          </a:p>
          <a:p>
            <a:pPr lvl="1">
              <a:buClr>
                <a:srgbClr val="9F2936"/>
              </a:buClr>
            </a:pPr>
            <a:r>
              <a:rPr lang="en-US" altLang="en-US" dirty="0">
                <a:solidFill>
                  <a:srgbClr val="323232"/>
                </a:solidFill>
              </a:rPr>
              <a:t>Space plants</a:t>
            </a:r>
          </a:p>
          <a:p>
            <a:pPr lvl="1">
              <a:buClr>
                <a:srgbClr val="9F2936"/>
              </a:buClr>
            </a:pPr>
            <a:r>
              <a:rPr lang="en-US" altLang="en-US" dirty="0">
                <a:solidFill>
                  <a:srgbClr val="323232"/>
                </a:solidFill>
              </a:rPr>
              <a:t>Reduce relative humidity in greenhouses/hoophouses</a:t>
            </a:r>
          </a:p>
          <a:p>
            <a:pPr>
              <a:buClr>
                <a:srgbClr val="F07F09"/>
              </a:buClr>
            </a:pPr>
            <a:r>
              <a:rPr lang="en-US" altLang="en-US" dirty="0">
                <a:solidFill>
                  <a:srgbClr val="000000"/>
                </a:solidFill>
              </a:rPr>
              <a:t>Scouting for diseases</a:t>
            </a:r>
          </a:p>
          <a:p>
            <a:pPr>
              <a:buClr>
                <a:srgbClr val="F07F09"/>
              </a:buClr>
            </a:pPr>
            <a:r>
              <a:rPr lang="en-US" altLang="en-US" dirty="0">
                <a:solidFill>
                  <a:srgbClr val="000000"/>
                </a:solidFill>
              </a:rPr>
              <a:t>Fungicides – preventative </a:t>
            </a:r>
            <a:endParaRPr lang="en-US" dirty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7959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298084" y="3367710"/>
            <a:ext cx="2346881" cy="357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Blight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0850" y="3871267"/>
            <a:ext cx="3284950" cy="24637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0850" y="1335129"/>
            <a:ext cx="3284950" cy="24637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\\caes01\users\LiY\My Documents\My Pictures\Vegetable Diseases\Tomato late blight\DSC0402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316219"/>
            <a:ext cx="3488460" cy="261634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22AD3C-87AE-4A2A-9E76-2194AAA0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C880D097-9919-8638-DAD3-DC4168CA3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6326875"/>
            <a:ext cx="4349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sz="1800" dirty="0">
                <a:solidFill>
                  <a:schemeClr val="bg1"/>
                </a:solidFill>
              </a:rPr>
              <a:t>Late blight of tomato</a:t>
            </a:r>
            <a:endParaRPr lang="en-US" altLang="en-US" sz="18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99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B587C">
                    <a:shade val="75000"/>
                  </a:srgbClr>
                </a:solidFill>
              </a:rPr>
              <a:t>Blight </a:t>
            </a:r>
            <a:r>
              <a:rPr lang="en-US" sz="2400" dirty="0">
                <a:solidFill>
                  <a:srgbClr val="1B587C">
                    <a:shade val="75000"/>
                  </a:srgbClr>
                </a:solidFill>
              </a:rPr>
              <a:t>(cont.)</a:t>
            </a:r>
            <a:endParaRPr lang="en-US" dirty="0"/>
          </a:p>
        </p:txBody>
      </p:sp>
      <p:pic>
        <p:nvPicPr>
          <p:cNvPr id="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197894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\\caes01\users\LiY\My Documents\My Pictures\Vegetable Diseases\Tomato late blight\DSC02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25" y="219789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95400" y="5257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Tomato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9800" y="526157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Potato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141A52-3944-4783-B7B9-484E9E39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DF7B9389-0EF7-B553-2A43-8BE97F7AA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6335713"/>
            <a:ext cx="4349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sz="1800" dirty="0">
                <a:solidFill>
                  <a:schemeClr val="bg1"/>
                </a:solidFill>
              </a:rPr>
              <a:t>Late blight of tomato and potato</a:t>
            </a:r>
            <a:endParaRPr lang="en-US" altLang="en-US" sz="18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1550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Blight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(cont.)</a:t>
            </a:r>
            <a:endParaRPr lang="en-US" dirty="0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0" y="2057400"/>
            <a:ext cx="4297221" cy="322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 descr="A picture containing red, vegetable&#10;&#10;Description automatically generated">
            <a:extLst>
              <a:ext uri="{FF2B5EF4-FFF2-40B4-BE49-F238E27FC236}">
                <a16:creationId xmlns:a16="http://schemas.microsoft.com/office/drawing/2014/main" id="{24149E68-73D8-4786-83F2-81DD1D0B7A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199" y="2097786"/>
            <a:ext cx="4300589" cy="3225442"/>
          </a:xfr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A98ADA1F-0C10-A99C-FF70-0D9613A65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425" y="6358731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dirty="0">
                <a:solidFill>
                  <a:prstClr val="white"/>
                </a:solidFill>
                <a:latin typeface="Gill Sans MT" pitchFamily="34" charset="0"/>
                <a:cs typeface="Arial" charset="0"/>
              </a:rPr>
              <a:t>Phytophthora blight of pepper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4F5F41B-0A6B-AF8B-950D-044A20D09291}"/>
              </a:ext>
            </a:extLst>
          </p:cNvPr>
          <p:cNvCxnSpPr/>
          <p:nvPr/>
        </p:nvCxnSpPr>
        <p:spPr>
          <a:xfrm flipH="1" flipV="1">
            <a:off x="7467600" y="4343400"/>
            <a:ext cx="685800" cy="1143000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678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Blight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(cont.)</a:t>
            </a:r>
            <a:endParaRPr lang="en-US" altLang="en-US" dirty="0"/>
          </a:p>
        </p:txBody>
      </p:sp>
      <p:pic>
        <p:nvPicPr>
          <p:cNvPr id="31747" name="Picture 2" descr="\\caes01\users\LiY\My Documents\My Pictures\Ground Cover Plant Diseases\Pachysandra Leaf and Stem Blight - Volutella pachysandricola\DSC012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450" y="1310088"/>
            <a:ext cx="4038600" cy="3028950"/>
          </a:xfrm>
        </p:spPr>
      </p:pic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2854325" y="6329362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Gill Sans MT" pitchFamily="34" charset="0"/>
              </a:rPr>
              <a:t>Volutella blight of pachysandra</a:t>
            </a:r>
          </a:p>
        </p:txBody>
      </p:sp>
      <p:pic>
        <p:nvPicPr>
          <p:cNvPr id="31749" name="Picture 2" descr="\\caes01\users\LiY\My Documents\My Pictures\Ground Cover Plant Diseases\Pachysandra Leaf and Stem Blight - Volutella pachysandricola\DSC010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97425" y="1310088"/>
            <a:ext cx="4038600" cy="3028950"/>
          </a:xfrm>
        </p:spPr>
      </p:pic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5A717-2629-4F01-B771-398B5B5F015E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A1F605-DE80-DB76-F622-C1416AB3C5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0" y="4191000"/>
            <a:ext cx="2851149" cy="2138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819967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171A8C"/>
                </a:solidFill>
              </a:rPr>
              <a:t>Blight </a:t>
            </a:r>
            <a:r>
              <a:rPr lang="en-US" altLang="en-US" sz="2400" dirty="0">
                <a:solidFill>
                  <a:srgbClr val="171A8C"/>
                </a:solidFill>
              </a:rPr>
              <a:t>(cont.)</a:t>
            </a:r>
            <a:endParaRPr lang="en-US" altLang="en-US" b="1" dirty="0"/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1417638"/>
            <a:ext cx="7696200" cy="5059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2819400" y="6335713"/>
            <a:ext cx="335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Gill Sans MT" pitchFamily="34" charset="0"/>
              </a:rPr>
              <a:t>Botrytis blight of tulip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B28B5-5D3C-48A6-BB16-F0D02F4B95E0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30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en-US" altLang="en-US" dirty="0"/>
              <a:t>Blight </a:t>
            </a:r>
            <a:r>
              <a:rPr lang="en-US" altLang="en-US" sz="2400" dirty="0"/>
              <a:t>(cont.)</a:t>
            </a: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788" y="2173288"/>
            <a:ext cx="4038600" cy="3028950"/>
          </a:xfrm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2298700" y="4962525"/>
            <a:ext cx="220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Gill Sans MT" pitchFamily="34" charset="0"/>
              </a:rPr>
              <a:t>Courtesy of Leanne Pundt</a:t>
            </a:r>
          </a:p>
        </p:txBody>
      </p:sp>
      <p:pic>
        <p:nvPicPr>
          <p:cNvPr id="22533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32325" y="2168525"/>
            <a:ext cx="4041775" cy="3032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1143000" y="5226050"/>
            <a:ext cx="2667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Gill Sans MT" pitchFamily="34" charset="0"/>
              </a:rPr>
              <a:t>Geranium</a:t>
            </a:r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5334000" y="5253038"/>
            <a:ext cx="2667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Gill Sans MT" pitchFamily="34" charset="0"/>
              </a:rPr>
              <a:t>Lily</a:t>
            </a:r>
          </a:p>
        </p:txBody>
      </p:sp>
      <p:pic>
        <p:nvPicPr>
          <p:cNvPr id="225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459163" y="6357938"/>
            <a:ext cx="220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Gill Sans MT" pitchFamily="34" charset="0"/>
              </a:rPr>
              <a:t>Botrytis blight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5A717-2629-4F01-B771-398B5B5F015E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820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Management of Blights</a:t>
            </a:r>
          </a:p>
        </p:txBody>
      </p:sp>
      <p:sp>
        <p:nvSpPr>
          <p:cNvPr id="5427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1FA0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DD9A15-A576-4C93-BCEF-352EA9B87A96}" type="slidenum">
              <a:rPr lang="en-US" altLang="en-US" sz="1600" smtClean="0">
                <a:solidFill>
                  <a:srgbClr val="171A8C"/>
                </a:solidFill>
                <a:latin typeface="Gill Sans MT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n-US" altLang="en-US" sz="1600">
              <a:solidFill>
                <a:srgbClr val="171A8C"/>
              </a:solidFill>
              <a:latin typeface="Gill Sans MT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altLang="en-US" dirty="0"/>
              <a:t>Use disease-free seed/transplants</a:t>
            </a:r>
          </a:p>
          <a:p>
            <a:pPr lvl="1">
              <a:defRPr/>
            </a:pPr>
            <a:r>
              <a:rPr lang="en-US" altLang="en-US" dirty="0"/>
              <a:t>Late blight</a:t>
            </a:r>
          </a:p>
          <a:p>
            <a:pPr lvl="1">
              <a:defRPr/>
            </a:pPr>
            <a:r>
              <a:rPr lang="en-US" altLang="en-US" dirty="0"/>
              <a:t>Volutella blight of pachysandra</a:t>
            </a:r>
          </a:p>
          <a:p>
            <a:pPr>
              <a:defRPr/>
            </a:pPr>
            <a:r>
              <a:rPr lang="en-US" altLang="en-US" dirty="0"/>
              <a:t>Cultural practices</a:t>
            </a:r>
          </a:p>
          <a:p>
            <a:pPr lvl="1">
              <a:defRPr/>
            </a:pPr>
            <a:r>
              <a:rPr lang="en-US" altLang="en-US" dirty="0"/>
              <a:t>Space plants </a:t>
            </a:r>
          </a:p>
          <a:p>
            <a:pPr lvl="1">
              <a:defRPr/>
            </a:pPr>
            <a:r>
              <a:rPr lang="en-US" altLang="en-US" dirty="0"/>
              <a:t>Good air circulation</a:t>
            </a:r>
          </a:p>
          <a:p>
            <a:pPr lvl="1">
              <a:defRPr/>
            </a:pPr>
            <a:r>
              <a:rPr lang="en-US" altLang="en-US" dirty="0"/>
              <a:t>Avoid overhead irrigation</a:t>
            </a:r>
          </a:p>
          <a:p>
            <a:pPr lvl="1">
              <a:defRPr/>
            </a:pPr>
            <a:r>
              <a:rPr lang="en-US" altLang="en-US" dirty="0"/>
              <a:t>Crop rotation (Phytophthora blight on cucurbits and pepper)</a:t>
            </a:r>
          </a:p>
          <a:p>
            <a:pPr lvl="1">
              <a:defRPr/>
            </a:pPr>
            <a:r>
              <a:rPr lang="en-US" altLang="en-US" dirty="0"/>
              <a:t>Remove faded flowers and diseased leaves</a:t>
            </a:r>
          </a:p>
          <a:p>
            <a:pPr>
              <a:buClr>
                <a:srgbClr val="F07F09"/>
              </a:buClr>
              <a:defRPr/>
            </a:pPr>
            <a:r>
              <a:rPr lang="en-US" altLang="en-US" dirty="0">
                <a:solidFill>
                  <a:srgbClr val="000000"/>
                </a:solidFill>
              </a:rPr>
              <a:t>Fungicide</a:t>
            </a:r>
          </a:p>
          <a:p>
            <a:pPr lvl="1">
              <a:buClr>
                <a:srgbClr val="9F2936"/>
              </a:buClr>
              <a:defRPr/>
            </a:pPr>
            <a:r>
              <a:rPr lang="en-US" altLang="en-US" dirty="0">
                <a:solidFill>
                  <a:srgbClr val="323232"/>
                </a:solidFill>
              </a:rPr>
              <a:t>Early detection </a:t>
            </a:r>
          </a:p>
          <a:p>
            <a:pPr lvl="1">
              <a:buClr>
                <a:srgbClr val="9F2936"/>
              </a:buClr>
              <a:defRPr/>
            </a:pPr>
            <a:r>
              <a:rPr lang="en-US" altLang="en-US" dirty="0">
                <a:solidFill>
                  <a:srgbClr val="323232"/>
                </a:solidFill>
              </a:rPr>
              <a:t>Preventative fungicides </a:t>
            </a:r>
          </a:p>
          <a:p>
            <a:pPr lvl="1">
              <a:buClr>
                <a:srgbClr val="9F2936"/>
              </a:buClr>
              <a:defRPr/>
            </a:pPr>
            <a:endParaRPr lang="en-US" altLang="en-US" dirty="0">
              <a:solidFill>
                <a:srgbClr val="323232"/>
              </a:solidFill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542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5280025"/>
            <a:ext cx="104616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5345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en-US" altLang="en-US"/>
              <a:t>Downy Mildew </a:t>
            </a:r>
            <a:r>
              <a:rPr lang="en-US" altLang="en-US" sz="2400"/>
              <a:t>(cont.)</a:t>
            </a:r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8914" y="1481499"/>
            <a:ext cx="4038600" cy="303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7889" y="1481499"/>
            <a:ext cx="4038600" cy="303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9" name="TextBox 7"/>
          <p:cNvSpPr txBox="1">
            <a:spLocks noChangeArrowheads="1"/>
          </p:cNvSpPr>
          <p:nvPr/>
        </p:nvSpPr>
        <p:spPr bwMode="auto">
          <a:xfrm>
            <a:off x="3235325" y="6381474"/>
            <a:ext cx="2667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Gill Sans MT" pitchFamily="34" charset="0"/>
              </a:rPr>
              <a:t>Basil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4" name="Picture 3" descr="A picture containing food, bowl, black, vegetable&#10;&#10;Description automatically generated">
            <a:extLst>
              <a:ext uri="{FF2B5EF4-FFF2-40B4-BE49-F238E27FC236}">
                <a16:creationId xmlns:a16="http://schemas.microsoft.com/office/drawing/2014/main" id="{2EC947A1-4582-A422-2245-79BEDDF6D2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827" y="4038600"/>
            <a:ext cx="3048000" cy="2286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267263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3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en-US" altLang="en-US"/>
              <a:t>Downy Mildew </a:t>
            </a:r>
            <a:r>
              <a:rPr lang="en-US" altLang="en-US" sz="2400"/>
              <a:t>(cont.)</a:t>
            </a:r>
          </a:p>
        </p:txBody>
      </p:sp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3238500" y="6342063"/>
            <a:ext cx="2667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Gill Sans MT" pitchFamily="34" charset="0"/>
              </a:rPr>
              <a:t>Cucumber</a:t>
            </a:r>
          </a:p>
        </p:txBody>
      </p:sp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A3CEB5-3C04-2B80-4FFF-951D9397AA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323" y="1371600"/>
            <a:ext cx="3511153" cy="468153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1F55FD-1C1E-FF32-8F6B-004E49A407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48" y="1371600"/>
            <a:ext cx="3511153" cy="468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9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3EC3EDE5-3060-4D20-98D8-B11C954A1A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171A8C"/>
                </a:solidFill>
              </a:rPr>
              <a:t>Disease Triangle</a:t>
            </a:r>
          </a:p>
        </p:txBody>
      </p:sp>
      <p:grpSp>
        <p:nvGrpSpPr>
          <p:cNvPr id="74756" name="Group 7">
            <a:extLst>
              <a:ext uri="{FF2B5EF4-FFF2-40B4-BE49-F238E27FC236}">
                <a16:creationId xmlns:a16="http://schemas.microsoft.com/office/drawing/2014/main" id="{61FA6ED8-FCDD-4AE6-A3A3-D42F77284C27}"/>
              </a:ext>
            </a:extLst>
          </p:cNvPr>
          <p:cNvGrpSpPr>
            <a:grpSpLocks/>
          </p:cNvGrpSpPr>
          <p:nvPr/>
        </p:nvGrpSpPr>
        <p:grpSpPr bwMode="auto">
          <a:xfrm>
            <a:off x="1316514" y="1489499"/>
            <a:ext cx="3332163" cy="3086100"/>
            <a:chOff x="2743200" y="1828800"/>
            <a:chExt cx="3579813" cy="3427412"/>
          </a:xfrm>
          <a:solidFill>
            <a:srgbClr val="92D050">
              <a:alpha val="67000"/>
            </a:srgbClr>
          </a:solidFill>
        </p:grpSpPr>
        <p:sp>
          <p:nvSpPr>
            <p:cNvPr id="2" name="Oval 3" descr="Light upward diagonal">
              <a:extLst>
                <a:ext uri="{FF2B5EF4-FFF2-40B4-BE49-F238E27FC236}">
                  <a16:creationId xmlns:a16="http://schemas.microsoft.com/office/drawing/2014/main" id="{F16EA270-34E3-4809-9A42-04024A3E4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200" y="1828800"/>
              <a:ext cx="3579813" cy="3427412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4771" name="Text Box 6">
              <a:extLst>
                <a:ext uri="{FF2B5EF4-FFF2-40B4-BE49-F238E27FC236}">
                  <a16:creationId xmlns:a16="http://schemas.microsoft.com/office/drawing/2014/main" id="{F73E4E10-4CD3-4391-A0FB-1C9F6EF0AA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3621" y="2401770"/>
              <a:ext cx="1943894" cy="78617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7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"/>
                <a:defRPr sz="2200">
                  <a:solidFill>
                    <a:schemeClr val="tx2"/>
                  </a:solidFill>
                  <a:latin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1C1FA0"/>
                </a:buClr>
                <a:buSzPct val="75000"/>
                <a:buFont typeface="Wingdings 2" panose="05020102010507070707" pitchFamily="18" charset="2"/>
                <a:buChar char=""/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4E8542"/>
                </a:buClr>
                <a:buSzPct val="70000"/>
                <a:buFont typeface="Wingdings" panose="05000000000000000000" pitchFamily="2" charset="2"/>
                <a:buChar char=""/>
                <a:defRPr sz="2000">
                  <a:solidFill>
                    <a:schemeClr val="tx2"/>
                  </a:solidFill>
                  <a:latin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04878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dirty="0">
                  <a:latin typeface="Arial" panose="020B0604020202020204" pitchFamily="34" charset="0"/>
                </a:rPr>
                <a:t>Susceptible host</a:t>
              </a:r>
            </a:p>
          </p:txBody>
        </p:sp>
      </p:grpSp>
      <p:sp>
        <p:nvSpPr>
          <p:cNvPr id="74768" name="Oval 5" descr="Light downward diagonal">
            <a:extLst>
              <a:ext uri="{FF2B5EF4-FFF2-40B4-BE49-F238E27FC236}">
                <a16:creationId xmlns:a16="http://schemas.microsoft.com/office/drawing/2014/main" id="{3E6E9732-060E-4062-87AD-7EE470E6C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14" y="2862687"/>
            <a:ext cx="3332163" cy="3086100"/>
          </a:xfrm>
          <a:prstGeom prst="ellipse">
            <a:avLst/>
          </a:prstGeom>
          <a:solidFill>
            <a:srgbClr val="C00000">
              <a:alpha val="41000"/>
            </a:srgbClr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1C1FA0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4E8542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</p:txBody>
      </p:sp>
      <p:sp>
        <p:nvSpPr>
          <p:cNvPr id="74769" name="Text Box 7">
            <a:extLst>
              <a:ext uri="{FF2B5EF4-FFF2-40B4-BE49-F238E27FC236}">
                <a16:creationId xmlns:a16="http://schemas.microsoft.com/office/drawing/2014/main" id="{4CC89A03-BA92-4B46-AD4C-7E5415486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59" y="4372805"/>
            <a:ext cx="1560427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1C1FA0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4E8542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Virulent Pathogen</a:t>
            </a:r>
          </a:p>
        </p:txBody>
      </p:sp>
      <p:sp>
        <p:nvSpPr>
          <p:cNvPr id="74766" name="Oval 4" descr="Narrow vertical">
            <a:extLst>
              <a:ext uri="{FF2B5EF4-FFF2-40B4-BE49-F238E27FC236}">
                <a16:creationId xmlns:a16="http://schemas.microsoft.com/office/drawing/2014/main" id="{EEF293E5-F355-48EF-B486-4173BAF64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799" y="2862687"/>
            <a:ext cx="3332162" cy="3086100"/>
          </a:xfrm>
          <a:prstGeom prst="ellipse">
            <a:avLst/>
          </a:prstGeom>
          <a:solidFill>
            <a:srgbClr val="0070C0">
              <a:alpha val="58000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1C1FA0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4E8542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</p:txBody>
      </p:sp>
      <p:sp>
        <p:nvSpPr>
          <p:cNvPr id="74767" name="Text Box 8">
            <a:extLst>
              <a:ext uri="{FF2B5EF4-FFF2-40B4-BE49-F238E27FC236}">
                <a16:creationId xmlns:a16="http://schemas.microsoft.com/office/drawing/2014/main" id="{EA0C4798-29E1-4D67-AA54-FAFE08F32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721" y="4404072"/>
            <a:ext cx="1766224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1C1FA0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4E8542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Favorable Environments</a:t>
            </a:r>
          </a:p>
        </p:txBody>
      </p:sp>
      <p:sp>
        <p:nvSpPr>
          <p:cNvPr id="22539" name="AutoShape 11">
            <a:extLst>
              <a:ext uri="{FF2B5EF4-FFF2-40B4-BE49-F238E27FC236}">
                <a16:creationId xmlns:a16="http://schemas.microsoft.com/office/drawing/2014/main" id="{165515F8-1369-4574-9DF2-809FD84E5F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09800" y="3069061"/>
            <a:ext cx="1643258" cy="1338263"/>
          </a:xfrm>
          <a:prstGeom prst="triangle">
            <a:avLst>
              <a:gd name="adj" fmla="val 50000"/>
            </a:avLst>
          </a:prstGeom>
          <a:pattFill prst="pct60">
            <a:fgClr>
              <a:srgbClr val="C00000"/>
            </a:fgClr>
            <a:bgClr>
              <a:srgbClr val="000000"/>
            </a:bgClr>
          </a:pattFill>
          <a:ln w="9525" cap="rnd">
            <a:solidFill>
              <a:srgbClr val="FF6600"/>
            </a:solidFill>
            <a:prstDash val="sysDot"/>
            <a:miter lim="800000"/>
            <a:headEnd/>
            <a:tailEnd/>
          </a:ln>
          <a:effectLst>
            <a:glow rad="127000">
              <a:srgbClr val="000000"/>
            </a:glow>
          </a:effectLst>
          <a:scene3d>
            <a:camera prst="orthographicFront"/>
            <a:lightRig rig="threePt" dir="t"/>
          </a:scene3d>
          <a:sp3d>
            <a:bevelT w="31750"/>
            <a:bevelB w="25400"/>
          </a:sp3d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4765" name="Text Box 12">
            <a:extLst>
              <a:ext uri="{FF2B5EF4-FFF2-40B4-BE49-F238E27FC236}">
                <a16:creationId xmlns:a16="http://schemas.microsoft.com/office/drawing/2014/main" id="{72A74E9F-7075-4483-A1E1-C887F23CF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4308" y="3826536"/>
            <a:ext cx="794241" cy="2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1C1FA0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4E8542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Disease</a:t>
            </a:r>
          </a:p>
        </p:txBody>
      </p:sp>
      <p:pic>
        <p:nvPicPr>
          <p:cNvPr id="74761" name="Picture 4">
            <a:extLst>
              <a:ext uri="{FF2B5EF4-FFF2-40B4-BE49-F238E27FC236}">
                <a16:creationId xmlns:a16="http://schemas.microsoft.com/office/drawing/2014/main" id="{CF072C37-C231-4FAC-8B03-F75D8CEB4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388374"/>
            <a:ext cx="7620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BA29C0-6F6C-B309-57B9-C7096AE69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325" y="3075260"/>
            <a:ext cx="364658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altLang="en-US" sz="2400" dirty="0"/>
              <a:t>The existence of a biotic disease requires the interaction of these three components. 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</a:pPr>
            <a:endParaRPr lang="en-US" altLang="en-US" sz="2400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altLang="en-US" sz="2400" dirty="0"/>
              <a:t>If any one of the three factors is missing, no disease will occur.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en-US" altLang="en-US"/>
              <a:t>Downy Mildew </a:t>
            </a:r>
          </a:p>
        </p:txBody>
      </p:sp>
      <p:pic>
        <p:nvPicPr>
          <p:cNvPr id="4096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91088" y="1501775"/>
            <a:ext cx="3627437" cy="4835525"/>
          </a:xfrm>
        </p:spPr>
      </p:pic>
      <p:pic>
        <p:nvPicPr>
          <p:cNvPr id="4096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8863" y="1524000"/>
            <a:ext cx="3205162" cy="4806950"/>
          </a:xfrm>
        </p:spPr>
      </p:pic>
      <p:cxnSp>
        <p:nvCxnSpPr>
          <p:cNvPr id="7" name="Straight Arrow Connector 6"/>
          <p:cNvCxnSpPr/>
          <p:nvPr/>
        </p:nvCxnSpPr>
        <p:spPr>
          <a:xfrm flipH="1">
            <a:off x="7010400" y="3536950"/>
            <a:ext cx="914400" cy="152400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29000" y="2438400"/>
            <a:ext cx="914400" cy="152400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2108200" y="60071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Gill Sans MT" pitchFamily="34" charset="0"/>
              </a:rPr>
              <a:t>Courtesy of Leanne Pundt</a:t>
            </a:r>
          </a:p>
        </p:txBody>
      </p:sp>
      <p:sp>
        <p:nvSpPr>
          <p:cNvPr id="40968" name="TextBox 7"/>
          <p:cNvSpPr txBox="1">
            <a:spLocks noChangeArrowheads="1"/>
          </p:cNvSpPr>
          <p:nvPr/>
        </p:nvSpPr>
        <p:spPr bwMode="auto">
          <a:xfrm>
            <a:off x="6324600" y="60071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Gill Sans MT" pitchFamily="34" charset="0"/>
              </a:rPr>
              <a:t>Courtesy of Leanne Pundt</a:t>
            </a:r>
          </a:p>
        </p:txBody>
      </p:sp>
      <p:sp>
        <p:nvSpPr>
          <p:cNvPr id="40969" name="TextBox 8"/>
          <p:cNvSpPr txBox="1">
            <a:spLocks noChangeArrowheads="1"/>
          </p:cNvSpPr>
          <p:nvPr/>
        </p:nvSpPr>
        <p:spPr bwMode="auto">
          <a:xfrm>
            <a:off x="838200" y="6364288"/>
            <a:ext cx="347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Gill Sans MT" pitchFamily="34" charset="0"/>
              </a:rPr>
              <a:t>Upper surface</a:t>
            </a:r>
          </a:p>
        </p:txBody>
      </p:sp>
      <p:sp>
        <p:nvSpPr>
          <p:cNvPr id="40970" name="TextBox 9"/>
          <p:cNvSpPr txBox="1">
            <a:spLocks noChangeArrowheads="1"/>
          </p:cNvSpPr>
          <p:nvPr/>
        </p:nvSpPr>
        <p:spPr bwMode="auto">
          <a:xfrm>
            <a:off x="5029200" y="6334125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Gill Sans MT" pitchFamily="34" charset="0"/>
              </a:rPr>
              <a:t>Lower surface</a:t>
            </a:r>
          </a:p>
        </p:txBody>
      </p:sp>
      <p:sp>
        <p:nvSpPr>
          <p:cNvPr id="40971" name="TextBox 9"/>
          <p:cNvSpPr txBox="1">
            <a:spLocks noChangeArrowheads="1"/>
          </p:cNvSpPr>
          <p:nvPr/>
        </p:nvSpPr>
        <p:spPr bwMode="auto">
          <a:xfrm>
            <a:off x="2890838" y="6372225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Gill Sans MT" pitchFamily="34" charset="0"/>
              </a:rPr>
              <a:t>Rudbeckia</a:t>
            </a:r>
          </a:p>
        </p:txBody>
      </p:sp>
      <p:pic>
        <p:nvPicPr>
          <p:cNvPr id="409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480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en-US" altLang="en-US"/>
              <a:t>Downy Mildew </a:t>
            </a:r>
            <a:r>
              <a:rPr lang="en-US" altLang="en-US" sz="2400">
                <a:solidFill>
                  <a:srgbClr val="0F5666"/>
                </a:solidFill>
              </a:rPr>
              <a:t>(cont.)</a:t>
            </a:r>
            <a:r>
              <a:rPr lang="en-US" altLang="en-US"/>
              <a:t> </a:t>
            </a:r>
          </a:p>
        </p:txBody>
      </p:sp>
      <p:pic>
        <p:nvPicPr>
          <p:cNvPr id="4198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1504950"/>
            <a:ext cx="36083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9488" y="1504950"/>
            <a:ext cx="3595687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1981200" y="3376613"/>
            <a:ext cx="914400" cy="152400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7239000" y="3429000"/>
            <a:ext cx="914400" cy="152400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1" name="TextBox 6"/>
          <p:cNvSpPr txBox="1">
            <a:spLocks noChangeArrowheads="1"/>
          </p:cNvSpPr>
          <p:nvPr/>
        </p:nvSpPr>
        <p:spPr bwMode="auto">
          <a:xfrm>
            <a:off x="3238500" y="6357938"/>
            <a:ext cx="2667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Gill Sans MT" pitchFamily="34" charset="0"/>
              </a:rPr>
              <a:t>Impatiens</a:t>
            </a:r>
          </a:p>
        </p:txBody>
      </p:sp>
      <p:pic>
        <p:nvPicPr>
          <p:cNvPr id="419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321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Management of Downy Mildew</a:t>
            </a:r>
          </a:p>
        </p:txBody>
      </p:sp>
      <p:sp>
        <p:nvSpPr>
          <p:cNvPr id="4608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1FA0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65B0E71-4F72-4FF3-93E9-BDB6046820A2}" type="slidenum">
              <a:rPr lang="en-US" altLang="en-US" sz="1600" smtClean="0">
                <a:solidFill>
                  <a:srgbClr val="171A8C"/>
                </a:solidFill>
                <a:latin typeface="Gill Sans MT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lang="en-US" altLang="en-US" sz="1600">
              <a:solidFill>
                <a:srgbClr val="171A8C"/>
              </a:solidFill>
              <a:latin typeface="Gill Sans MT" pitchFamily="34" charset="0"/>
            </a:endParaRPr>
          </a:p>
        </p:txBody>
      </p:sp>
      <p:sp>
        <p:nvSpPr>
          <p:cNvPr id="46085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 dirty="0"/>
              <a:t>Purchase disease-free seed/transplants</a:t>
            </a:r>
          </a:p>
          <a:p>
            <a:pPr lvl="1"/>
            <a:r>
              <a:rPr lang="en-US" altLang="en-US" dirty="0"/>
              <a:t>basil downy mildew</a:t>
            </a:r>
          </a:p>
          <a:p>
            <a:r>
              <a:rPr lang="en-US" altLang="en-US" dirty="0"/>
              <a:t>Cultural practices</a:t>
            </a:r>
          </a:p>
          <a:p>
            <a:pPr lvl="1"/>
            <a:r>
              <a:rPr lang="en-US" altLang="en-US" dirty="0"/>
              <a:t>Adequate spacing</a:t>
            </a:r>
          </a:p>
          <a:p>
            <a:pPr lvl="1"/>
            <a:r>
              <a:rPr lang="en-US" altLang="en-US" dirty="0"/>
              <a:t>Avoid overhead irrigation </a:t>
            </a:r>
          </a:p>
          <a:p>
            <a:pPr lvl="1"/>
            <a:r>
              <a:rPr lang="en-US" altLang="en-US" dirty="0"/>
              <a:t>Container-grown – moved indoor when raining or high humidity</a:t>
            </a:r>
          </a:p>
          <a:p>
            <a:r>
              <a:rPr lang="en-US" altLang="en-US" dirty="0"/>
              <a:t>Fungicide</a:t>
            </a:r>
          </a:p>
          <a:p>
            <a:pPr lvl="1"/>
            <a:r>
              <a:rPr lang="en-US" altLang="en-US" dirty="0"/>
              <a:t>Scout for diseases </a:t>
            </a:r>
          </a:p>
          <a:p>
            <a:pPr lvl="1"/>
            <a:r>
              <a:rPr lang="en-US" altLang="en-US" dirty="0"/>
              <a:t>Apply fungicides preventatively</a:t>
            </a:r>
          </a:p>
        </p:txBody>
      </p:sp>
      <p:pic>
        <p:nvPicPr>
          <p:cNvPr id="460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507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en-US" altLang="en-US" dirty="0"/>
              <a:t>Powdery Mildew </a:t>
            </a:r>
            <a:r>
              <a:rPr lang="en-US" altLang="en-US" sz="2400" dirty="0"/>
              <a:t>(cont.)</a:t>
            </a:r>
            <a:endParaRPr lang="en-US" altLang="en-US" dirty="0"/>
          </a:p>
        </p:txBody>
      </p:sp>
      <p:pic>
        <p:nvPicPr>
          <p:cNvPr id="5017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1625" y="2198688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0" name="TextBox 6"/>
          <p:cNvSpPr txBox="1">
            <a:spLocks noChangeArrowheads="1"/>
          </p:cNvSpPr>
          <p:nvPr/>
        </p:nvSpPr>
        <p:spPr bwMode="auto">
          <a:xfrm>
            <a:off x="381000" y="5286375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Gill Sans MT" pitchFamily="34" charset="0"/>
              </a:rPr>
              <a:t>Begonia</a:t>
            </a:r>
          </a:p>
        </p:txBody>
      </p:sp>
      <p:sp>
        <p:nvSpPr>
          <p:cNvPr id="50181" name="TextBox 7"/>
          <p:cNvSpPr txBox="1">
            <a:spLocks noChangeArrowheads="1"/>
          </p:cNvSpPr>
          <p:nvPr/>
        </p:nvSpPr>
        <p:spPr bwMode="auto">
          <a:xfrm>
            <a:off x="5078413" y="5286375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Gill Sans MT" pitchFamily="34" charset="0"/>
              </a:rPr>
              <a:t>Dahlia </a:t>
            </a:r>
          </a:p>
        </p:txBody>
      </p:sp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0600" y="2198688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335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en-US" altLang="en-US"/>
              <a:t>Powdery Mildew </a:t>
            </a:r>
            <a:r>
              <a:rPr lang="en-US" altLang="en-US" sz="2400"/>
              <a:t>(cont.)</a:t>
            </a:r>
            <a:endParaRPr lang="en-US" altLang="en-US"/>
          </a:p>
        </p:txBody>
      </p:sp>
      <p:sp>
        <p:nvSpPr>
          <p:cNvPr id="51204" name="TextBox 5"/>
          <p:cNvSpPr txBox="1">
            <a:spLocks noChangeArrowheads="1"/>
          </p:cNvSpPr>
          <p:nvPr/>
        </p:nvSpPr>
        <p:spPr bwMode="auto">
          <a:xfrm>
            <a:off x="381000" y="5286375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Gill Sans MT" pitchFamily="34" charset="0"/>
              </a:rPr>
              <a:t>Rosemary</a:t>
            </a:r>
          </a:p>
        </p:txBody>
      </p:sp>
      <p:sp>
        <p:nvSpPr>
          <p:cNvPr id="51206" name="TextBox 5"/>
          <p:cNvSpPr txBox="1">
            <a:spLocks noChangeArrowheads="1"/>
          </p:cNvSpPr>
          <p:nvPr/>
        </p:nvSpPr>
        <p:spPr bwMode="auto">
          <a:xfrm>
            <a:off x="5029200" y="5300663"/>
            <a:ext cx="3505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Gill Sans MT" pitchFamily="34" charset="0"/>
              </a:rPr>
              <a:t>Chervil</a:t>
            </a:r>
          </a:p>
        </p:txBody>
      </p:sp>
      <p:pic>
        <p:nvPicPr>
          <p:cNvPr id="512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EB4F33-A4C9-C739-C54B-CBAB6933BF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25" y="2197894"/>
            <a:ext cx="4038600" cy="3028950"/>
          </a:xfrm>
          <a:prstGeom prst="rect">
            <a:avLst/>
          </a:prstGeom>
        </p:spPr>
      </p:pic>
      <p:pic>
        <p:nvPicPr>
          <p:cNvPr id="7" name="Content Placeholder 6" descr="A close-up of some plants&#10;&#10;Description automatically generated with medium confidence">
            <a:extLst>
              <a:ext uri="{FF2B5EF4-FFF2-40B4-BE49-F238E27FC236}">
                <a16:creationId xmlns:a16="http://schemas.microsoft.com/office/drawing/2014/main" id="{2CCE6559-DDE2-D715-2D21-751AC23614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6977" y="2204928"/>
            <a:ext cx="3998214" cy="3028950"/>
          </a:xfrm>
        </p:spPr>
      </p:pic>
    </p:spTree>
    <p:extLst>
      <p:ext uri="{BB962C8B-B14F-4D97-AF65-F5344CB8AC3E}">
        <p14:creationId xmlns:p14="http://schemas.microsoft.com/office/powerpoint/2010/main" val="41297393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Powdery Mildew </a:t>
            </a:r>
            <a:r>
              <a:rPr lang="en-US" sz="2400" dirty="0"/>
              <a:t>(cont.)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1625" y="2196862"/>
            <a:ext cx="4038600" cy="303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CBE9FF-D921-4334-969C-2CEE4E72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43BF2CF4-3AF4-6E95-93C0-2C08FEA1B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34" y="6336268"/>
            <a:ext cx="38763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sz="1800" dirty="0">
                <a:solidFill>
                  <a:schemeClr val="bg1"/>
                </a:solidFill>
              </a:rPr>
              <a:t>Cucurbit</a:t>
            </a:r>
            <a:endParaRPr lang="en-US" altLang="en-US" sz="18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832941-E536-2752-C6B7-A9946A4B15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2197894"/>
            <a:ext cx="4038600" cy="3028950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4C45BE15-E8E7-6E18-7702-3E8ADA926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886" y="6362184"/>
            <a:ext cx="38763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sz="1800" dirty="0">
                <a:solidFill>
                  <a:schemeClr val="bg1"/>
                </a:solidFill>
              </a:rPr>
              <a:t>Tomato</a:t>
            </a:r>
            <a:endParaRPr lang="en-US" altLang="en-US" sz="18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4370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900"/>
              <a:t>Management of Powdery Mildew</a:t>
            </a:r>
          </a:p>
        </p:txBody>
      </p:sp>
      <p:sp>
        <p:nvSpPr>
          <p:cNvPr id="5018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1FA0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EAE5794-E9B0-49E0-96CA-FFABAFABC3FE}" type="slidenum">
              <a:rPr lang="en-US" altLang="en-US" sz="1600" smtClean="0">
                <a:solidFill>
                  <a:srgbClr val="171A8C"/>
                </a:solidFill>
                <a:latin typeface="Gill Sans MT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lang="en-US" altLang="en-US" sz="1600">
              <a:solidFill>
                <a:srgbClr val="171A8C"/>
              </a:solidFill>
              <a:latin typeface="Gill Sans MT" pitchFamily="34" charset="0"/>
            </a:endParaRPr>
          </a:p>
        </p:txBody>
      </p:sp>
      <p:sp>
        <p:nvSpPr>
          <p:cNvPr id="50180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 dirty="0"/>
              <a:t>Air borne diseases</a:t>
            </a:r>
          </a:p>
          <a:p>
            <a:r>
              <a:rPr lang="en-US" altLang="en-US" dirty="0"/>
              <a:t>High humidity, but not free water</a:t>
            </a:r>
          </a:p>
          <a:p>
            <a:r>
              <a:rPr lang="en-US" altLang="en-US" dirty="0"/>
              <a:t>Space plants and maintain a good air circulation</a:t>
            </a:r>
          </a:p>
          <a:p>
            <a:r>
              <a:rPr lang="en-US" altLang="en-US" dirty="0"/>
              <a:t>Reduce humidity (&lt;RH 85%)</a:t>
            </a:r>
          </a:p>
          <a:p>
            <a:r>
              <a:rPr lang="en-US" altLang="en-US" dirty="0"/>
              <a:t>Scout crops for diseases</a:t>
            </a:r>
          </a:p>
          <a:p>
            <a:r>
              <a:rPr lang="en-US" altLang="en-US" dirty="0"/>
              <a:t>Apply fungicides as soon as the disease appears</a:t>
            </a:r>
          </a:p>
          <a:p>
            <a:endParaRPr lang="en-US" altLang="en-US" dirty="0"/>
          </a:p>
        </p:txBody>
      </p:sp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4918075"/>
            <a:ext cx="1474788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3639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en-US" altLang="en-US" dirty="0"/>
              <a:t>Virus Diseases</a:t>
            </a:r>
          </a:p>
        </p:txBody>
      </p:sp>
      <p:pic>
        <p:nvPicPr>
          <p:cNvPr id="62467" name="Picture 7" descr="G:\DCIM\105MSDCF\DSC0535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171700"/>
            <a:ext cx="4041775" cy="3032125"/>
          </a:xfrm>
        </p:spPr>
      </p:pic>
      <p:pic>
        <p:nvPicPr>
          <p:cNvPr id="6246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32325" y="2168525"/>
            <a:ext cx="4041775" cy="3032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9" name="TextBox 5"/>
          <p:cNvSpPr txBox="1">
            <a:spLocks noChangeArrowheads="1"/>
          </p:cNvSpPr>
          <p:nvPr/>
        </p:nvSpPr>
        <p:spPr bwMode="auto">
          <a:xfrm>
            <a:off x="685800" y="5394325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Gill Sans MT" pitchFamily="34" charset="0"/>
              </a:rPr>
              <a:t>Begonia</a:t>
            </a:r>
          </a:p>
        </p:txBody>
      </p:sp>
      <p:sp>
        <p:nvSpPr>
          <p:cNvPr id="62470" name="TextBox 6"/>
          <p:cNvSpPr txBox="1">
            <a:spLocks noChangeArrowheads="1"/>
          </p:cNvSpPr>
          <p:nvPr/>
        </p:nvSpPr>
        <p:spPr bwMode="auto">
          <a:xfrm>
            <a:off x="5029200" y="5421313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Gill Sans MT" pitchFamily="34" charset="0"/>
              </a:rPr>
              <a:t>Cineraria</a:t>
            </a:r>
          </a:p>
        </p:txBody>
      </p:sp>
      <p:sp>
        <p:nvSpPr>
          <p:cNvPr id="62471" name="TextBox 5"/>
          <p:cNvSpPr txBox="1">
            <a:spLocks noChangeArrowheads="1"/>
          </p:cNvSpPr>
          <p:nvPr/>
        </p:nvSpPr>
        <p:spPr bwMode="auto">
          <a:xfrm>
            <a:off x="2670175" y="6329362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Gill Sans MT" pitchFamily="34" charset="0"/>
              </a:rPr>
              <a:t>Impatiens necrotic spot virus (INSV)</a:t>
            </a:r>
          </a:p>
        </p:txBody>
      </p:sp>
      <p:pic>
        <p:nvPicPr>
          <p:cNvPr id="624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553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9EF8-A2DB-0250-7C65-67E2B0048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Virus Diseases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278D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(cont.)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F2C706-2C36-9976-9FCE-862BC5502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3528F3-37B7-C68D-545D-A00FF013D6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25" y="2198852"/>
            <a:ext cx="4038600" cy="3027033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A76FC5-F86E-70B8-3B30-4B2B7502E8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2197409"/>
            <a:ext cx="4038600" cy="302992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51CC65DA-5DCD-9F24-C448-4114E6E13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94325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Gill Sans MT" pitchFamily="34" charset="0"/>
              </a:rPr>
              <a:t>Tomato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4A226459-6E46-87EC-F1F8-129FB4957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421313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Gill Sans MT" pitchFamily="34" charset="0"/>
              </a:rPr>
              <a:t>Pepper</a:t>
            </a:r>
            <a:endParaRPr lang="en-US" altLang="en-US" sz="1800" dirty="0">
              <a:latin typeface="Gill Sans MT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8740F2C5-F072-E441-7EB6-35F7849EC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152" y="6327097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81B8A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Gill Sans MT" pitchFamily="34" charset="0"/>
              </a:rPr>
              <a:t>Impatiens necrotic spot virus (INSV)</a:t>
            </a:r>
          </a:p>
        </p:txBody>
      </p:sp>
    </p:spTree>
    <p:extLst>
      <p:ext uri="{BB962C8B-B14F-4D97-AF65-F5344CB8AC3E}">
        <p14:creationId xmlns:p14="http://schemas.microsoft.com/office/powerpoint/2010/main" val="25882915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BD23F-AF23-4164-324D-86B0FB9F6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4" y="281343"/>
            <a:ext cx="8534400" cy="758952"/>
          </a:xfrm>
          <a:solidFill>
            <a:schemeClr val="bg1"/>
          </a:solidFill>
        </p:spPr>
        <p:txBody>
          <a:bodyPr anchor="ctr"/>
          <a:lstStyle/>
          <a:p>
            <a:pPr>
              <a:defRPr/>
            </a:pPr>
            <a:r>
              <a:rPr lang="en-US" altLang="en-US" dirty="0">
                <a:solidFill>
                  <a:srgbClr val="1A278D">
                    <a:shade val="75000"/>
                  </a:srgbClr>
                </a:solidFill>
              </a:rPr>
              <a:t>Virus Diseases </a:t>
            </a:r>
            <a:r>
              <a:rPr lang="en-US" altLang="en-US" sz="2400" dirty="0">
                <a:solidFill>
                  <a:srgbClr val="1A278D">
                    <a:shade val="75000"/>
                  </a:srgbClr>
                </a:solidFill>
              </a:rPr>
              <a:t>(cont.)</a:t>
            </a:r>
            <a:endParaRPr lang="en-US" altLang="en-US" dirty="0"/>
          </a:p>
        </p:txBody>
      </p:sp>
      <p:sp>
        <p:nvSpPr>
          <p:cNvPr id="36867" name="TextBox 7">
            <a:extLst>
              <a:ext uri="{FF2B5EF4-FFF2-40B4-BE49-F238E27FC236}">
                <a16:creationId xmlns:a16="http://schemas.microsoft.com/office/drawing/2014/main" id="{D8AB8E49-3524-8E4B-AB16-71C2B3338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324600"/>
            <a:ext cx="502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1C1FA0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4E8542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Gill Sans MT" panose="020B0502020104020203" pitchFamily="34" charset="0"/>
              </a:rPr>
              <a:t>Tomato spotted wilt virus (TSWV) on pepper</a:t>
            </a:r>
          </a:p>
        </p:txBody>
      </p:sp>
      <p:pic>
        <p:nvPicPr>
          <p:cNvPr id="36868" name="Picture 3">
            <a:extLst>
              <a:ext uri="{FF2B5EF4-FFF2-40B4-BE49-F238E27FC236}">
                <a16:creationId xmlns:a16="http://schemas.microsoft.com/office/drawing/2014/main" id="{41E306E7-2453-7990-5C3F-AB75347F0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545" y="2286000"/>
            <a:ext cx="4268879" cy="320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>
            <a:extLst>
              <a:ext uri="{FF2B5EF4-FFF2-40B4-BE49-F238E27FC236}">
                <a16:creationId xmlns:a16="http://schemas.microsoft.com/office/drawing/2014/main" id="{E21E6524-F246-CB46-4264-B8F5A26EE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0575" y="2301480"/>
            <a:ext cx="4249737" cy="318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09A8-4647-8B74-4A8F-AB67A4D79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Pest Management (IPM)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05A1DE-0F09-6874-A7E6-1945A0401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F0C66-3034-31EF-D972-6F315EFE89F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467696"/>
            <a:ext cx="5946648" cy="4780703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A sustainable decision-making process 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Identify the disease and its biology</a:t>
            </a:r>
          </a:p>
          <a:p>
            <a:pPr lvl="2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Survival, disposal, favorable conditions, 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Prevention</a:t>
            </a:r>
          </a:p>
          <a:p>
            <a:pPr lvl="2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General cultural practice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Monitor</a:t>
            </a:r>
          </a:p>
          <a:p>
            <a:pPr lvl="2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History, scouting 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Set action thresholds</a:t>
            </a:r>
          </a:p>
          <a:p>
            <a:pPr lvl="2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Based on potential damage, stage of disease development, weather forecast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Action</a:t>
            </a:r>
          </a:p>
          <a:p>
            <a:pPr lvl="2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Mechanical, biological, chemical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Evaluation</a:t>
            </a:r>
          </a:p>
          <a:p>
            <a:pPr lvl="2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Keep records, reviewing, improving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80698-6D07-BC1D-A28A-296B65B84A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945" y="1600200"/>
            <a:ext cx="3343643" cy="333899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7FA9758-1B8B-F47B-4B79-0E4E08A4C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0149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5865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AB95B-D35B-3F70-53F9-E318E7E975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 anchor="ctr"/>
          <a:lstStyle/>
          <a:p>
            <a:pPr>
              <a:defRPr/>
            </a:pPr>
            <a:r>
              <a:rPr lang="en-US" altLang="en-US" dirty="0">
                <a:solidFill>
                  <a:srgbClr val="1A278D">
                    <a:shade val="75000"/>
                  </a:srgbClr>
                </a:solidFill>
              </a:rPr>
              <a:t>Virus Diseases </a:t>
            </a:r>
            <a:r>
              <a:rPr lang="en-US" altLang="en-US" sz="2400" dirty="0">
                <a:solidFill>
                  <a:srgbClr val="1A278D">
                    <a:shade val="75000"/>
                  </a:srgbClr>
                </a:solidFill>
              </a:rPr>
              <a:t>(cont.)</a:t>
            </a:r>
            <a:endParaRPr lang="en-US" altLang="en-US" dirty="0"/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1A8A8B06-B7FE-9A3A-4AB4-6C1DB067F50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785" y="1944291"/>
            <a:ext cx="4555331" cy="40647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2">
            <a:extLst>
              <a:ext uri="{FF2B5EF4-FFF2-40B4-BE49-F238E27FC236}">
                <a16:creationId xmlns:a16="http://schemas.microsoft.com/office/drawing/2014/main" id="{58FC75C8-AF37-BC56-9E07-16AE09384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4901" y="1944291"/>
            <a:ext cx="3804047" cy="405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020AA5E2-D821-21D4-8E59-8FBF79554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324600"/>
            <a:ext cx="502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1C1FA0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4E8542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Gill Sans MT" panose="020B0502020104020203" pitchFamily="34" charset="0"/>
              </a:rPr>
              <a:t>Tomato spotted wilt virus (TSWV) on tomato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Virus Diseases </a:t>
            </a:r>
            <a:r>
              <a:rPr lang="en-US" sz="2400" dirty="0"/>
              <a:t>(cont.)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010" y="2197374"/>
            <a:ext cx="4035829" cy="302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00600" y="2193132"/>
            <a:ext cx="4038600" cy="303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14400" y="5322134"/>
            <a:ext cx="2844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Begomoviruses</a:t>
            </a:r>
            <a:r>
              <a:rPr lang="en-US" dirty="0"/>
              <a:t> on tomato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87193" y="5312734"/>
            <a:ext cx="1861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Herbicide injury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7132FC-093E-436F-9D9D-EEE1981A6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086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Management of Virus Diseases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en-US" dirty="0"/>
              <a:t>Exclusion</a:t>
            </a:r>
          </a:p>
          <a:p>
            <a:pPr lvl="1">
              <a:defRPr/>
            </a:pPr>
            <a:r>
              <a:rPr lang="en-US" altLang="en-US" dirty="0"/>
              <a:t>Use clean, disease-free plant materials </a:t>
            </a:r>
          </a:p>
          <a:p>
            <a:pPr lvl="1">
              <a:defRPr/>
            </a:pPr>
            <a:r>
              <a:rPr lang="en-US" altLang="en-US" dirty="0"/>
              <a:t>Separate greenhouses for vegetables and ornamentals</a:t>
            </a:r>
          </a:p>
          <a:p>
            <a:pPr>
              <a:defRPr/>
            </a:pPr>
            <a:r>
              <a:rPr lang="en-US" altLang="en-US" dirty="0"/>
              <a:t>Sanitation </a:t>
            </a:r>
          </a:p>
          <a:p>
            <a:pPr lvl="1">
              <a:defRPr/>
            </a:pPr>
            <a:r>
              <a:rPr lang="en-US" altLang="en-US" dirty="0"/>
              <a:t>Remove and destroy infected plants</a:t>
            </a:r>
          </a:p>
          <a:p>
            <a:pPr lvl="1">
              <a:defRPr/>
            </a:pPr>
            <a:r>
              <a:rPr lang="en-US" altLang="en-US" dirty="0"/>
              <a:t>Handle healthy plants first, then diseased plants </a:t>
            </a:r>
          </a:p>
          <a:p>
            <a:pPr>
              <a:defRPr/>
            </a:pPr>
            <a:r>
              <a:rPr lang="en-US" altLang="en-US" dirty="0"/>
              <a:t>Insect control</a:t>
            </a:r>
          </a:p>
          <a:p>
            <a:pPr lvl="1">
              <a:defRPr/>
            </a:pPr>
            <a:r>
              <a:rPr lang="en-US" altLang="en-US" dirty="0"/>
              <a:t>Most plant viruses were transmitted by insects (thrips, aphids, white fly)</a:t>
            </a:r>
          </a:p>
          <a:p>
            <a:pPr>
              <a:defRPr/>
            </a:pPr>
            <a:r>
              <a:rPr lang="en-US" altLang="en-US" dirty="0"/>
              <a:t>Weed control</a:t>
            </a:r>
          </a:p>
          <a:p>
            <a:pPr lvl="1">
              <a:defRPr/>
            </a:pPr>
            <a:r>
              <a:rPr lang="en-US" altLang="en-US" dirty="0"/>
              <a:t>Wide host ranges of viruses</a:t>
            </a:r>
          </a:p>
          <a:p>
            <a:pPr>
              <a:defRPr/>
            </a:pPr>
            <a:endParaRPr lang="en-US" altLang="en-US" dirty="0"/>
          </a:p>
          <a:p>
            <a:endParaRPr lang="en-US" dirty="0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0914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Diseases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6915" y="1371600"/>
            <a:ext cx="3468019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484700" y="3650523"/>
            <a:ext cx="2470780" cy="1828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61061" y="2958199"/>
            <a:ext cx="4038600" cy="303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12616" y="608076"/>
            <a:ext cx="3276600" cy="24582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66800" y="5992336"/>
            <a:ext cx="2653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Fusarium wilt of tomato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34000" y="6039795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Verticillium wilt of eggplant</a:t>
            </a:r>
          </a:p>
        </p:txBody>
      </p:sp>
    </p:spTree>
    <p:extLst>
      <p:ext uri="{BB962C8B-B14F-4D97-AF65-F5344CB8AC3E}">
        <p14:creationId xmlns:p14="http://schemas.microsoft.com/office/powerpoint/2010/main" val="1749310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rgbClr val="171A8C"/>
                </a:solidFill>
              </a:rPr>
              <a:t>Management of Vascular Diseases</a:t>
            </a:r>
            <a:endParaRPr lang="en-US" altLang="en-US" sz="4000" dirty="0"/>
          </a:p>
        </p:txBody>
      </p:sp>
      <p:sp>
        <p:nvSpPr>
          <p:cNvPr id="6041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1FA0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B36D92D-54ED-4ED0-B11F-20D72214E00C}" type="slidenum">
              <a:rPr lang="en-US" altLang="en-US" sz="1400" smtClean="0">
                <a:solidFill>
                  <a:schemeClr val="tx2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64</a:t>
            </a:fld>
            <a:endParaRPr lang="en-US" altLang="en-US" sz="1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0420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Persist in the soil for many years</a:t>
            </a:r>
          </a:p>
          <a:p>
            <a:pPr eaLnBrk="1" hangingPunct="1"/>
            <a:r>
              <a:rPr lang="en-US" altLang="en-US" dirty="0"/>
              <a:t>Systemic infection</a:t>
            </a:r>
          </a:p>
          <a:p>
            <a:pPr eaLnBrk="1" hangingPunct="1"/>
            <a:r>
              <a:rPr lang="en-US" altLang="en-US" dirty="0"/>
              <a:t>Dispersed via soil movement, running water, farm equipment, transplants, tubers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Resistant cultivars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Grafting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Cultural practice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F2936"/>
              </a:buClr>
              <a:buSzPct val="70000"/>
              <a:buFont typeface="Wingdings"/>
              <a:buChar char="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Rotation with non-susceptible crops (cereals, legumes, leafy vegetables)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F2936"/>
              </a:buClr>
              <a:buSzPct val="70000"/>
              <a:buFont typeface="Wingdings"/>
              <a:buChar char="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Do not compost diseased plant materials 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3067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Root Rot - Pythium</a:t>
            </a:r>
            <a:endParaRPr lang="en-US" altLang="en-US" sz="2400" dirty="0"/>
          </a:p>
        </p:txBody>
      </p:sp>
      <p:sp>
        <p:nvSpPr>
          <p:cNvPr id="3891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1FA0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270DD74-77C6-4141-9BA8-CE911CA767DC}" type="slidenum">
              <a:rPr lang="en-US" altLang="en-US" sz="1600" smtClean="0">
                <a:solidFill>
                  <a:srgbClr val="171A8C"/>
                </a:solidFill>
                <a:latin typeface="Gill Sans MT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en-US" altLang="en-US" sz="1600">
              <a:solidFill>
                <a:srgbClr val="171A8C"/>
              </a:solidFill>
              <a:latin typeface="Gill Sans MT" pitchFamily="34" charset="0"/>
            </a:endParaRP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32962"/>
            <a:ext cx="4267200" cy="32048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6B60108-8BB2-E312-81AB-2518F3D68C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449" y="2135545"/>
            <a:ext cx="4273152" cy="3204864"/>
          </a:xfrm>
          <a:prstGeom prst="rect">
            <a:avLst/>
          </a:prstGeom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2" name="TextBox 6"/>
          <p:cNvSpPr txBox="1">
            <a:spLocks noChangeArrowheads="1"/>
          </p:cNvSpPr>
          <p:nvPr/>
        </p:nvSpPr>
        <p:spPr bwMode="auto">
          <a:xfrm>
            <a:off x="838200" y="5315777"/>
            <a:ext cx="3162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1FA0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Gill Sans MT" pitchFamily="34" charset="0"/>
              </a:rPr>
              <a:t>Pythium damping-off of lupine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8627ACCF-BD07-55EC-C479-CF0F84D4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5340409"/>
            <a:ext cx="281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1FA0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Gill Sans MT" pitchFamily="34" charset="0"/>
              </a:rPr>
              <a:t>Pythium root rot of pepper</a:t>
            </a:r>
          </a:p>
        </p:txBody>
      </p:sp>
    </p:spTree>
    <p:extLst>
      <p:ext uri="{BB962C8B-B14F-4D97-AF65-F5344CB8AC3E}">
        <p14:creationId xmlns:p14="http://schemas.microsoft.com/office/powerpoint/2010/main" val="31000602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835" y="2286000"/>
            <a:ext cx="4140200" cy="3105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en-US" altLang="en-US" dirty="0"/>
              <a:t>Root Rot - Rhizoctonia</a:t>
            </a:r>
            <a:endParaRPr lang="en-US" altLang="en-US" sz="2400" dirty="0"/>
          </a:p>
        </p:txBody>
      </p:sp>
      <p:pic>
        <p:nvPicPr>
          <p:cNvPr id="40963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8008" y="2286000"/>
            <a:ext cx="4140200" cy="3105150"/>
          </a:xfrm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1FA0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EBF6699-9FD3-4C38-923F-BDF5D3C843E4}" type="slidenum">
              <a:rPr lang="en-US" altLang="en-US" sz="1600" smtClean="0">
                <a:solidFill>
                  <a:srgbClr val="171A8C"/>
                </a:solidFill>
                <a:latin typeface="Gill Sans MT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66</a:t>
            </a:fld>
            <a:endParaRPr lang="en-US" altLang="en-US" sz="1600">
              <a:solidFill>
                <a:srgbClr val="171A8C"/>
              </a:solidFill>
              <a:latin typeface="Gill Sans MT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B2A502DF-4FE2-683D-6B40-5DD00FA5A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385518"/>
            <a:ext cx="3162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1FA0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Gill Sans MT" pitchFamily="34" charset="0"/>
              </a:rPr>
              <a:t>Rhizoctonia damping-off of kale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3ABC5C9-085B-01C2-A3FB-1615DF17D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401016"/>
            <a:ext cx="350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1FA0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Gill Sans MT" pitchFamily="34" charset="0"/>
              </a:rPr>
              <a:t>Rhizoctonia damping-off of tomato</a:t>
            </a:r>
          </a:p>
        </p:txBody>
      </p:sp>
    </p:spTree>
    <p:extLst>
      <p:ext uri="{BB962C8B-B14F-4D97-AF65-F5344CB8AC3E}">
        <p14:creationId xmlns:p14="http://schemas.microsoft.com/office/powerpoint/2010/main" val="35320425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Root Rot - Thielaviopsis</a:t>
            </a:r>
            <a:endParaRPr lang="en-US" altLang="en-US" sz="2800" dirty="0"/>
          </a:p>
        </p:txBody>
      </p:sp>
      <p:sp>
        <p:nvSpPr>
          <p:cNvPr id="3994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1FA0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246AA55-D600-4334-8493-50CE73FBA18D}" type="slidenum">
              <a:rPr lang="en-US" altLang="en-US" sz="1600" smtClean="0">
                <a:solidFill>
                  <a:srgbClr val="171A8C"/>
                </a:solidFill>
                <a:latin typeface="Gill Sans MT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67</a:t>
            </a:fld>
            <a:endParaRPr lang="en-US" altLang="en-US" sz="1600">
              <a:solidFill>
                <a:srgbClr val="171A8C"/>
              </a:solidFill>
              <a:latin typeface="Gill Sans MT" pitchFamily="34" charset="0"/>
            </a:endParaRPr>
          </a:p>
        </p:txBody>
      </p:sp>
      <p:pic>
        <p:nvPicPr>
          <p:cNvPr id="39941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10" y="1991558"/>
            <a:ext cx="4126889" cy="309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5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975" y="1991558"/>
            <a:ext cx="4126143" cy="309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6" name="TextBox 6"/>
          <p:cNvSpPr txBox="1">
            <a:spLocks noChangeArrowheads="1"/>
          </p:cNvSpPr>
          <p:nvPr/>
        </p:nvSpPr>
        <p:spPr bwMode="auto">
          <a:xfrm>
            <a:off x="3088513" y="6358731"/>
            <a:ext cx="3003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1FA0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Gill Sans MT" pitchFamily="34" charset="0"/>
              </a:rPr>
              <a:t>Black root rot of calibrachoa</a:t>
            </a:r>
          </a:p>
        </p:txBody>
      </p:sp>
      <p:pic>
        <p:nvPicPr>
          <p:cNvPr id="3995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5608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Management of Root Rots</a:t>
            </a:r>
          </a:p>
        </p:txBody>
      </p:sp>
      <p:sp>
        <p:nvSpPr>
          <p:cNvPr id="4198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1FA0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82FF308-6948-4ADB-BB9D-6D0210A26502}" type="slidenum">
              <a:rPr lang="en-US" altLang="en-US" sz="1600" smtClean="0">
                <a:solidFill>
                  <a:srgbClr val="171A8C"/>
                </a:solidFill>
                <a:latin typeface="Gill Sans MT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68</a:t>
            </a:fld>
            <a:endParaRPr lang="en-US" altLang="en-US" sz="1600">
              <a:solidFill>
                <a:srgbClr val="171A8C"/>
              </a:solidFill>
              <a:latin typeface="Gill Sans MT" pitchFamily="34" charset="0"/>
            </a:endParaRPr>
          </a:p>
        </p:txBody>
      </p:sp>
      <p:sp>
        <p:nvSpPr>
          <p:cNvPr id="54275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Cultural practice</a:t>
            </a:r>
          </a:p>
          <a:p>
            <a:pPr lvl="1">
              <a:defRPr/>
            </a:pPr>
            <a:r>
              <a:rPr lang="en-US" dirty="0"/>
              <a:t>Start with disease-free plants</a:t>
            </a:r>
          </a:p>
          <a:p>
            <a:pPr lvl="1">
              <a:defRPr/>
            </a:pPr>
            <a:r>
              <a:rPr lang="en-US" dirty="0"/>
              <a:t>Use pathogen-free potting mix</a:t>
            </a:r>
          </a:p>
          <a:p>
            <a:pPr lvl="1">
              <a:defRPr/>
            </a:pPr>
            <a:r>
              <a:rPr lang="en-US" dirty="0"/>
              <a:t>Avoid over-watering and over-fertilizing</a:t>
            </a:r>
          </a:p>
          <a:p>
            <a:pPr>
              <a:defRPr/>
            </a:pPr>
            <a:r>
              <a:rPr lang="en-US" dirty="0"/>
              <a:t>Sanitation</a:t>
            </a:r>
          </a:p>
          <a:p>
            <a:pPr lvl="1">
              <a:defRPr/>
            </a:pPr>
            <a:r>
              <a:rPr lang="en-US" dirty="0"/>
              <a:t>Clean and sanitize greenhouse surfaces and containers</a:t>
            </a:r>
          </a:p>
          <a:p>
            <a:pPr lvl="1">
              <a:defRPr/>
            </a:pPr>
            <a:r>
              <a:rPr lang="en-US" dirty="0"/>
              <a:t>Remove and destroy heavily infected plants </a:t>
            </a:r>
          </a:p>
          <a:p>
            <a:pPr>
              <a:defRPr/>
            </a:pPr>
            <a:r>
              <a:rPr lang="en-US" dirty="0"/>
              <a:t>Apply fungicides preventatively</a:t>
            </a:r>
          </a:p>
          <a:p>
            <a:pPr lvl="1">
              <a:defRPr/>
            </a:pPr>
            <a:r>
              <a:rPr lang="en-US" dirty="0"/>
              <a:t>in greenhouses or nurseries</a:t>
            </a:r>
          </a:p>
          <a:p>
            <a:pPr lvl="1"/>
            <a:endParaRPr lang="en-US" altLang="en-US" dirty="0"/>
          </a:p>
          <a:p>
            <a:endParaRPr lang="en-US" altLang="en-US" dirty="0"/>
          </a:p>
        </p:txBody>
      </p:sp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838" y="6388100"/>
            <a:ext cx="746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6935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AI-generated content may be incorrect.">
            <a:extLst>
              <a:ext uri="{FF2B5EF4-FFF2-40B4-BE49-F238E27FC236}">
                <a16:creationId xmlns:a16="http://schemas.microsoft.com/office/drawing/2014/main" id="{6D414A5B-01A9-4D81-0537-DB8FEDE183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33"/>
          <a:stretch>
            <a:fillRect/>
          </a:stretch>
        </p:blipFill>
        <p:spPr>
          <a:xfrm>
            <a:off x="23408" y="152400"/>
            <a:ext cx="9120592" cy="655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B4EFD5-9C51-4C5A-3C3B-F3C7C6BB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957977"/>
            <a:ext cx="2386877" cy="19000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5798EE-DCB4-8722-CA38-A24293DB878A}"/>
              </a:ext>
            </a:extLst>
          </p:cNvPr>
          <p:cNvSpPr txBox="1"/>
          <p:nvPr/>
        </p:nvSpPr>
        <p:spPr>
          <a:xfrm>
            <a:off x="4267200" y="10668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64558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84F85-E415-E7B3-978B-78E6F133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Disease Diagnosis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BA520A-42DD-9C4F-FE51-73082701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120D7C-C365-D3C1-729F-FF76A331CFA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Symptom: changes of plant appearance</a:t>
            </a:r>
          </a:p>
          <a:p>
            <a:pPr lvl="1"/>
            <a:r>
              <a:rPr lang="en-US" dirty="0"/>
              <a:t>Spots, blight, wilting, chlorosis, stunted growth</a:t>
            </a:r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3E017A37-1D4C-36FE-4558-ED149DE60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79853" y="3119156"/>
            <a:ext cx="3690909" cy="2764802"/>
          </a:xfrm>
          <a:prstGeom prst="rect">
            <a:avLst/>
          </a:prstGeom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722749B3-7898-8F09-0EB3-986970321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53595" y="3239984"/>
            <a:ext cx="3683029" cy="2531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8B4233-F111-C70D-2F98-548F938A7E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97284" y="3123263"/>
            <a:ext cx="3682695" cy="276480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EAA5FE8-0631-D52E-FC80-C2422FAA6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0149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514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E9B41-2E98-9B98-0EA2-5230E4E6D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62-3A7C-44A7-3CFD-6C16EE55F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Disease Diagnosis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99E18-5872-EE3A-4D8A-EC6A5F072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BF067-76B7-DBE5-B03B-E497E8FB031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Sign: visible structures of pathogens</a:t>
            </a:r>
          </a:p>
          <a:p>
            <a:pPr lvl="1"/>
            <a:r>
              <a:rPr lang="en-US" dirty="0"/>
              <a:t>Mildew, mold, fungal fruiting  bodies,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89DE3E4-98D5-E7C8-95E0-EC4435C9E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0149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A picture containing insect&#10;&#10;AI-generated content may be incorrect.">
            <a:extLst>
              <a:ext uri="{FF2B5EF4-FFF2-40B4-BE49-F238E27FC236}">
                <a16:creationId xmlns:a16="http://schemas.microsoft.com/office/drawing/2014/main" id="{251CFD93-C164-1F85-8FA2-4605174707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35198" y="3116903"/>
            <a:ext cx="3686404" cy="2764803"/>
          </a:xfrm>
          <a:prstGeom prst="rect">
            <a:avLst/>
          </a:prstGeom>
        </p:spPr>
      </p:pic>
      <p:pic>
        <p:nvPicPr>
          <p:cNvPr id="12" name="Picture 11" descr="A group of leaves on a red surface&#10;&#10;AI-generated content may be incorrect.">
            <a:extLst>
              <a:ext uri="{FF2B5EF4-FFF2-40B4-BE49-F238E27FC236}">
                <a16:creationId xmlns:a16="http://schemas.microsoft.com/office/drawing/2014/main" id="{D9D665CC-5068-7918-FD15-926A621F21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94060" y="3136655"/>
            <a:ext cx="3686405" cy="27648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FC81F-AFF3-8C9D-C7B7-69386F3EF0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70645" y="3123861"/>
            <a:ext cx="3678454" cy="275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44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1F229-68F0-47E3-E035-22776B521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322B-A6AF-E6C8-0061-9E73A1B68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Disease Diagnosis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25B836-E89F-41AF-949A-91D927C3D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C16-CD40-4538-A9AC-C06CCB11284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256BE-491E-2B79-58F3-BB23CD62CF9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Sign: visible structures of pathogens</a:t>
            </a:r>
          </a:p>
          <a:p>
            <a:pPr lvl="1"/>
            <a:r>
              <a:rPr lang="en-US" dirty="0"/>
              <a:t>Mildew, mold, fungal fruiting  bodies,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164B7E7-5809-239D-9E82-889259E5C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588" y="6380149"/>
            <a:ext cx="762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A picture containing invertebrate, worm&#10;&#10;AI-generated content may be incorrect.">
            <a:extLst>
              <a:ext uri="{FF2B5EF4-FFF2-40B4-BE49-F238E27FC236}">
                <a16:creationId xmlns:a16="http://schemas.microsoft.com/office/drawing/2014/main" id="{90DA0AEB-A546-4B0C-2A11-B728E534B3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51616" y="3069639"/>
            <a:ext cx="3622810" cy="2717107"/>
          </a:xfrm>
          <a:prstGeom prst="rect">
            <a:avLst/>
          </a:prstGeom>
        </p:spPr>
      </p:pic>
      <p:pic>
        <p:nvPicPr>
          <p:cNvPr id="12" name="Picture 11" descr="Diagram&#10;&#10;AI-generated content may be incorrect.">
            <a:extLst>
              <a:ext uri="{FF2B5EF4-FFF2-40B4-BE49-F238E27FC236}">
                <a16:creationId xmlns:a16="http://schemas.microsoft.com/office/drawing/2014/main" id="{C152E9C3-4C57-2015-B258-AFFFFAA208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41250" y="3100367"/>
            <a:ext cx="3709416" cy="27820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1F666D-4B25-70AB-C4D7-090F79969B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6396" y="3093711"/>
            <a:ext cx="3656163" cy="274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363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ustom 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A278D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18319</TotalTime>
  <Words>2009</Words>
  <Application>Microsoft Office PowerPoint</Application>
  <PresentationFormat>On-screen Show (4:3)</PresentationFormat>
  <Paragraphs>594</Paragraphs>
  <Slides>69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7" baseType="lpstr">
      <vt:lpstr>Arial</vt:lpstr>
      <vt:lpstr>Calibri</vt:lpstr>
      <vt:lpstr>Courier New</vt:lpstr>
      <vt:lpstr>Georgia</vt:lpstr>
      <vt:lpstr>Gill Sans MT</vt:lpstr>
      <vt:lpstr>Wingdings</vt:lpstr>
      <vt:lpstr>Wingdings 2</vt:lpstr>
      <vt:lpstr>Civic</vt:lpstr>
      <vt:lpstr>Organic Approach to  Plant Disease Management</vt:lpstr>
      <vt:lpstr>PowerPoint Presentation</vt:lpstr>
      <vt:lpstr>Requirement for Plant Growth</vt:lpstr>
      <vt:lpstr>Plant Disease</vt:lpstr>
      <vt:lpstr>Disease Triangle</vt:lpstr>
      <vt:lpstr>Integrated Pest Management (IPM)</vt:lpstr>
      <vt:lpstr>Plant Disease Diagnosis</vt:lpstr>
      <vt:lpstr>Plant Disease Diagnosis</vt:lpstr>
      <vt:lpstr>Plant Disease Diagnosis</vt:lpstr>
      <vt:lpstr>Plant Disease Diagnosis</vt:lpstr>
      <vt:lpstr>Plant Disease Prevention</vt:lpstr>
      <vt:lpstr>Plant Disease Prevention</vt:lpstr>
      <vt:lpstr>Plant Disease Prevention</vt:lpstr>
      <vt:lpstr>Plant Disease Prevention</vt:lpstr>
      <vt:lpstr>Plant Disease Prevention</vt:lpstr>
      <vt:lpstr>Plant Disease Prevention</vt:lpstr>
      <vt:lpstr>Plant Disease Prevention</vt:lpstr>
      <vt:lpstr>Plant Disease Prevention</vt:lpstr>
      <vt:lpstr>Plant Disease Prevention</vt:lpstr>
      <vt:lpstr>Plant Disease Prevention</vt:lpstr>
      <vt:lpstr>Plant Disease Prevention</vt:lpstr>
      <vt:lpstr>Plant Disease Prevention</vt:lpstr>
      <vt:lpstr>Plant Disease Prevention</vt:lpstr>
      <vt:lpstr>Monitor Plant Diseases</vt:lpstr>
      <vt:lpstr>Threshold and Action</vt:lpstr>
      <vt:lpstr>Fungicide Treatment</vt:lpstr>
      <vt:lpstr>Pathogen - Fungicides</vt:lpstr>
      <vt:lpstr>Fungicides</vt:lpstr>
      <vt:lpstr>Evaluation</vt:lpstr>
      <vt:lpstr>Common Diseases of Vegetables and Ornamental Plants  </vt:lpstr>
      <vt:lpstr>Leaf Spot</vt:lpstr>
      <vt:lpstr>Leaf Spot</vt:lpstr>
      <vt:lpstr>Leaf Spot (cont.)</vt:lpstr>
      <vt:lpstr>Leaf Spot (cont.)</vt:lpstr>
      <vt:lpstr>Leaf Spot (cont.)</vt:lpstr>
      <vt:lpstr>Leaf Spot (cont.)</vt:lpstr>
      <vt:lpstr>Leaf Spot (cont.)</vt:lpstr>
      <vt:lpstr>Leaf Spot (cont.)</vt:lpstr>
      <vt:lpstr>Leaf Spots (cont.)</vt:lpstr>
      <vt:lpstr>Management of Leaf Spot</vt:lpstr>
      <vt:lpstr>Blight</vt:lpstr>
      <vt:lpstr>Blight (cont.)</vt:lpstr>
      <vt:lpstr>Blight (cont.)</vt:lpstr>
      <vt:lpstr>Blight (cont.)</vt:lpstr>
      <vt:lpstr>Blight (cont.)</vt:lpstr>
      <vt:lpstr>Blight (cont.)</vt:lpstr>
      <vt:lpstr>Management of Blights</vt:lpstr>
      <vt:lpstr>Downy Mildew (cont.)</vt:lpstr>
      <vt:lpstr>Downy Mildew (cont.)</vt:lpstr>
      <vt:lpstr>Downy Mildew </vt:lpstr>
      <vt:lpstr>Downy Mildew (cont.) </vt:lpstr>
      <vt:lpstr>Management of Downy Mildew</vt:lpstr>
      <vt:lpstr>Powdery Mildew (cont.)</vt:lpstr>
      <vt:lpstr>Powdery Mildew (cont.)</vt:lpstr>
      <vt:lpstr>Powdery Mildew (cont.)</vt:lpstr>
      <vt:lpstr>Management of Powdery Mildew</vt:lpstr>
      <vt:lpstr>Virus Diseases</vt:lpstr>
      <vt:lpstr>Virus Diseases (cont.)</vt:lpstr>
      <vt:lpstr>Virus Diseases (cont.)</vt:lpstr>
      <vt:lpstr>Virus Diseases (cont.)</vt:lpstr>
      <vt:lpstr>Virus Diseases (cont.)</vt:lpstr>
      <vt:lpstr>Management of Virus Diseases </vt:lpstr>
      <vt:lpstr>Vascular Diseases</vt:lpstr>
      <vt:lpstr>Management of Vascular Diseases</vt:lpstr>
      <vt:lpstr>Root Rot - Pythium</vt:lpstr>
      <vt:lpstr>Root Rot - Rhizoctonia</vt:lpstr>
      <vt:lpstr>Root Rot - Thielaviopsis</vt:lpstr>
      <vt:lpstr>Management of Root Rots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Diagnosis and Control of Vegetable Diseases</dc:title>
  <dc:creator>YL</dc:creator>
  <cp:lastModifiedBy>Li, Yonghao</cp:lastModifiedBy>
  <cp:revision>608</cp:revision>
  <cp:lastPrinted>2015-03-06T18:20:10Z</cp:lastPrinted>
  <dcterms:created xsi:type="dcterms:W3CDTF">2012-09-17T14:03:01Z</dcterms:created>
  <dcterms:modified xsi:type="dcterms:W3CDTF">2026-02-18T18:02:25Z</dcterms:modified>
</cp:coreProperties>
</file>