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851" r:id="rId5"/>
    <p:sldMasterId id="2147483696" r:id="rId6"/>
    <p:sldMasterId id="2147483699" r:id="rId7"/>
    <p:sldMasterId id="2147483761" r:id="rId8"/>
    <p:sldMasterId id="2147483841" r:id="rId9"/>
    <p:sldMasterId id="2147483843" r:id="rId10"/>
    <p:sldMasterId id="2147483848" r:id="rId11"/>
  </p:sldMasterIdLst>
  <p:notesMasterIdLst>
    <p:notesMasterId r:id="rId65"/>
  </p:notesMasterIdLst>
  <p:sldIdLst>
    <p:sldId id="256" r:id="rId12"/>
    <p:sldId id="403" r:id="rId13"/>
    <p:sldId id="404" r:id="rId14"/>
    <p:sldId id="405" r:id="rId15"/>
    <p:sldId id="407" r:id="rId16"/>
    <p:sldId id="406" r:id="rId17"/>
    <p:sldId id="301" r:id="rId18"/>
    <p:sldId id="302" r:id="rId19"/>
    <p:sldId id="408" r:id="rId20"/>
    <p:sldId id="409" r:id="rId21"/>
    <p:sldId id="410" r:id="rId22"/>
    <p:sldId id="307" r:id="rId23"/>
    <p:sldId id="411" r:id="rId24"/>
    <p:sldId id="412" r:id="rId25"/>
    <p:sldId id="424" r:id="rId26"/>
    <p:sldId id="280" r:id="rId27"/>
    <p:sldId id="312" r:id="rId28"/>
    <p:sldId id="314" r:id="rId29"/>
    <p:sldId id="425" r:id="rId30"/>
    <p:sldId id="281" r:id="rId31"/>
    <p:sldId id="413" r:id="rId32"/>
    <p:sldId id="317" r:id="rId33"/>
    <p:sldId id="414" r:id="rId34"/>
    <p:sldId id="319" r:id="rId35"/>
    <p:sldId id="315" r:id="rId36"/>
    <p:sldId id="308" r:id="rId37"/>
    <p:sldId id="415" r:id="rId38"/>
    <p:sldId id="416" r:id="rId39"/>
    <p:sldId id="417" r:id="rId40"/>
    <p:sldId id="419" r:id="rId41"/>
    <p:sldId id="427" r:id="rId42"/>
    <p:sldId id="420" r:id="rId43"/>
    <p:sldId id="279" r:id="rId44"/>
    <p:sldId id="431" r:id="rId45"/>
    <p:sldId id="421" r:id="rId46"/>
    <p:sldId id="428" r:id="rId47"/>
    <p:sldId id="395" r:id="rId48"/>
    <p:sldId id="397" r:id="rId49"/>
    <p:sldId id="398" r:id="rId50"/>
    <p:sldId id="399" r:id="rId51"/>
    <p:sldId id="400" r:id="rId52"/>
    <p:sldId id="401" r:id="rId53"/>
    <p:sldId id="402" r:id="rId54"/>
    <p:sldId id="387" r:id="rId55"/>
    <p:sldId id="258" r:id="rId56"/>
    <p:sldId id="259" r:id="rId57"/>
    <p:sldId id="390" r:id="rId58"/>
    <p:sldId id="378" r:id="rId59"/>
    <p:sldId id="376" r:id="rId60"/>
    <p:sldId id="361" r:id="rId61"/>
    <p:sldId id="271" r:id="rId62"/>
    <p:sldId id="291" r:id="rId63"/>
    <p:sldId id="341"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61B25-DEAD-D006-B13B-AAF7B5690F14}" v="346" dt="2026-03-04T21:27:26.954"/>
    <p1510:client id="{2BA2D6F8-F3DA-91B0-219D-357CF68E2DC1}" v="1" dt="2026-03-03T21:32:58.340"/>
    <p1510:client id="{64F03F06-2EDB-48B2-9909-03515B1EF948}" v="10" dt="2026-03-04T15:38:44.639"/>
    <p1510:client id="{8D23EE15-BC54-8F0C-44F2-B4C993758E42}" v="159" dt="2026-03-05T00:51:17.440"/>
    <p1510:client id="{99BB3BB7-50B4-1C96-E1DD-E25FAC24B23D}" v="66" dt="2026-03-04T22:13:16.644"/>
    <p1510:client id="{B2D3C61E-35D8-BC54-B662-401A72CF40AF}" v="214" dt="2026-03-04T15:48:09.579"/>
    <p1510:client id="{E7C140B9-8527-6143-91C9-FF1487BAA598}" v="2" dt="2026-03-04T20:07:07.9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3F5C61-7505-499F-8005-2E84EB893E8F}" type="datetimeFigureOut">
              <a:rPr lang="en-US" smtClean="0"/>
              <a:pPr/>
              <a:t>3/4/2026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A3CCC8-D748-4A0D-9FA5-1F1E766426F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youngfarmers.org/wp-content/uploads/2015/01/NYFC-Finding-Affordable-Farmland.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Connect to some of these sites and provide a demonstration</a:t>
            </a:r>
          </a:p>
          <a:p>
            <a:r>
              <a:rPr lang="en-US"/>
              <a:t>Ask students to create a list to include any local or regional possibilities</a:t>
            </a:r>
          </a:p>
          <a:p>
            <a:r>
              <a:rPr lang="en-US"/>
              <a:t>A written down search plan or strategy is helpful. Build a network and team to help you!</a:t>
            </a:r>
          </a:p>
        </p:txBody>
      </p:sp>
      <p:sp>
        <p:nvSpPr>
          <p:cNvPr id="4" name="Slide Number Placeholder 3"/>
          <p:cNvSpPr>
            <a:spLocks noGrp="1"/>
          </p:cNvSpPr>
          <p:nvPr>
            <p:ph type="sldNum" sz="quarter" idx="10"/>
          </p:nvPr>
        </p:nvSpPr>
        <p:spPr/>
        <p:txBody>
          <a:bodyPr/>
          <a:lstStyle/>
          <a:p>
            <a:fld id="{3DC3F41C-3725-4411-BA26-A4519C7A0F37}"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000" b="1"/>
              <a:t>Learning Objectives</a:t>
            </a:r>
          </a:p>
          <a:p>
            <a:r>
              <a:rPr lang="en-US" sz="1000"/>
              <a:t>1.a. Summarize key components of a land assessment</a:t>
            </a:r>
          </a:p>
          <a:p>
            <a:r>
              <a:rPr lang="en-US" sz="1000"/>
              <a:t>1.b. Identify tools, resources and contacts for conducting a parcel evaluation </a:t>
            </a:r>
          </a:p>
          <a:p>
            <a:r>
              <a:rPr lang="en-US" sz="1000"/>
              <a:t>1.c. Assess land use policies and community factors specific to the selected site </a:t>
            </a:r>
          </a:p>
          <a:p>
            <a:r>
              <a:rPr lang="en-US" sz="1000"/>
              <a:t>1.d. Describe the relationship between property features and conservation, business and personal goals</a:t>
            </a:r>
          </a:p>
          <a:p>
            <a:endParaRPr lang="en-US" sz="1000"/>
          </a:p>
          <a:p>
            <a:r>
              <a:rPr lang="en-US" sz="1000"/>
              <a:t>Most agricultural enterprises are different from other businesses due to the reliance on a land base with specific natural resource attributes.  </a:t>
            </a:r>
          </a:p>
          <a:p>
            <a:r>
              <a:rPr lang="en-US" sz="1000"/>
              <a:t> </a:t>
            </a:r>
          </a:p>
          <a:p>
            <a:r>
              <a:rPr lang="en-US" sz="1000"/>
              <a:t>New and beginning farmers often have requirements that are different then past agriculture in the area, or are relegated to parcels with more limitations due to cost or competition.  It is critical to carefully examine the features of a parcel being considered through a land assessment. </a:t>
            </a:r>
          </a:p>
        </p:txBody>
      </p:sp>
      <p:sp>
        <p:nvSpPr>
          <p:cNvPr id="4" name="Slide Number Placeholder 3"/>
          <p:cNvSpPr>
            <a:spLocks noGrp="1"/>
          </p:cNvSpPr>
          <p:nvPr>
            <p:ph type="sldNum" sz="quarter" idx="10"/>
          </p:nvPr>
        </p:nvSpPr>
        <p:spPr/>
        <p:txBody>
          <a:bodyPr/>
          <a:lstStyle/>
          <a:p>
            <a:fld id="{EA0F5106-8081-4300-8CB6-2A1968422EF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070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Lots of infrastructure, lots of challenges.  Degraded water quality in pond from livestock</a:t>
            </a:r>
          </a:p>
        </p:txBody>
      </p:sp>
      <p:sp>
        <p:nvSpPr>
          <p:cNvPr id="4" name="Slide Number Placeholder 3"/>
          <p:cNvSpPr>
            <a:spLocks noGrp="1"/>
          </p:cNvSpPr>
          <p:nvPr>
            <p:ph type="sldNum" sz="quarter" idx="10"/>
          </p:nvPr>
        </p:nvSpPr>
        <p:spPr/>
        <p:txBody>
          <a:bodyPr/>
          <a:lstStyle/>
          <a:p>
            <a:pPr>
              <a:defRPr/>
            </a:pPr>
            <a:fld id="{8AB0F2C0-024E-4A8F-86AE-080D7FAB82FB}" type="slidenum">
              <a:rPr lang="en-US">
                <a:solidFill>
                  <a:srgbClr val="000000"/>
                </a:solidFill>
              </a:rPr>
              <a:pPr>
                <a:defRPr/>
              </a:pPr>
              <a:t>12</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Barns of size and nature for</a:t>
            </a:r>
            <a:r>
              <a:rPr lang="en-US" baseline="0"/>
              <a:t> what you need?</a:t>
            </a:r>
            <a:endParaRPr lang="en-US"/>
          </a:p>
        </p:txBody>
      </p:sp>
      <p:sp>
        <p:nvSpPr>
          <p:cNvPr id="4" name="Slide Number Placeholder 3"/>
          <p:cNvSpPr>
            <a:spLocks noGrp="1"/>
          </p:cNvSpPr>
          <p:nvPr>
            <p:ph type="sldNum" sz="quarter" idx="10"/>
          </p:nvPr>
        </p:nvSpPr>
        <p:spPr/>
        <p:txBody>
          <a:bodyPr/>
          <a:lstStyle/>
          <a:p>
            <a:pPr>
              <a:defRPr/>
            </a:pPr>
            <a:fld id="{8AB0F2C0-024E-4A8F-86AE-080D7FAB82FB}" type="slidenum">
              <a:rPr lang="en-US">
                <a:solidFill>
                  <a:srgbClr val="000000"/>
                </a:solidFill>
              </a:rPr>
              <a:pPr>
                <a:defRPr/>
              </a:pPr>
              <a:t>22</a:t>
            </a:fld>
            <a:endParaRPr lang="en-US">
              <a:solidFill>
                <a:srgbClr val="000000"/>
              </a:solidFill>
            </a:endParaRPr>
          </a:p>
        </p:txBody>
      </p:sp>
    </p:spTree>
    <p:extLst>
      <p:ext uri="{BB962C8B-B14F-4D97-AF65-F5344CB8AC3E}">
        <p14:creationId xmlns:p14="http://schemas.microsoft.com/office/powerpoint/2010/main" val="3125271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Low organic</a:t>
            </a:r>
            <a:r>
              <a:rPr lang="en-US" baseline="0"/>
              <a:t> matter, compaction on left.  Squash is struggling. Field on right has a nice cover crop</a:t>
            </a:r>
            <a:endParaRPr lang="en-US"/>
          </a:p>
        </p:txBody>
      </p:sp>
      <p:sp>
        <p:nvSpPr>
          <p:cNvPr id="4" name="Slide Number Placeholder 3"/>
          <p:cNvSpPr>
            <a:spLocks noGrp="1"/>
          </p:cNvSpPr>
          <p:nvPr>
            <p:ph type="sldNum" sz="quarter" idx="10"/>
          </p:nvPr>
        </p:nvSpPr>
        <p:spPr/>
        <p:txBody>
          <a:bodyPr/>
          <a:lstStyle/>
          <a:p>
            <a:pPr>
              <a:defRPr/>
            </a:pPr>
            <a:fld id="{8AB0F2C0-024E-4A8F-86AE-080D7FAB82FB}" type="slidenum">
              <a:rPr lang="en-US">
                <a:solidFill>
                  <a:srgbClr val="000000"/>
                </a:solidFill>
              </a:rPr>
              <a:pPr>
                <a:defRPr/>
              </a:pPr>
              <a:t>24</a:t>
            </a:fld>
            <a:endParaRPr 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15">
              <a:defRPr/>
            </a:pPr>
            <a:r>
              <a:rPr lang="en-US" sz="1000"/>
              <a:t>Review the Land Tenure Options Information Sheet for more detailed information. Find out about specific conditions, e.g., if your state limits the length of a lease term. </a:t>
            </a:r>
          </a:p>
          <a:p>
            <a:pPr defTabSz="914215">
              <a:defRPr/>
            </a:pPr>
            <a:endParaRPr lang="en-US" sz="1000"/>
          </a:p>
          <a:p>
            <a:pPr defTabSz="914215">
              <a:defRPr/>
            </a:pPr>
            <a:r>
              <a:rPr lang="en-US" sz="1000"/>
              <a:t>Remind participants that there are two basic forms of land tenure: leasing and owning but there are three paths to access: leasing, purchasing and inheriting/accepting gifts of land.</a:t>
            </a:r>
          </a:p>
          <a:p>
            <a:pPr defTabSz="914215">
              <a:defRPr/>
            </a:pPr>
            <a:r>
              <a:rPr lang="en-US" sz="1000"/>
              <a:t>Explain that while traditionally farms and ranches have passed from one generation to the next by “cradle, altar or grave” – often with the farm or ranch business intact – this is less and less true. But it is often harder to gain access to land and takes more creativity than if it is passed down within the family. </a:t>
            </a:r>
          </a:p>
          <a:p>
            <a:pPr defTabSz="914215">
              <a:defRPr/>
            </a:pPr>
            <a:endParaRPr lang="en-US" sz="1000"/>
          </a:p>
          <a:p>
            <a:r>
              <a:rPr lang="en-US" sz="1000"/>
              <a:t>Many beginners lease some if not all of their land. Others inherit or receive a gift of land usually from relatives. Beginners with enough net worth may be able to buy land. The right path for you will combine your goals and the realities of what you need and can afford. But it’s not fixed, you might start out leasing and move on to ownership. You might purchase or lease land that you inherit from your family or receive a small gift of land and expand your operation by buying or leasing more in the future. </a:t>
            </a:r>
          </a:p>
          <a:p>
            <a:endParaRPr lang="en-US" sz="1000"/>
          </a:p>
          <a:p>
            <a:r>
              <a:rPr lang="en-US" sz="1000"/>
              <a:t>It is important to weigh different considerations: how long a commitment you want to make, your financial position, how much security you need and whether you want to build equity (wealth). </a:t>
            </a:r>
          </a:p>
          <a:p>
            <a:endParaRPr lang="en-US"/>
          </a:p>
        </p:txBody>
      </p:sp>
      <p:sp>
        <p:nvSpPr>
          <p:cNvPr id="4" name="Slide Number Placeholder 3"/>
          <p:cNvSpPr>
            <a:spLocks noGrp="1"/>
          </p:cNvSpPr>
          <p:nvPr>
            <p:ph type="sldNum" sz="quarter" idx="10"/>
          </p:nvPr>
        </p:nvSpPr>
        <p:spPr/>
        <p:txBody>
          <a:bodyPr/>
          <a:lstStyle/>
          <a:p>
            <a:fld id="{45D6D9BA-B431-44CE-9EF2-BAAEB616A5B3}"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659814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08">
              <a:defRPr/>
            </a:pPr>
            <a:r>
              <a:rPr lang="en-US" sz="1000"/>
              <a:t>At the end of the presentation and discussion, ask participants to update their LP3 Land Requirements Checklist</a:t>
            </a:r>
            <a:r>
              <a:rPr lang="en-US" sz="1000" b="1" i="1"/>
              <a:t>.</a:t>
            </a:r>
            <a:endParaRPr lang="en-US" sz="1000"/>
          </a:p>
        </p:txBody>
      </p:sp>
      <p:sp>
        <p:nvSpPr>
          <p:cNvPr id="4" name="Slide Number Placeholder 3"/>
          <p:cNvSpPr>
            <a:spLocks noGrp="1"/>
          </p:cNvSpPr>
          <p:nvPr>
            <p:ph type="sldNum" sz="quarter" idx="10"/>
          </p:nvPr>
        </p:nvSpPr>
        <p:spPr/>
        <p:txBody>
          <a:bodyPr/>
          <a:lstStyle/>
          <a:p>
            <a:fld id="{45D6D9BA-B431-44CE-9EF2-BAAEB616A5B3}"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911518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a:t>Lots of possibilities – maybe some that you have not considered. For example, many states have land trusts and farmland protection programs that have permanently protected land for agriculture and may be looking for new owners or tenants to keep that land in production.</a:t>
            </a:r>
          </a:p>
          <a:p>
            <a:r>
              <a:rPr lang="en-US"/>
              <a:t>NYFC guide on working with land trusts: </a:t>
            </a:r>
            <a:r>
              <a:rPr lang="en-US" u="sng">
                <a:hlinkClick r:id="rId3"/>
              </a:rPr>
              <a:t>http://www.youngfarmers.org/wp-content/uploads/2015/01/NYFC-Finding-Affordable-Farmland.pdf</a:t>
            </a:r>
            <a:r>
              <a:rPr lang="en-US"/>
              <a:t> </a:t>
            </a:r>
          </a:p>
          <a:p>
            <a:r>
              <a:rPr lang="en-US"/>
              <a:t>Public sector landowners may make land available – from federal grazing land to state and local governments, park departments, military bases</a:t>
            </a:r>
          </a:p>
        </p:txBody>
      </p:sp>
      <p:sp>
        <p:nvSpPr>
          <p:cNvPr id="4" name="Slide Number Placeholder 3"/>
          <p:cNvSpPr>
            <a:spLocks noGrp="1"/>
          </p:cNvSpPr>
          <p:nvPr>
            <p:ph type="sldNum" sz="quarter" idx="10"/>
          </p:nvPr>
        </p:nvSpPr>
        <p:spPr/>
        <p:txBody>
          <a:bodyPr/>
          <a:lstStyle/>
          <a:p>
            <a:fld id="{3DC3F41C-3725-4411-BA26-A4519C7A0F37}"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7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5 minutes – Partner Org Rep</a:t>
            </a:r>
            <a:r>
              <a:rPr lang="en-US" baseline="0"/>
              <a:t> or PC</a:t>
            </a:r>
            <a:endParaRPr lang="en-US"/>
          </a:p>
        </p:txBody>
      </p:sp>
      <p:sp>
        <p:nvSpPr>
          <p:cNvPr id="4" name="Slide Number Placeholder 3"/>
          <p:cNvSpPr>
            <a:spLocks noGrp="1"/>
          </p:cNvSpPr>
          <p:nvPr>
            <p:ph type="sldNum" sz="quarter" idx="10"/>
          </p:nvPr>
        </p:nvSpPr>
        <p:spPr/>
        <p:txBody>
          <a:bodyPr/>
          <a:lstStyle/>
          <a:p>
            <a:fld id="{4F011A2A-8356-4820-A25B-7D369BEAEFC9}" type="slidenum">
              <a:rPr lang="en-US" smtClean="0"/>
              <a:pPr/>
              <a:t>54</a:t>
            </a:fld>
            <a:endParaRPr lang="en-US"/>
          </a:p>
        </p:txBody>
      </p:sp>
    </p:spTree>
    <p:extLst>
      <p:ext uri="{BB962C8B-B14F-4D97-AF65-F5344CB8AC3E}">
        <p14:creationId xmlns:p14="http://schemas.microsoft.com/office/powerpoint/2010/main" val="22684043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C8034"/>
          </a:solidFill>
        </p:spPr>
        <p:txBody>
          <a:bodyPr/>
          <a:lstStyle>
            <a:lvl1pPr>
              <a:defRPr>
                <a:solidFill>
                  <a:schemeClr val="bg1"/>
                </a:solidFill>
                <a:latin typeface="Georgia"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324842"/>
            <a:ext cx="2895600" cy="365125"/>
          </a:xfrm>
        </p:spPr>
        <p:txBody>
          <a:bodyPr/>
          <a:lstStyle>
            <a:lvl1pPr algn="l">
              <a:defRPr/>
            </a:lvl1pPr>
          </a:lstStyle>
          <a:p>
            <a:endParaRPr lang="en-US"/>
          </a:p>
        </p:txBody>
      </p:sp>
      <p:sp>
        <p:nvSpPr>
          <p:cNvPr id="6" name="Slide Number Placeholder 5"/>
          <p:cNvSpPr>
            <a:spLocks noGrp="1"/>
          </p:cNvSpPr>
          <p:nvPr>
            <p:ph type="sldNum" sz="quarter" idx="12"/>
          </p:nvPr>
        </p:nvSpPr>
        <p:spPr/>
        <p:txBody>
          <a:bodyPr/>
          <a:lstStyle/>
          <a:p>
            <a:fld id="{AE2EFC67-7BD5-4E46-A6F9-D431EF07644F}" type="slidenum">
              <a:rPr lang="en-US" smtClean="0"/>
              <a:pPr/>
              <a:t>‹#›</a:t>
            </a:fld>
            <a:endParaRPr lang="en-US"/>
          </a:p>
        </p:txBody>
      </p:sp>
      <p:pic>
        <p:nvPicPr>
          <p:cNvPr id="8" name="Picture 7" descr="LFG_logo-RGB.png"/>
          <p:cNvPicPr>
            <a:picLocks noChangeAspect="1"/>
          </p:cNvPicPr>
          <p:nvPr/>
        </p:nvPicPr>
        <p:blipFill>
          <a:blip r:embed="rId2" cstate="print"/>
          <a:stretch>
            <a:fillRect/>
          </a:stretch>
        </p:blipFill>
        <p:spPr>
          <a:xfrm>
            <a:off x="3962402" y="6248400"/>
            <a:ext cx="1212741" cy="498040"/>
          </a:xfrm>
          <a:prstGeom prst="rect">
            <a:avLst/>
          </a:prstGeom>
        </p:spPr>
      </p:pic>
      <p:pic>
        <p:nvPicPr>
          <p:cNvPr id="7" name="Picture 6" descr="LFG_logo-RGB.png"/>
          <p:cNvPicPr>
            <a:picLocks noChangeAspect="1"/>
          </p:cNvPicPr>
          <p:nvPr/>
        </p:nvPicPr>
        <p:blipFill>
          <a:blip r:embed="rId2" cstate="print"/>
          <a:stretch>
            <a:fillRect/>
          </a:stretch>
        </p:blipFill>
        <p:spPr>
          <a:xfrm>
            <a:off x="3962402" y="6248400"/>
            <a:ext cx="1212741" cy="49804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593"/>
            <a:ext cx="2133600" cy="365125"/>
          </a:xfrm>
          <a:prstGeom prst="rect">
            <a:avLst/>
          </a:prstGeom>
        </p:spPr>
        <p:txBody>
          <a:bodyPr/>
          <a:lstStyle/>
          <a:p>
            <a:pPr defTabSz="457200"/>
            <a:fld id="{98BE0A92-A952-7546-8069-2D9EBA4D514C}" type="datetimeFigureOut">
              <a:rPr lang="en-US">
                <a:solidFill>
                  <a:prstClr val="black">
                    <a:tint val="75000"/>
                  </a:prstClr>
                </a:solidFill>
              </a:rPr>
              <a:pPr defTabSz="457200"/>
              <a:t>3/4/2026</a:t>
            </a:fld>
            <a:endParaRPr lang="en-US">
              <a:solidFill>
                <a:prstClr val="black">
                  <a:tint val="75000"/>
                </a:prstClr>
              </a:solidFill>
            </a:endParaRPr>
          </a:p>
        </p:txBody>
      </p:sp>
      <p:sp>
        <p:nvSpPr>
          <p:cNvPr id="3" name="Footer Placeholder 2"/>
          <p:cNvSpPr>
            <a:spLocks noGrp="1"/>
          </p:cNvSpPr>
          <p:nvPr>
            <p:ph type="ftr" sz="quarter" idx="11"/>
          </p:nvPr>
        </p:nvSpPr>
        <p:spPr>
          <a:xfrm>
            <a:off x="3124201" y="6356593"/>
            <a:ext cx="2895600" cy="365125"/>
          </a:xfrm>
          <a:prstGeom prst="rect">
            <a:avLst/>
          </a:prstGeom>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593"/>
            <a:ext cx="2133600" cy="365125"/>
          </a:xfrm>
          <a:prstGeom prst="rect">
            <a:avLst/>
          </a:prstGeom>
        </p:spPr>
        <p:txBody>
          <a:bodyPr/>
          <a:lstStyle/>
          <a:p>
            <a:pPr defTabSz="457200"/>
            <a:fld id="{928394C7-4BE4-B442-A974-EF887656C23B}" type="slidenum">
              <a:rPr>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3252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593"/>
            <a:ext cx="2133600" cy="365125"/>
          </a:xfrm>
          <a:prstGeom prst="rect">
            <a:avLst/>
          </a:prstGeom>
        </p:spPr>
        <p:txBody>
          <a:bodyPr/>
          <a:lstStyle/>
          <a:p>
            <a:pPr defTabSz="457200"/>
            <a:fld id="{98BE0A92-A952-7546-8069-2D9EBA4D514C}" type="datetimeFigureOut">
              <a:rPr lang="en-US">
                <a:solidFill>
                  <a:prstClr val="black">
                    <a:tint val="75000"/>
                  </a:prstClr>
                </a:solidFill>
              </a:rPr>
              <a:pPr defTabSz="457200"/>
              <a:t>3/4/2026</a:t>
            </a:fld>
            <a:endParaRPr lang="en-US">
              <a:solidFill>
                <a:prstClr val="black">
                  <a:tint val="75000"/>
                </a:prstClr>
              </a:solidFill>
            </a:endParaRPr>
          </a:p>
        </p:txBody>
      </p:sp>
      <p:sp>
        <p:nvSpPr>
          <p:cNvPr id="3" name="Footer Placeholder 2"/>
          <p:cNvSpPr>
            <a:spLocks noGrp="1"/>
          </p:cNvSpPr>
          <p:nvPr>
            <p:ph type="ftr" sz="quarter" idx="11"/>
          </p:nvPr>
        </p:nvSpPr>
        <p:spPr>
          <a:xfrm>
            <a:off x="3124201" y="6356593"/>
            <a:ext cx="2895600" cy="365125"/>
          </a:xfrm>
          <a:prstGeom prst="rect">
            <a:avLst/>
          </a:prstGeom>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593"/>
            <a:ext cx="2133600" cy="365125"/>
          </a:xfrm>
          <a:prstGeom prst="rect">
            <a:avLst/>
          </a:prstGeom>
        </p:spPr>
        <p:txBody>
          <a:bodyPr/>
          <a:lstStyle/>
          <a:p>
            <a:pPr defTabSz="457200"/>
            <a:fld id="{928394C7-4BE4-B442-A974-EF887656C23B}" type="slidenum">
              <a:rPr>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32525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593"/>
            <a:ext cx="2133600" cy="365125"/>
          </a:xfrm>
          <a:prstGeom prst="rect">
            <a:avLst/>
          </a:prstGeom>
        </p:spPr>
        <p:txBody>
          <a:bodyPr/>
          <a:lstStyle/>
          <a:p>
            <a:pPr defTabSz="457200"/>
            <a:fld id="{98BE0A92-A952-7546-8069-2D9EBA4D514C}" type="datetimeFigureOut">
              <a:rPr lang="en-US">
                <a:solidFill>
                  <a:prstClr val="black">
                    <a:tint val="75000"/>
                  </a:prstClr>
                </a:solidFill>
              </a:rPr>
              <a:pPr defTabSz="457200"/>
              <a:t>3/4/2026</a:t>
            </a:fld>
            <a:endParaRPr lang="en-US">
              <a:solidFill>
                <a:prstClr val="black">
                  <a:tint val="75000"/>
                </a:prstClr>
              </a:solidFill>
            </a:endParaRPr>
          </a:p>
        </p:txBody>
      </p:sp>
      <p:sp>
        <p:nvSpPr>
          <p:cNvPr id="3" name="Footer Placeholder 2"/>
          <p:cNvSpPr>
            <a:spLocks noGrp="1"/>
          </p:cNvSpPr>
          <p:nvPr>
            <p:ph type="ftr" sz="quarter" idx="11"/>
          </p:nvPr>
        </p:nvSpPr>
        <p:spPr>
          <a:xfrm>
            <a:off x="3124201" y="6356593"/>
            <a:ext cx="2895600" cy="365125"/>
          </a:xfrm>
          <a:prstGeom prst="rect">
            <a:avLst/>
          </a:prstGeom>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593"/>
            <a:ext cx="2133600" cy="365125"/>
          </a:xfrm>
          <a:prstGeom prst="rect">
            <a:avLst/>
          </a:prstGeom>
        </p:spPr>
        <p:txBody>
          <a:bodyPr/>
          <a:lstStyle/>
          <a:p>
            <a:pPr defTabSz="457200"/>
            <a:fld id="{928394C7-4BE4-B442-A974-EF887656C23B}" type="slidenum">
              <a:rPr>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3252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C8034"/>
          </a:solidFill>
        </p:spPr>
        <p:txBody>
          <a:bodyPr/>
          <a:lstStyle>
            <a:lvl1pPr>
              <a:defRPr>
                <a:solidFill>
                  <a:schemeClr val="bg1"/>
                </a:solidFill>
                <a:latin typeface="Georgia" pitchFamily="18" charset="0"/>
              </a:defRPr>
            </a:lvl1p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atin typeface="Myriad Pro" pitchFamily="34" charset="0"/>
              </a:defRPr>
            </a:lvl1pPr>
            <a:lvl2pPr>
              <a:defRPr sz="2400">
                <a:latin typeface="Myriad Pro" pitchFamily="34" charset="0"/>
              </a:defRPr>
            </a:lvl2pPr>
            <a:lvl3pPr>
              <a:defRPr sz="2000">
                <a:latin typeface="Myriad Pro" pitchFamily="34" charset="0"/>
              </a:defRPr>
            </a:lvl3pPr>
            <a:lvl4pPr>
              <a:defRPr sz="1800">
                <a:latin typeface="Myriad Pro" pitchFamily="34" charset="0"/>
              </a:defRPr>
            </a:lvl4pPr>
            <a:lvl5pPr>
              <a:defRPr sz="1800">
                <a:latin typeface="Myriad Pro"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atin typeface="Myriad Pro" pitchFamily="34" charset="0"/>
              </a:defRPr>
            </a:lvl1pPr>
            <a:lvl2pPr>
              <a:defRPr sz="2400">
                <a:latin typeface="Myriad Pro" pitchFamily="34" charset="0"/>
              </a:defRPr>
            </a:lvl2pPr>
            <a:lvl3pPr>
              <a:defRPr sz="2000">
                <a:latin typeface="Myriad Pro" pitchFamily="34" charset="0"/>
              </a:defRPr>
            </a:lvl3pPr>
            <a:lvl4pPr>
              <a:defRPr sz="1800">
                <a:latin typeface="Myriad Pro" pitchFamily="34" charset="0"/>
              </a:defRPr>
            </a:lvl4pPr>
            <a:lvl5pPr>
              <a:defRPr sz="1800">
                <a:latin typeface="Myriad Pro"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AE2EFC67-7BD5-4E46-A6F9-D431EF07644F}" type="slidenum">
              <a:rPr lang="en-US" smtClean="0"/>
              <a:pPr/>
              <a:t>‹#›</a:t>
            </a:fld>
            <a:endParaRPr lang="en-US"/>
          </a:p>
        </p:txBody>
      </p:sp>
      <p:sp>
        <p:nvSpPr>
          <p:cNvPr id="9" name="Footer Placeholder 4"/>
          <p:cNvSpPr>
            <a:spLocks noGrp="1"/>
          </p:cNvSpPr>
          <p:nvPr>
            <p:ph type="ftr" sz="quarter" idx="11"/>
          </p:nvPr>
        </p:nvSpPr>
        <p:spPr>
          <a:xfrm>
            <a:off x="457200" y="6324842"/>
            <a:ext cx="2895600" cy="365125"/>
          </a:xfrm>
        </p:spPr>
        <p:txBody>
          <a:bodyPr/>
          <a:lstStyle>
            <a:lvl1pPr algn="l">
              <a:defRPr/>
            </a:lvl1pPr>
          </a:lstStyle>
          <a:p>
            <a:endParaRPr lang="en-US"/>
          </a:p>
        </p:txBody>
      </p:sp>
      <p:pic>
        <p:nvPicPr>
          <p:cNvPr id="10" name="Picture 9" descr="LFG_logo-RGB.png"/>
          <p:cNvPicPr>
            <a:picLocks noChangeAspect="1"/>
          </p:cNvPicPr>
          <p:nvPr/>
        </p:nvPicPr>
        <p:blipFill>
          <a:blip r:embed="rId2" cstate="print"/>
          <a:stretch>
            <a:fillRect/>
          </a:stretch>
        </p:blipFill>
        <p:spPr>
          <a:xfrm>
            <a:off x="3962402" y="6248400"/>
            <a:ext cx="1212741" cy="49804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948268"/>
          </a:xfrm>
          <a:solidFill>
            <a:srgbClr val="364C93"/>
          </a:solidFill>
        </p:spPr>
        <p:txBody>
          <a:bodyPr vert="horz" lIns="457200" tIns="0" rIns="457200" bIns="0" anchor="ctr" anchorCtr="0">
            <a:noAutofit/>
          </a:bodyPr>
          <a:lstStyle>
            <a:lvl1pPr marL="0" indent="0" algn="ctr">
              <a:lnSpc>
                <a:spcPts val="5160"/>
              </a:lnSpc>
              <a:spcBef>
                <a:spcPts val="0"/>
              </a:spcBef>
              <a:buNone/>
              <a:defRPr sz="3600" kern="1200" spc="-50" baseline="0">
                <a:solidFill>
                  <a:schemeClr val="bg1"/>
                </a:solidFill>
                <a:latin typeface="Century Schoolbook"/>
              </a:defRPr>
            </a:lvl1pPr>
            <a:lvl2pPr>
              <a:buNone/>
              <a:defRPr/>
            </a:lvl2pPr>
            <a:lvl3pPr>
              <a:buNone/>
              <a:defRPr/>
            </a:lvl3pPr>
            <a:lvl4pPr>
              <a:buNone/>
              <a:defRPr/>
            </a:lvl4pPr>
            <a:lvl5pPr>
              <a:buNone/>
              <a:defRPr/>
            </a:lvl5pPr>
          </a:lstStyle>
          <a:p>
            <a:pPr lvl="0"/>
            <a:endParaRPr lang="en-US"/>
          </a:p>
        </p:txBody>
      </p:sp>
      <p:pic>
        <p:nvPicPr>
          <p:cNvPr id="5" name="Picture 4" descr="AFT logo 14 CMYK.png"/>
          <p:cNvPicPr>
            <a:picLocks noChangeAspect="1"/>
          </p:cNvPicPr>
          <p:nvPr userDrawn="1"/>
        </p:nvPicPr>
        <p:blipFill>
          <a:blip r:embed="rId2" cstate="print"/>
          <a:stretch>
            <a:fillRect/>
          </a:stretch>
        </p:blipFill>
        <p:spPr>
          <a:xfrm>
            <a:off x="5911952" y="605990"/>
            <a:ext cx="2759131" cy="501442"/>
          </a:xfrm>
          <a:prstGeom prst="rect">
            <a:avLst/>
          </a:prstGeom>
        </p:spPr>
      </p:pic>
      <p:sp>
        <p:nvSpPr>
          <p:cNvPr id="4" name="TextBox 3">
            <a:extLst>
              <a:ext uri="{FF2B5EF4-FFF2-40B4-BE49-F238E27FC236}">
                <a16:creationId xmlns:a16="http://schemas.microsoft.com/office/drawing/2014/main" id="{C55C1FCF-33A7-4126-ABB0-0ADE61868FC4}"/>
              </a:ext>
            </a:extLst>
          </p:cNvPr>
          <p:cNvSpPr txBox="1"/>
          <p:nvPr userDrawn="1"/>
        </p:nvSpPr>
        <p:spPr>
          <a:xfrm>
            <a:off x="0" y="0"/>
            <a:ext cx="9162288" cy="369332"/>
          </a:xfrm>
          <a:prstGeom prst="rect">
            <a:avLst/>
          </a:prstGeom>
          <a:solidFill>
            <a:srgbClr val="679A47"/>
          </a:solidFill>
        </p:spPr>
        <p:txBody>
          <a:bodyPr wrap="square" rtlCol="0">
            <a:spAutoFit/>
          </a:bodyPr>
          <a:lstStyle/>
          <a:p>
            <a:pPr defTabSz="457200"/>
            <a:endParaRPr lang="en-US">
              <a:solidFill>
                <a:srgbClr val="548A3A"/>
              </a:solidFill>
            </a:endParaRPr>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1869" y="2373865"/>
            <a:ext cx="9174163" cy="4484253"/>
          </a:xfrm>
        </p:spPr>
        <p:txBody>
          <a:bodyPr/>
          <a:lstStyle>
            <a:lvl1pPr marL="0" indent="0">
              <a:buNone/>
              <a:defRPr/>
            </a:lvl1pPr>
          </a:lstStyle>
          <a:p>
            <a:endParaRPr lang="en-US"/>
          </a:p>
        </p:txBody>
      </p:sp>
    </p:spTree>
    <p:extLst>
      <p:ext uri="{BB962C8B-B14F-4D97-AF65-F5344CB8AC3E}">
        <p14:creationId xmlns:p14="http://schemas.microsoft.com/office/powerpoint/2010/main" val="226394672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90F16710-0754-4AEF-BEB7-B51FDE1BA9A4}"/>
              </a:ext>
            </a:extLst>
          </p:cNvPr>
          <p:cNvSpPr>
            <a:spLocks noGrp="1"/>
          </p:cNvSpPr>
          <p:nvPr>
            <p:ph type="pic" sz="quarter" idx="10"/>
          </p:nvPr>
        </p:nvSpPr>
        <p:spPr>
          <a:xfrm>
            <a:off x="-11869" y="2373865"/>
            <a:ext cx="9174163" cy="4484253"/>
          </a:xfrm>
        </p:spPr>
        <p:txBody>
          <a:bodyPr/>
          <a:lstStyle>
            <a:lvl1pPr marL="0" indent="0">
              <a:buNone/>
              <a:defRPr/>
            </a:lvl1pPr>
          </a:lstStyle>
          <a:p>
            <a:endParaRPr lang="en-US"/>
          </a:p>
        </p:txBody>
      </p:sp>
      <p:sp>
        <p:nvSpPr>
          <p:cNvPr id="15" name="Text Placeholder 14"/>
          <p:cNvSpPr>
            <a:spLocks noGrp="1"/>
          </p:cNvSpPr>
          <p:nvPr>
            <p:ph type="body" sz="quarter" idx="11"/>
          </p:nvPr>
        </p:nvSpPr>
        <p:spPr>
          <a:xfrm>
            <a:off x="0" y="1413933"/>
            <a:ext cx="9144000" cy="948268"/>
          </a:xfrm>
          <a:solidFill>
            <a:srgbClr val="364C93"/>
          </a:solidFill>
        </p:spPr>
        <p:txBody>
          <a:bodyPr vert="horz" lIns="457200" tIns="0" rIns="457200" bIns="0" anchor="ctr" anchorCtr="0">
            <a:noAutofit/>
          </a:bodyPr>
          <a:lstStyle>
            <a:lvl1pPr marL="0" indent="0" algn="l">
              <a:lnSpc>
                <a:spcPts val="5160"/>
              </a:lnSpc>
              <a:spcBef>
                <a:spcPts val="0"/>
              </a:spcBef>
              <a:buNone/>
              <a:defRPr sz="3600" kern="1200" spc="-50" baseline="0">
                <a:solidFill>
                  <a:schemeClr val="bg1"/>
                </a:solidFill>
                <a:latin typeface="Century Schoolbook"/>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457200" rtl="0" eaLnBrk="1" fontAlgn="auto" latinLnBrk="0" hangingPunct="1">
              <a:lnSpc>
                <a:spcPct val="100000"/>
              </a:lnSpc>
              <a:spcBef>
                <a:spcPts val="0"/>
              </a:spcBef>
              <a:spcAft>
                <a:spcPts val="0"/>
              </a:spcAft>
              <a:buClr>
                <a:schemeClr val="tx1"/>
              </a:buClr>
              <a:buSzPct val="88000"/>
              <a:buFont typeface="Wingdings" charset="2"/>
              <a:buNone/>
              <a:tabLst/>
              <a:defRPr sz="2000" cap="all" spc="100" baseline="0">
                <a:solidFill>
                  <a:srgbClr val="AC1D30"/>
                </a:solidFill>
              </a:defRPr>
            </a:lvl1pPr>
            <a:lvl2pPr>
              <a:buNone/>
              <a:defRPr/>
            </a:lvl2pPr>
            <a:lvl3pPr>
              <a:buNone/>
              <a:defRPr/>
            </a:lvl3pPr>
            <a:lvl4pPr>
              <a:buNone/>
              <a:defRPr/>
            </a:lvl4pPr>
            <a:lvl5pPr>
              <a:buNone/>
              <a:defRPr/>
            </a:lvl5pPr>
          </a:lstStyle>
          <a:p>
            <a:pPr marL="342900" marR="0" lvl="0" indent="-342900" algn="l" defTabSz="4572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5" name="Picture 4" descr="AFT logo 14 CMYK.png"/>
          <p:cNvPicPr>
            <a:picLocks noChangeAspect="1"/>
          </p:cNvPicPr>
          <p:nvPr userDrawn="1"/>
        </p:nvPicPr>
        <p:blipFill>
          <a:blip r:embed="rId2" cstate="print"/>
          <a:stretch>
            <a:fillRect/>
          </a:stretch>
        </p:blipFill>
        <p:spPr>
          <a:xfrm>
            <a:off x="5911952" y="605990"/>
            <a:ext cx="2759131" cy="501442"/>
          </a:xfrm>
          <a:prstGeom prst="rect">
            <a:avLst/>
          </a:prstGeom>
        </p:spPr>
      </p:pic>
      <p:sp>
        <p:nvSpPr>
          <p:cNvPr id="4" name="TextBox 3">
            <a:extLst>
              <a:ext uri="{FF2B5EF4-FFF2-40B4-BE49-F238E27FC236}">
                <a16:creationId xmlns:a16="http://schemas.microsoft.com/office/drawing/2014/main" id="{C55C1FCF-33A7-4126-ABB0-0ADE61868FC4}"/>
              </a:ext>
            </a:extLst>
          </p:cNvPr>
          <p:cNvSpPr txBox="1"/>
          <p:nvPr userDrawn="1"/>
        </p:nvSpPr>
        <p:spPr>
          <a:xfrm>
            <a:off x="0" y="0"/>
            <a:ext cx="9162288" cy="369332"/>
          </a:xfrm>
          <a:prstGeom prst="rect">
            <a:avLst/>
          </a:prstGeom>
          <a:solidFill>
            <a:srgbClr val="679A47"/>
          </a:solidFill>
        </p:spPr>
        <p:txBody>
          <a:bodyPr wrap="square" rtlCol="0">
            <a:spAutoFit/>
          </a:bodyPr>
          <a:lstStyle/>
          <a:p>
            <a:pPr defTabSz="457200"/>
            <a:endParaRPr lang="en-US">
              <a:solidFill>
                <a:srgbClr val="548A3A"/>
              </a:solidFill>
            </a:endParaRPr>
          </a:p>
        </p:txBody>
      </p:sp>
      <p:pic>
        <p:nvPicPr>
          <p:cNvPr id="7" name="Picture 6">
            <a:extLst>
              <a:ext uri="{FF2B5EF4-FFF2-40B4-BE49-F238E27FC236}">
                <a16:creationId xmlns:a16="http://schemas.microsoft.com/office/drawing/2014/main" id="{87BEEF33-0740-4E8A-A93C-CBF54BDE53D0}"/>
              </a:ext>
            </a:extLst>
          </p:cNvPr>
          <p:cNvPicPr>
            <a:picLocks noChangeAspect="1"/>
          </p:cNvPicPr>
          <p:nvPr userDrawn="1"/>
        </p:nvPicPr>
        <p:blipFill>
          <a:blip r:embed="rId3" cstate="print">
            <a:clrChange>
              <a:clrFrom>
                <a:srgbClr val="FFFFFF"/>
              </a:clrFrom>
              <a:clrTo>
                <a:srgbClr val="FFFFFF">
                  <a:alpha val="0"/>
                </a:srgbClr>
              </a:clrTo>
            </a:clrChange>
          </a:blip>
          <a:stretch>
            <a:fillRect/>
          </a:stretch>
        </p:blipFill>
        <p:spPr>
          <a:xfrm>
            <a:off x="471424" y="429091"/>
            <a:ext cx="3502152" cy="66751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E2EFC67-7BD5-4E46-A6F9-D431EF07644F}" type="slidenum">
              <a:rPr lang="en-US" smtClean="0"/>
              <a:pPr/>
              <a:t>‹#›</a:t>
            </a:fld>
            <a:endParaRPr lang="en-US"/>
          </a:p>
        </p:txBody>
      </p:sp>
      <p:sp>
        <p:nvSpPr>
          <p:cNvPr id="5" name="Footer Placeholder 4"/>
          <p:cNvSpPr>
            <a:spLocks noGrp="1"/>
          </p:cNvSpPr>
          <p:nvPr>
            <p:ph type="ftr" sz="quarter" idx="11"/>
          </p:nvPr>
        </p:nvSpPr>
        <p:spPr>
          <a:xfrm>
            <a:off x="457200" y="6324842"/>
            <a:ext cx="2895600" cy="365125"/>
          </a:xfrm>
        </p:spPr>
        <p:txBody>
          <a:bodyPr/>
          <a:lstStyle>
            <a:lvl1pPr algn="l">
              <a:defRPr/>
            </a:lvl1pPr>
          </a:lstStyle>
          <a:p>
            <a:endParaRPr lang="en-US"/>
          </a:p>
        </p:txBody>
      </p:sp>
      <p:pic>
        <p:nvPicPr>
          <p:cNvPr id="6" name="Picture 5" descr="LFG_logo-RGB.png"/>
          <p:cNvPicPr>
            <a:picLocks noChangeAspect="1"/>
          </p:cNvPicPr>
          <p:nvPr/>
        </p:nvPicPr>
        <p:blipFill>
          <a:blip r:embed="rId2" cstate="print"/>
          <a:stretch>
            <a:fillRect/>
          </a:stretch>
        </p:blipFill>
        <p:spPr>
          <a:xfrm>
            <a:off x="3962402" y="6283760"/>
            <a:ext cx="1212741" cy="498040"/>
          </a:xfrm>
          <a:prstGeom prst="rect">
            <a:avLst/>
          </a:prstGeom>
        </p:spPr>
      </p:pic>
      <p:sp>
        <p:nvSpPr>
          <p:cNvPr id="7" name="Rectangle 6"/>
          <p:cNvSpPr/>
          <p:nvPr/>
        </p:nvSpPr>
        <p:spPr>
          <a:xfrm>
            <a:off x="228600" y="152400"/>
            <a:ext cx="8686800" cy="1371600"/>
          </a:xfrm>
          <a:prstGeom prst="rect">
            <a:avLst/>
          </a:prstGeom>
          <a:solidFill>
            <a:srgbClr val="7C8034"/>
          </a:solidFill>
          <a:ln>
            <a:solidFill>
              <a:srgbClr val="6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28600" y="1524000"/>
            <a:ext cx="8674608" cy="152400"/>
          </a:xfrm>
          <a:prstGeom prst="rect">
            <a:avLst/>
          </a:prstGeom>
          <a:solidFill>
            <a:srgbClr val="CDD3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28600" y="5943600"/>
            <a:ext cx="8686800" cy="292608"/>
          </a:xfrm>
          <a:prstGeom prst="rect">
            <a:avLst/>
          </a:prstGeom>
          <a:solidFill>
            <a:srgbClr val="7C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 y="152400"/>
            <a:ext cx="8686800" cy="6096000"/>
          </a:xfrm>
          <a:prstGeom prst="rect">
            <a:avLst/>
          </a:prstGeom>
          <a:noFill/>
          <a:ln>
            <a:solidFill>
              <a:srgbClr val="6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p:nvPr>
        </p:nvSpPr>
        <p:spPr>
          <a:xfrm>
            <a:off x="457200" y="274638"/>
            <a:ext cx="8229600" cy="1143000"/>
          </a:xfrm>
          <a:noFill/>
        </p:spPr>
        <p:txBody>
          <a:bodyPr/>
          <a:lstStyle>
            <a:lvl1pPr>
              <a:defRPr>
                <a:solidFill>
                  <a:schemeClr val="bg1"/>
                </a:solidFill>
                <a:latin typeface="Georgia" pitchFamily="18" charset="0"/>
              </a:defRPr>
            </a:lvl1pPr>
          </a:lstStyle>
          <a:p>
            <a:r>
              <a:rPr lang="en-US"/>
              <a:t>Click to edit Master 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482"/>
            <a:ext cx="2133600" cy="365125"/>
          </a:xfrm>
          <a:prstGeom prst="rect">
            <a:avLst/>
          </a:prstGeom>
        </p:spPr>
        <p:txBody>
          <a:bodyPr/>
          <a:lstStyle/>
          <a:p>
            <a:pPr defTabSz="457196" fontAlgn="auto">
              <a:spcBef>
                <a:spcPts val="0"/>
              </a:spcBef>
              <a:spcAft>
                <a:spcPts val="0"/>
              </a:spcAft>
            </a:pPr>
            <a:fld id="{98BE0A92-A952-7546-8069-2D9EBA4D514C}" type="datetimeFigureOut">
              <a:rPr lang="en-US" smtClean="0">
                <a:solidFill>
                  <a:prstClr val="black">
                    <a:tint val="75000"/>
                  </a:prstClr>
                </a:solidFill>
                <a:latin typeface="Calibri"/>
              </a:rPr>
              <a:pPr defTabSz="457196" fontAlgn="auto">
                <a:spcBef>
                  <a:spcPts val="0"/>
                </a:spcBef>
                <a:spcAft>
                  <a:spcPts val="0"/>
                </a:spcAft>
              </a:pPr>
              <a:t>3/4/2026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a:xfrm>
            <a:off x="3124200" y="6356482"/>
            <a:ext cx="2895600" cy="365125"/>
          </a:xfrm>
          <a:prstGeom prst="rect">
            <a:avLst/>
          </a:prstGeom>
        </p:spPr>
        <p:txBody>
          <a:bodyPr/>
          <a:lstStyle/>
          <a:p>
            <a:pPr defTabSz="457196"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356482"/>
            <a:ext cx="2133600" cy="365125"/>
          </a:xfrm>
          <a:prstGeom prst="rect">
            <a:avLst/>
          </a:prstGeom>
        </p:spPr>
        <p:txBody>
          <a:bodyPr/>
          <a:lstStyle/>
          <a:p>
            <a:pPr defTabSz="457196" fontAlgn="auto">
              <a:spcBef>
                <a:spcPts val="0"/>
              </a:spcBef>
              <a:spcAft>
                <a:spcPts val="0"/>
              </a:spcAft>
            </a:pPr>
            <a:fld id="{928394C7-4BE4-B442-A974-EF887656C23B}" type="slidenum">
              <a:rPr lang="en-US" smtClean="0">
                <a:solidFill>
                  <a:prstClr val="black">
                    <a:tint val="75000"/>
                  </a:prstClr>
                </a:solidFill>
                <a:latin typeface="Calibri"/>
              </a:rPr>
              <a:pPr defTabSz="457196"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507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415B9B"/>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sp>
        <p:nvSpPr>
          <p:cNvPr id="2" name="Title 1"/>
          <p:cNvSpPr>
            <a:spLocks noGrp="1"/>
          </p:cNvSpPr>
          <p:nvPr>
            <p:ph type="title"/>
          </p:nvPr>
        </p:nvSpPr>
        <p:spPr>
          <a:xfrm>
            <a:off x="457200" y="478296"/>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p:txBody>
      </p:sp>
      <p:pic>
        <p:nvPicPr>
          <p:cNvPr id="7" name="Picture 6">
            <a:extLst>
              <a:ext uri="{FF2B5EF4-FFF2-40B4-BE49-F238E27FC236}">
                <a16:creationId xmlns:a16="http://schemas.microsoft.com/office/drawing/2014/main" id="{8E540EE3-9C14-4C99-BFB8-C0053533D4E0}"/>
              </a:ext>
            </a:extLst>
          </p:cNvPr>
          <p:cNvPicPr>
            <a:picLocks noChangeAspect="1"/>
          </p:cNvPicPr>
          <p:nvPr userDrawn="1"/>
        </p:nvPicPr>
        <p:blipFill>
          <a:blip r:embed="rId2" cstate="print"/>
          <a:stretch>
            <a:fillRect/>
          </a:stretch>
        </p:blipFill>
        <p:spPr>
          <a:xfrm>
            <a:off x="6761112" y="6037582"/>
            <a:ext cx="1925688" cy="390013"/>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solidFill>
            <a:srgbClr val="7C8034"/>
          </a:solidFill>
        </p:spPr>
        <p:txBody>
          <a:bodyPr anchor="b"/>
          <a:lstStyle>
            <a:lvl1pPr algn="l">
              <a:defRPr sz="2000" b="1">
                <a:solidFill>
                  <a:schemeClr val="bg1"/>
                </a:solidFill>
                <a:latin typeface="Georgia" pitchFamily="18" charset="0"/>
              </a:defRPr>
            </a:lvl1pPr>
          </a:lstStyle>
          <a:p>
            <a:r>
              <a:rPr lang="en-US"/>
              <a:t>Click to edit Master title style</a:t>
            </a:r>
          </a:p>
        </p:txBody>
      </p:sp>
      <p:sp>
        <p:nvSpPr>
          <p:cNvPr id="3" name="Content Placeholder 2"/>
          <p:cNvSpPr>
            <a:spLocks noGrp="1"/>
          </p:cNvSpPr>
          <p:nvPr>
            <p:ph idx="1"/>
          </p:nvPr>
        </p:nvSpPr>
        <p:spPr>
          <a:xfrm>
            <a:off x="3575050" y="273161"/>
            <a:ext cx="5111750" cy="5853113"/>
          </a:xfrm>
        </p:spPr>
        <p:txBody>
          <a:bodyPr/>
          <a:lstStyle>
            <a:lvl1pPr>
              <a:defRPr sz="3200">
                <a:latin typeface="Myriad Pro" pitchFamily="34" charset="0"/>
              </a:defRPr>
            </a:lvl1pPr>
            <a:lvl2pPr>
              <a:defRPr sz="2800">
                <a:latin typeface="Myriad Pro" pitchFamily="34" charset="0"/>
              </a:defRPr>
            </a:lvl2pPr>
            <a:lvl3pPr>
              <a:defRPr sz="2400">
                <a:latin typeface="Myriad Pro" pitchFamily="34" charset="0"/>
              </a:defRPr>
            </a:lvl3pPr>
            <a:lvl4pPr>
              <a:defRPr sz="2000">
                <a:latin typeface="Myriad Pro" pitchFamily="34" charset="0"/>
              </a:defRPr>
            </a:lvl4pPr>
            <a:lvl5pPr>
              <a:defRPr sz="2000">
                <a:latin typeface="Myriad Pro"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atin typeface="Myriad Pro"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E2EFC67-7BD5-4E46-A6F9-D431EF07644F}" type="slidenum">
              <a:rPr lang="en-US" smtClean="0"/>
              <a:pPr/>
              <a:t>‹#›</a:t>
            </a:fld>
            <a:endParaRPr lang="en-US"/>
          </a:p>
        </p:txBody>
      </p:sp>
      <p:sp>
        <p:nvSpPr>
          <p:cNvPr id="8" name="Footer Placeholder 4"/>
          <p:cNvSpPr>
            <a:spLocks noGrp="1"/>
          </p:cNvSpPr>
          <p:nvPr>
            <p:ph type="ftr" sz="quarter" idx="11"/>
          </p:nvPr>
        </p:nvSpPr>
        <p:spPr>
          <a:xfrm>
            <a:off x="457200" y="6324842"/>
            <a:ext cx="2895600" cy="365125"/>
          </a:xfrm>
        </p:spPr>
        <p:txBody>
          <a:bodyPr/>
          <a:lstStyle>
            <a:lvl1pPr algn="l">
              <a:defRPr/>
            </a:lvl1pPr>
          </a:lstStyle>
          <a:p>
            <a:endParaRPr lang="en-US"/>
          </a:p>
        </p:txBody>
      </p:sp>
      <p:pic>
        <p:nvPicPr>
          <p:cNvPr id="9" name="Picture 8" descr="LFG_logo-RGB.png"/>
          <p:cNvPicPr>
            <a:picLocks noChangeAspect="1"/>
          </p:cNvPicPr>
          <p:nvPr/>
        </p:nvPicPr>
        <p:blipFill>
          <a:blip r:embed="rId2" cstate="print"/>
          <a:stretch>
            <a:fillRect/>
          </a:stretch>
        </p:blipFill>
        <p:spPr>
          <a:xfrm>
            <a:off x="3962402" y="6248400"/>
            <a:ext cx="1212741" cy="49804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6"/>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582"/>
            <a:ext cx="1925688" cy="390013"/>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284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7C8034"/>
          </a:solidFill>
        </p:spPr>
        <p:txBody>
          <a:bodyPr/>
          <a:lstStyle>
            <a:lvl1pPr>
              <a:defRPr>
                <a:solidFill>
                  <a:schemeClr val="bg1"/>
                </a:solidFill>
                <a:latin typeface="Georgia"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yriad Pro" pitchFamily="34" charset="0"/>
              </a:defRPr>
            </a:lvl1pPr>
            <a:lvl2pPr>
              <a:defRPr>
                <a:latin typeface="Myriad Pro" pitchFamily="34" charset="0"/>
              </a:defRPr>
            </a:lvl2pPr>
            <a:lvl3pPr>
              <a:defRPr>
                <a:latin typeface="Myriad Pro" pitchFamily="34" charset="0"/>
              </a:defRPr>
            </a:lvl3pPr>
            <a:lvl4pPr>
              <a:defRPr>
                <a:latin typeface="Myriad Pro" pitchFamily="34" charset="0"/>
              </a:defRPr>
            </a:lvl4pPr>
            <a:lvl5pPr>
              <a:defRPr>
                <a:latin typeface="Myriad Pro"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457200" y="6324600"/>
            <a:ext cx="2895600" cy="365125"/>
          </a:xfrm>
        </p:spPr>
        <p:txBody>
          <a:bodyPr/>
          <a:lstStyle>
            <a:lvl1pPr algn="l">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2EFC67-7BD5-4E46-A6F9-D431EF07644F}" type="slidenum">
              <a:rPr lang="en-US" smtClean="0">
                <a:solidFill>
                  <a:prstClr val="black">
                    <a:tint val="75000"/>
                  </a:prstClr>
                </a:solidFill>
              </a:rPr>
              <a:pPr/>
              <a:t>‹#›</a:t>
            </a:fld>
            <a:endParaRPr lang="en-US">
              <a:solidFill>
                <a:prstClr val="black">
                  <a:tint val="75000"/>
                </a:prstClr>
              </a:solidFill>
            </a:endParaRPr>
          </a:p>
        </p:txBody>
      </p:sp>
      <p:pic>
        <p:nvPicPr>
          <p:cNvPr id="8" name="Picture 7" descr="LFG_logo-RGB.png"/>
          <p:cNvPicPr>
            <a:picLocks noChangeAspect="1"/>
          </p:cNvPicPr>
          <p:nvPr/>
        </p:nvPicPr>
        <p:blipFill>
          <a:blip r:embed="rId2" cstate="print"/>
          <a:stretch>
            <a:fillRect/>
          </a:stretch>
        </p:blipFill>
        <p:spPr>
          <a:xfrm>
            <a:off x="3962400" y="6248400"/>
            <a:ext cx="1212741" cy="498040"/>
          </a:xfrm>
          <a:prstGeom prst="rect">
            <a:avLst/>
          </a:prstGeom>
        </p:spPr>
      </p:pic>
      <p:pic>
        <p:nvPicPr>
          <p:cNvPr id="7" name="Picture 6" descr="LFG_logo-RGB.png"/>
          <p:cNvPicPr>
            <a:picLocks noChangeAspect="1"/>
          </p:cNvPicPr>
          <p:nvPr/>
        </p:nvPicPr>
        <p:blipFill>
          <a:blip r:embed="rId2" cstate="print"/>
          <a:stretch>
            <a:fillRect/>
          </a:stretch>
        </p:blipFill>
        <p:spPr>
          <a:xfrm>
            <a:off x="3962400" y="6248400"/>
            <a:ext cx="1212741" cy="498040"/>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5704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90B3-8F5C-33B1-F311-CA026B8F623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7B928-45CD-CE2C-D7DF-FF344892DBA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0348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3/4/2026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4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9F20-F2D5-FFB8-23CB-6F21AE4654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54381-421D-8D3C-A2C6-D360099BA07B}"/>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8BE0A92-A952-7546-8069-2D9EBA4D514C}" type="datetimeFigureOut">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3/4/2026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4" name="Footer Placeholder 3">
            <a:extLst>
              <a:ext uri="{FF2B5EF4-FFF2-40B4-BE49-F238E27FC236}">
                <a16:creationId xmlns:a16="http://schemas.microsoft.com/office/drawing/2014/main" id="{F50165BE-C373-53C7-2BED-009B8E76F7FC}"/>
              </a:ext>
            </a:extLst>
          </p:cNvPr>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9FCF8E84-83A4-1148-C54F-3BB0D528D550}"/>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8394C7-4BE4-B442-A974-EF887656C23B}"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1947920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6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BE0A92-A952-7546-8069-2D9EBA4D514C}" type="datetimeFigureOut">
              <a:rPr lang="en-US" smtClean="0">
                <a:solidFill>
                  <a:prstClr val="black">
                    <a:tint val="75000"/>
                  </a:prstClr>
                </a:solidFill>
              </a:rPr>
              <a:pPr/>
              <a:t>3/4/2026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28394C7-4BE4-B442-A974-EF887656C2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049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057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hasCustomPrompt="1"/>
          </p:nvPr>
        </p:nvSpPr>
        <p:spPr>
          <a:xfrm>
            <a:off x="457200" y="1600200"/>
            <a:ext cx="8229600" cy="4254819"/>
          </a:xfrm>
        </p:spPr>
        <p:txBody>
          <a:bodyPr/>
          <a:lstStyle>
            <a:lvl1pPr>
              <a:spcBef>
                <a:spcPts val="600"/>
              </a:spcBef>
              <a:spcAft>
                <a:spcPts val="600"/>
              </a:spcAft>
              <a:defRPr/>
            </a:lvl1pPr>
            <a:lvl2pPr>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152400"/>
            <a:ext cx="9144000" cy="6705600"/>
          </a:xfrm>
          <a:prstGeom prst="rect">
            <a:avLst/>
          </a:prstGeom>
          <a:noFill/>
          <a:ln w="12700" cmpd="sng">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pic>
        <p:nvPicPr>
          <p:cNvPr id="7" name="Picture 6">
            <a:extLst>
              <a:ext uri="{FF2B5EF4-FFF2-40B4-BE49-F238E27FC236}">
                <a16:creationId xmlns:a16="http://schemas.microsoft.com/office/drawing/2014/main" id="{3CEA7623-BDB2-4834-ACA3-91CFF8EBA1FC}"/>
              </a:ext>
            </a:extLst>
          </p:cNvPr>
          <p:cNvPicPr>
            <a:picLocks noChangeAspect="1"/>
          </p:cNvPicPr>
          <p:nvPr userDrawn="1"/>
        </p:nvPicPr>
        <p:blipFill>
          <a:blip r:embed="rId2" cstate="print"/>
          <a:stretch>
            <a:fillRect/>
          </a:stretch>
        </p:blipFill>
        <p:spPr>
          <a:xfrm>
            <a:off x="6761112" y="6037824"/>
            <a:ext cx="1925688" cy="390013"/>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slideLayout" Target="../slideLayouts/slideLayout37.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theme" Target="../theme/theme5.xml"/><Relationship Id="rId1" Type="http://schemas.openxmlformats.org/officeDocument/2006/relationships/slideLayout" Target="../slideLayouts/slideLayout38.xml"/><Relationship Id="rId6" Type="http://schemas.openxmlformats.org/officeDocument/2006/relationships/image" Target="The%20VAULT:Jobs%20A-M:AFT4804%20PowerPoint%20template:AFT%20PPT%20Template%202:AFT2c.gif" TargetMode="External"/><Relationship Id="rId5" Type="http://schemas.openxmlformats.org/officeDocument/2006/relationships/image" Target="../media/image6.png"/><Relationship Id="rId4" Type="http://schemas.openxmlformats.org/officeDocument/2006/relationships/image" Target="The%20VAULT:Jobs%20A-M:AFT4804%20PowerPoint%20template:AFT%20PPT%20Template%202:E007891.jpg"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44.xml"/><Relationship Id="rId6" Type="http://schemas.openxmlformats.org/officeDocument/2006/relationships/image" Target="The%20VAULT:Jobs%20A-M:AFT4804%20PowerPoint%20template:AFT%20PPT%20Template%202:AFT2c.gif" TargetMode="External"/><Relationship Id="rId5" Type="http://schemas.openxmlformats.org/officeDocument/2006/relationships/image" Target="../media/image6.png"/><Relationship Id="rId4" Type="http://schemas.openxmlformats.org/officeDocument/2006/relationships/image" Target="The%20VAULT:Jobs%20A-M:AFT4804%20PowerPoint%20template:AFT%20PPT%20Template%202:E007891.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417DA-F053-489D-AFA6-0B390278879D}" type="datetimeFigureOut">
              <a:rPr lang="en-US" smtClean="0"/>
              <a:pPr/>
              <a:t>3/4/2026</a:t>
            </a:fld>
            <a:endParaRPr lang="en-US"/>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EFC67-7BD5-4E46-A6F9-D431EF0764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6" r:id="rId1"/>
    <p:sldLayoutId id="2147483688" r:id="rId2"/>
    <p:sldLayoutId id="2147483691" r:id="rId3"/>
    <p:sldLayoutId id="214748369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98BE0A92-A952-7546-8069-2D9EBA4D514C}" type="datetimeFigureOut">
              <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3/4/2026</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8394C7-4BE4-B442-A974-EF887656C23B}" type="slidenum">
              <a:rPr kumimoji="0" sz="1200" b="0" i="0" u="none" strike="noStrike" kern="1200" cap="none" spc="0" normalizeH="0" baseline="0" noProof="0">
                <a:ln>
                  <a:noFill/>
                </a:ln>
                <a:solidFill>
                  <a:prstClr val="black">
                    <a:tint val="75000"/>
                  </a:prstClr>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Tree>
    <p:extLst>
      <p:ext uri="{BB962C8B-B14F-4D97-AF65-F5344CB8AC3E}">
        <p14:creationId xmlns:p14="http://schemas.microsoft.com/office/powerpoint/2010/main" val="2176139190"/>
      </p:ext>
    </p:extLst>
  </p:cSld>
  <p:clrMap bg1="lt1" tx1="dk1" bg2="lt2" tx2="dk2" accent1="accent1" accent2="accent2" accent3="accent3" accent4="accent4" accent5="accent5" accent6="accent6" hlink="hlink" folHlink="folHlink"/>
  <p:sldLayoutIdLst>
    <p:sldLayoutId id="2147483853" r:id="rId1"/>
    <p:sldLayoutId id="214748385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5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98BE0A92-A952-7546-8069-2D9EBA4D514C}" type="datetimeFigureOut">
              <a:rPr lang="en-US">
                <a:solidFill>
                  <a:prstClr val="black">
                    <a:tint val="75000"/>
                  </a:prstClr>
                </a:solidFill>
                <a:latin typeface="Arial" charset="0"/>
              </a:rPr>
              <a:pPr fontAlgn="base">
                <a:spcBef>
                  <a:spcPct val="0"/>
                </a:spcBef>
                <a:spcAft>
                  <a:spcPct val="0"/>
                </a:spcAft>
              </a:pPr>
              <a:t>3/4/2026</a:t>
            </a:fld>
            <a:endParaRPr lang="en-US">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5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5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928394C7-4BE4-B442-A974-EF887656C23B}" type="slidenum">
              <a:rPr>
                <a:solidFill>
                  <a:prstClr val="black">
                    <a:tint val="75000"/>
                  </a:prstClr>
                </a:solidFill>
                <a:latin typeface="Arial" charset="0"/>
              </a:rPr>
              <a:pPr fontAlgn="base">
                <a:spcBef>
                  <a:spcPct val="0"/>
                </a:spcBef>
                <a:spcAft>
                  <a:spcPct val="0"/>
                </a:spcAft>
              </a:pPr>
              <a:t>‹#›</a:t>
            </a:fld>
            <a:endParaRPr lang="en-US">
              <a:solidFill>
                <a:prstClr val="black">
                  <a:tint val="75000"/>
                </a:prstClr>
              </a:solidFill>
              <a:latin typeface="Arial" charset="0"/>
            </a:endParaRPr>
          </a:p>
        </p:txBody>
      </p:sp>
    </p:spTree>
    <p:extLst>
      <p:ext uri="{BB962C8B-B14F-4D97-AF65-F5344CB8AC3E}">
        <p14:creationId xmlns:p14="http://schemas.microsoft.com/office/powerpoint/2010/main" val="2104271208"/>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4" name="Rectangle 3"/>
          <p:cNvSpPr/>
          <p:nvPr userDrawn="1"/>
        </p:nvSpPr>
        <p:spPr>
          <a:xfrm>
            <a:off x="-1" y="0"/>
            <a:ext cx="9153144" cy="182880"/>
          </a:xfrm>
          <a:prstGeom prst="rect">
            <a:avLst/>
          </a:prstGeom>
          <a:solidFill>
            <a:srgbClr val="364C93"/>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2" r:id="rId2"/>
    <p:sldLayoutId id="2147483704" r:id="rId3"/>
    <p:sldLayoutId id="2147483708" r:id="rId4"/>
    <p:sldLayoutId id="2147483710" r:id="rId5"/>
    <p:sldLayoutId id="2147483712" r:id="rId6"/>
    <p:sldLayoutId id="2147483720" r:id="rId7"/>
    <p:sldLayoutId id="2147483722" r:id="rId8"/>
    <p:sldLayoutId id="2147483724" r:id="rId9"/>
    <p:sldLayoutId id="2147483726" r:id="rId10"/>
    <p:sldLayoutId id="2147483730" r:id="rId11"/>
    <p:sldLayoutId id="2147483732" r:id="rId12"/>
    <p:sldLayoutId id="2147483734" r:id="rId13"/>
    <p:sldLayoutId id="2147483750" r:id="rId14"/>
    <p:sldLayoutId id="2147483752" r:id="rId15"/>
    <p:sldLayoutId id="2147483754" r:id="rId16"/>
    <p:sldLayoutId id="2147483758" r:id="rId17"/>
    <p:sldLayoutId id="2147483764" r:id="rId18"/>
    <p:sldLayoutId id="2147483766" r:id="rId19"/>
    <p:sldLayoutId id="2147483768" r:id="rId20"/>
    <p:sldLayoutId id="2147483772" r:id="rId21"/>
    <p:sldLayoutId id="2147483774" r:id="rId22"/>
    <p:sldLayoutId id="2147483776" r:id="rId23"/>
    <p:sldLayoutId id="2147483778" r:id="rId24"/>
    <p:sldLayoutId id="2147483780" r:id="rId25"/>
    <p:sldLayoutId id="2147483782" r:id="rId26"/>
    <p:sldLayoutId id="2147483784" r:id="rId27"/>
    <p:sldLayoutId id="2147483786" r:id="rId28"/>
    <p:sldLayoutId id="2147483811" r:id="rId29"/>
  </p:sldLayoutIdLst>
  <p:txStyles>
    <p:titleStyle>
      <a:lvl1pPr algn="ctr" defTabSz="457200" rtl="0" eaLnBrk="1" latinLnBrk="0" hangingPunct="1">
        <a:spcBef>
          <a:spcPct val="0"/>
        </a:spcBef>
        <a:buNone/>
        <a:defRPr sz="3600" kern="1200" spc="-50">
          <a:solidFill>
            <a:srgbClr val="679A47"/>
          </a:solidFill>
          <a:latin typeface="+mj-lt"/>
          <a:ea typeface="+mj-ea"/>
          <a:cs typeface="+mj-cs"/>
        </a:defRPr>
      </a:lvl1pPr>
    </p:titleStyle>
    <p:bodyStyle>
      <a:lvl1pPr marL="274320" indent="-274320" algn="l" defTabSz="457200" rtl="0" eaLnBrk="1" latinLnBrk="0" hangingPunct="1">
        <a:spcBef>
          <a:spcPts val="0"/>
        </a:spcBef>
        <a:spcAft>
          <a:spcPts val="600"/>
        </a:spcAft>
        <a:buClr>
          <a:schemeClr val="tx1"/>
        </a:buClr>
        <a:buSzPct val="88000"/>
        <a:buFont typeface="Wingdings" panose="05000000000000000000" pitchFamily="2" charset="2"/>
        <a:buChar char="§"/>
        <a:defRPr sz="2800" kern="1200" spc="-50">
          <a:solidFill>
            <a:srgbClr val="3C3D3C"/>
          </a:solidFill>
          <a:latin typeface="+mn-lt"/>
          <a:ea typeface="+mn-ea"/>
          <a:cs typeface="+mn-cs"/>
        </a:defRPr>
      </a:lvl1pPr>
      <a:lvl2pPr marL="548640" indent="-274320" algn="l" defTabSz="457200" rtl="0" eaLnBrk="1" latinLnBrk="0" hangingPunct="1">
        <a:spcBef>
          <a:spcPts val="0"/>
        </a:spcBef>
        <a:spcAft>
          <a:spcPts val="600"/>
        </a:spcAft>
        <a:buClr>
          <a:schemeClr val="tx1"/>
        </a:buClr>
        <a:buSzPct val="88000"/>
        <a:buFont typeface="Arial" panose="020B0604020202020204" pitchFamily="34" charset="0"/>
        <a:buChar char="•"/>
        <a:defRPr sz="2400" kern="1200" spc="-50">
          <a:solidFill>
            <a:srgbClr val="3C3D3C"/>
          </a:solidFill>
          <a:latin typeface="+mn-lt"/>
          <a:ea typeface="+mn-ea"/>
          <a:cs typeface="+mn-cs"/>
        </a:defRPr>
      </a:lvl2pPr>
      <a:lvl3pPr marL="822960" indent="-274320" algn="l" defTabSz="457200" rtl="0" eaLnBrk="1" latinLnBrk="0" hangingPunct="1">
        <a:spcBef>
          <a:spcPts val="0"/>
        </a:spcBef>
        <a:spcAft>
          <a:spcPts val="600"/>
        </a:spcAft>
        <a:buClr>
          <a:schemeClr val="tx1"/>
        </a:buClr>
        <a:buSzPct val="88000"/>
        <a:buFont typeface="Arial" panose="020B0604020202020204" pitchFamily="34" charset="0"/>
        <a:buChar char="ꟷ"/>
        <a:defRPr sz="2000" kern="1200" spc="-50">
          <a:solidFill>
            <a:srgbClr val="3C3D3C"/>
          </a:solidFill>
          <a:latin typeface="+mn-lt"/>
          <a:ea typeface="+mn-ea"/>
          <a:cs typeface="+mn-cs"/>
        </a:defRPr>
      </a:lvl3pPr>
      <a:lvl4pPr marL="1108710" indent="-274320" algn="l" defTabSz="457200" rtl="0" eaLnBrk="1" latinLnBrk="0" hangingPunct="1">
        <a:spcBef>
          <a:spcPts val="0"/>
        </a:spcBef>
        <a:spcAft>
          <a:spcPts val="600"/>
        </a:spcAft>
        <a:buClr>
          <a:schemeClr val="tx1"/>
        </a:buClr>
        <a:buSzPct val="50000"/>
        <a:buFont typeface="Wingdings" panose="05000000000000000000" pitchFamily="2" charset="2"/>
        <a:buChar char="u"/>
        <a:defRPr sz="16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CEEB0"/>
        </a:solidFill>
        <a:effectLst/>
      </p:bgPr>
    </p:bg>
    <p:spTree>
      <p:nvGrpSpPr>
        <p:cNvPr id="1" name=""/>
        <p:cNvGrpSpPr/>
        <p:nvPr/>
      </p:nvGrpSpPr>
      <p:grpSpPr>
        <a:xfrm>
          <a:off x="0" y="0"/>
          <a:ext cx="0" cy="0"/>
          <a:chOff x="0" y="0"/>
          <a:chExt cx="0" cy="0"/>
        </a:xfrm>
      </p:grpSpPr>
      <p:sp>
        <p:nvSpPr>
          <p:cNvPr id="1045" name="Rectangle 21"/>
          <p:cNvSpPr>
            <a:spLocks noChangeArrowheads="1"/>
          </p:cNvSpPr>
          <p:nvPr userDrawn="1"/>
        </p:nvSpPr>
        <p:spPr bwMode="auto">
          <a:xfrm>
            <a:off x="533400" y="990600"/>
            <a:ext cx="8610600" cy="5867400"/>
          </a:xfrm>
          <a:prstGeom prst="rect">
            <a:avLst/>
          </a:prstGeom>
          <a:solidFill>
            <a:srgbClr val="E7E0CC"/>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26" name="Rectangle 2"/>
          <p:cNvSpPr>
            <a:spLocks noGrp="1" noChangeArrowheads="1"/>
          </p:cNvSpPr>
          <p:nvPr>
            <p:ph type="title"/>
          </p:nvPr>
        </p:nvSpPr>
        <p:spPr bwMode="auto">
          <a:xfrm>
            <a:off x="9906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447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Rectangle 7"/>
          <p:cNvSpPr>
            <a:spLocks noChangeArrowheads="1"/>
          </p:cNvSpPr>
          <p:nvPr userDrawn="1"/>
        </p:nvSpPr>
        <p:spPr bwMode="auto">
          <a:xfrm>
            <a:off x="0" y="0"/>
            <a:ext cx="533400" cy="6858000"/>
          </a:xfrm>
          <a:prstGeom prst="rect">
            <a:avLst/>
          </a:prstGeom>
          <a:solidFill>
            <a:srgbClr val="9E2B1E"/>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32" name="Rectangle 8"/>
          <p:cNvSpPr>
            <a:spLocks noChangeArrowheads="1"/>
          </p:cNvSpPr>
          <p:nvPr userDrawn="1"/>
        </p:nvSpPr>
        <p:spPr bwMode="auto">
          <a:xfrm>
            <a:off x="533400" y="0"/>
            <a:ext cx="8610600" cy="304800"/>
          </a:xfrm>
          <a:prstGeom prst="rect">
            <a:avLst/>
          </a:prstGeom>
          <a:solidFill>
            <a:srgbClr val="65763A"/>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pic>
        <p:nvPicPr>
          <p:cNvPr id="1046" name="Picture 22" descr="The VAULT:Jobs A-M:AFT4804 PowerPoint template:AFT PPT Template 2:E007891.jpg"/>
          <p:cNvPicPr>
            <a:picLocks noChangeAspect="1" noChangeArrowheads="1"/>
          </p:cNvPicPr>
          <p:nvPr userDrawn="1"/>
        </p:nvPicPr>
        <p:blipFill>
          <a:blip r:embed="rId3" r:link="rId4" cstate="print"/>
          <a:srcRect/>
          <a:stretch>
            <a:fillRect/>
          </a:stretch>
        </p:blipFill>
        <p:spPr bwMode="auto">
          <a:xfrm>
            <a:off x="152400" y="152400"/>
            <a:ext cx="685800" cy="685800"/>
          </a:xfrm>
          <a:prstGeom prst="rect">
            <a:avLst/>
          </a:prstGeom>
          <a:noFill/>
          <a:ln w="31750">
            <a:noFill/>
            <a:miter lim="800000"/>
            <a:headEnd/>
            <a:tailEnd/>
          </a:ln>
        </p:spPr>
      </p:pic>
      <p:pic>
        <p:nvPicPr>
          <p:cNvPr id="1047" name="Picture 23" descr="The VAULT:Jobs A-M:AFT4804 PowerPoint template:AFT PPT Template 2:AFT2c.gif"/>
          <p:cNvPicPr>
            <a:picLocks noChangeAspect="1" noChangeArrowheads="1"/>
          </p:cNvPicPr>
          <p:nvPr userDrawn="1"/>
        </p:nvPicPr>
        <p:blipFill>
          <a:blip r:embed="rId5" r:link="rId6" cstate="print">
            <a:clrChange>
              <a:clrFrom>
                <a:srgbClr val="FFFFFF"/>
              </a:clrFrom>
              <a:clrTo>
                <a:srgbClr val="FFFFFF">
                  <a:alpha val="0"/>
                </a:srgbClr>
              </a:clrTo>
            </a:clrChange>
          </a:blip>
          <a:srcRect/>
          <a:stretch>
            <a:fillRect/>
          </a:stretch>
        </p:blipFill>
        <p:spPr bwMode="auto">
          <a:xfrm>
            <a:off x="6324600" y="6213717"/>
            <a:ext cx="2470150" cy="455613"/>
          </a:xfrm>
          <a:prstGeom prst="rect">
            <a:avLst/>
          </a:prstGeom>
          <a:noFill/>
        </p:spPr>
      </p:pic>
      <p:pic>
        <p:nvPicPr>
          <p:cNvPr id="1048" name="Picture 24" descr="UConn_3"/>
          <p:cNvPicPr>
            <a:picLocks noChangeAspect="1" noChangeArrowheads="1"/>
          </p:cNvPicPr>
          <p:nvPr userDrawn="1"/>
        </p:nvPicPr>
        <p:blipFill>
          <a:blip r:embed="rId7" cstate="print"/>
          <a:srcRect/>
          <a:stretch>
            <a:fillRect/>
          </a:stretch>
        </p:blipFill>
        <p:spPr bwMode="auto">
          <a:xfrm>
            <a:off x="3581400" y="5604076"/>
            <a:ext cx="990600" cy="1253924"/>
          </a:xfrm>
          <a:prstGeom prst="rect">
            <a:avLst/>
          </a:prstGeom>
          <a:noFill/>
        </p:spPr>
      </p:pic>
      <p:pic>
        <p:nvPicPr>
          <p:cNvPr id="1049" name="Picture 25" descr="RMA_2"/>
          <p:cNvPicPr>
            <a:picLocks noChangeAspect="1" noChangeArrowheads="1"/>
          </p:cNvPicPr>
          <p:nvPr userDrawn="1"/>
        </p:nvPicPr>
        <p:blipFill>
          <a:blip r:embed="rId8" cstate="print"/>
          <a:srcRect/>
          <a:stretch>
            <a:fillRect/>
          </a:stretch>
        </p:blipFill>
        <p:spPr bwMode="auto">
          <a:xfrm>
            <a:off x="4724400" y="6019800"/>
            <a:ext cx="1428750" cy="647700"/>
          </a:xfrm>
          <a:prstGeom prst="rect">
            <a:avLst/>
          </a:prstGeom>
          <a:noFill/>
        </p:spPr>
      </p:pic>
    </p:spTree>
  </p:cSld>
  <p:clrMap bg1="lt1" tx1="dk1" bg2="lt2" tx2="dk2" accent1="accent1" accent2="accent2" accent3="accent3" accent4="accent4" accent5="accent5" accent6="accent6" hlink="hlink" folHlink="folHlink"/>
  <p:sldLayoutIdLst>
    <p:sldLayoutId id="2147483762" r:id="rId1"/>
  </p:sldLayoutIdLst>
  <p:txStyles>
    <p:titleStyle>
      <a:lvl1pPr algn="l" rtl="0" fontAlgn="base">
        <a:spcBef>
          <a:spcPct val="0"/>
        </a:spcBef>
        <a:spcAft>
          <a:spcPct val="0"/>
        </a:spcAft>
        <a:defRPr sz="3600" b="1">
          <a:solidFill>
            <a:srgbClr val="9E2B1E"/>
          </a:solidFill>
          <a:latin typeface="+mj-lt"/>
          <a:ea typeface="+mj-ea"/>
          <a:cs typeface="+mj-cs"/>
        </a:defRPr>
      </a:lvl1pPr>
      <a:lvl2pPr algn="l" rtl="0" fontAlgn="base">
        <a:spcBef>
          <a:spcPct val="0"/>
        </a:spcBef>
        <a:spcAft>
          <a:spcPct val="0"/>
        </a:spcAft>
        <a:defRPr sz="3600" b="1">
          <a:solidFill>
            <a:srgbClr val="9E2B1E"/>
          </a:solidFill>
          <a:latin typeface="Arial" charset="0"/>
          <a:ea typeface="ヒラギノ角ゴ Pro W3" pitchFamily="-117" charset="-128"/>
        </a:defRPr>
      </a:lvl2pPr>
      <a:lvl3pPr algn="l" rtl="0" fontAlgn="base">
        <a:spcBef>
          <a:spcPct val="0"/>
        </a:spcBef>
        <a:spcAft>
          <a:spcPct val="0"/>
        </a:spcAft>
        <a:defRPr sz="3600" b="1">
          <a:solidFill>
            <a:srgbClr val="9E2B1E"/>
          </a:solidFill>
          <a:latin typeface="Arial" charset="0"/>
          <a:ea typeface="ヒラギノ角ゴ Pro W3" pitchFamily="-117" charset="-128"/>
        </a:defRPr>
      </a:lvl3pPr>
      <a:lvl4pPr algn="l" rtl="0" fontAlgn="base">
        <a:spcBef>
          <a:spcPct val="0"/>
        </a:spcBef>
        <a:spcAft>
          <a:spcPct val="0"/>
        </a:spcAft>
        <a:defRPr sz="3600" b="1">
          <a:solidFill>
            <a:srgbClr val="9E2B1E"/>
          </a:solidFill>
          <a:latin typeface="Arial" charset="0"/>
          <a:ea typeface="ヒラギノ角ゴ Pro W3" pitchFamily="-117" charset="-128"/>
        </a:defRPr>
      </a:lvl4pPr>
      <a:lvl5pPr algn="l" rtl="0" fontAlgn="base">
        <a:spcBef>
          <a:spcPct val="0"/>
        </a:spcBef>
        <a:spcAft>
          <a:spcPct val="0"/>
        </a:spcAft>
        <a:defRPr sz="3600" b="1">
          <a:solidFill>
            <a:srgbClr val="9E2B1E"/>
          </a:solidFill>
          <a:latin typeface="Arial" charset="0"/>
          <a:ea typeface="ヒラギノ角ゴ Pro W3" pitchFamily="-117" charset="-128"/>
        </a:defRPr>
      </a:lvl5pPr>
      <a:lvl6pPr marL="457200" algn="l" rtl="0" fontAlgn="base">
        <a:spcBef>
          <a:spcPct val="0"/>
        </a:spcBef>
        <a:spcAft>
          <a:spcPct val="0"/>
        </a:spcAft>
        <a:defRPr sz="3600" b="1">
          <a:solidFill>
            <a:srgbClr val="9E2B1E"/>
          </a:solidFill>
          <a:latin typeface="Arial" charset="0"/>
          <a:ea typeface="ヒラギノ角ゴ Pro W3" pitchFamily="-117" charset="-128"/>
        </a:defRPr>
      </a:lvl6pPr>
      <a:lvl7pPr marL="914400" algn="l" rtl="0" fontAlgn="base">
        <a:spcBef>
          <a:spcPct val="0"/>
        </a:spcBef>
        <a:spcAft>
          <a:spcPct val="0"/>
        </a:spcAft>
        <a:defRPr sz="3600" b="1">
          <a:solidFill>
            <a:srgbClr val="9E2B1E"/>
          </a:solidFill>
          <a:latin typeface="Arial" charset="0"/>
          <a:ea typeface="ヒラギノ角ゴ Pro W3" pitchFamily="-117" charset="-128"/>
        </a:defRPr>
      </a:lvl7pPr>
      <a:lvl8pPr marL="1371600" algn="l" rtl="0" fontAlgn="base">
        <a:spcBef>
          <a:spcPct val="0"/>
        </a:spcBef>
        <a:spcAft>
          <a:spcPct val="0"/>
        </a:spcAft>
        <a:defRPr sz="3600" b="1">
          <a:solidFill>
            <a:srgbClr val="9E2B1E"/>
          </a:solidFill>
          <a:latin typeface="Arial" charset="0"/>
          <a:ea typeface="ヒラギノ角ゴ Pro W3" pitchFamily="-117" charset="-128"/>
        </a:defRPr>
      </a:lvl8pPr>
      <a:lvl9pPr marL="1828800" algn="l" rtl="0" fontAlgn="base">
        <a:spcBef>
          <a:spcPct val="0"/>
        </a:spcBef>
        <a:spcAft>
          <a:spcPct val="0"/>
        </a:spcAft>
        <a:defRPr sz="3600" b="1">
          <a:solidFill>
            <a:srgbClr val="9E2B1E"/>
          </a:solidFill>
          <a:latin typeface="Arial" charset="0"/>
          <a:ea typeface="ヒラギノ角ゴ Pro W3" pitchFamily="-117" charset="-128"/>
        </a:defRPr>
      </a:lvl9pPr>
    </p:titleStyle>
    <p:bodyStyle>
      <a:lvl1pPr marL="342900" indent="-342900" algn="l" rtl="0" fontAlgn="base">
        <a:spcBef>
          <a:spcPct val="20000"/>
        </a:spcBef>
        <a:spcAft>
          <a:spcPct val="0"/>
        </a:spcAft>
        <a:buClr>
          <a:srgbClr val="65763A"/>
        </a:buClr>
        <a:buSzPct val="60000"/>
        <a:buFont typeface="Zapf Dingbats" pitchFamily="1" charset="2"/>
        <a:buChar char=""/>
        <a:defRPr sz="3200" b="1">
          <a:solidFill>
            <a:schemeClr val="tx1"/>
          </a:solidFill>
          <a:latin typeface="+mn-lt"/>
          <a:ea typeface="+mn-ea"/>
          <a:cs typeface="+mn-cs"/>
        </a:defRPr>
      </a:lvl1pPr>
      <a:lvl2pPr marL="742950" indent="-285750" algn="l" rtl="0" fontAlgn="base">
        <a:spcBef>
          <a:spcPct val="20000"/>
        </a:spcBef>
        <a:spcAft>
          <a:spcPct val="0"/>
        </a:spcAft>
        <a:buClr>
          <a:srgbClr val="9E2B1E"/>
        </a:buClr>
        <a:buFont typeface="Wingdings" pitchFamily="2" charset="2"/>
        <a:buChar char="§"/>
        <a:defRPr sz="2800" b="1">
          <a:solidFill>
            <a:schemeClr val="tx1"/>
          </a:solidFill>
          <a:latin typeface="+mn-lt"/>
          <a:ea typeface="+mn-ea"/>
        </a:defRPr>
      </a:lvl2pPr>
      <a:lvl3pPr marL="1143000" indent="-228600" algn="l" rtl="0" fontAlgn="base">
        <a:spcBef>
          <a:spcPct val="20000"/>
        </a:spcBef>
        <a:spcAft>
          <a:spcPct val="0"/>
        </a:spcAft>
        <a:buChar char="•"/>
        <a:defRPr sz="24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4" name="Rectangle 3"/>
          <p:cNvSpPr/>
          <p:nvPr userDrawn="1"/>
        </p:nvSpPr>
        <p:spPr>
          <a:xfrm>
            <a:off x="-1" y="0"/>
            <a:ext cx="9153144" cy="182880"/>
          </a:xfrm>
          <a:prstGeom prst="rect">
            <a:avLst/>
          </a:prstGeom>
          <a:solidFill>
            <a:srgbClr val="364C93"/>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defTabSz="457200"/>
            <a:endParaRPr lang="en-US">
              <a:solidFill>
                <a:srgbClr val="548A3A"/>
              </a:solidFill>
            </a:endParaRPr>
          </a:p>
        </p:txBody>
      </p:sp>
    </p:spTree>
  </p:cSld>
  <p:clrMap bg1="lt1" tx1="dk1" bg2="lt2" tx2="dk2" accent1="accent1" accent2="accent2" accent3="accent3" accent4="accent4" accent5="accent5" accent6="accent6" hlink="hlink" folHlink="folHlink"/>
  <p:sldLayoutIdLst>
    <p:sldLayoutId id="2147483842" r:id="rId1"/>
    <p:sldLayoutId id="2147483847" r:id="rId2"/>
    <p:sldLayoutId id="2147483850" r:id="rId3"/>
  </p:sldLayoutIdLst>
  <p:txStyles>
    <p:titleStyle>
      <a:lvl1pPr algn="l" defTabSz="457200" rtl="0" eaLnBrk="1" latinLnBrk="0" hangingPunct="1">
        <a:spcBef>
          <a:spcPct val="0"/>
        </a:spcBef>
        <a:buNone/>
        <a:defRPr sz="3600" kern="1200" spc="-50">
          <a:solidFill>
            <a:srgbClr val="679A47"/>
          </a:solidFill>
          <a:latin typeface="+mj-lt"/>
          <a:ea typeface="+mj-ea"/>
          <a:cs typeface="+mj-cs"/>
        </a:defRPr>
      </a:lvl1pPr>
    </p:titleStyle>
    <p:bodyStyle>
      <a:lvl1pPr marL="274320" indent="-274320" algn="l" defTabSz="457200" rtl="0" eaLnBrk="1" latinLnBrk="0" hangingPunct="1">
        <a:spcBef>
          <a:spcPts val="600"/>
        </a:spcBef>
        <a:spcAft>
          <a:spcPts val="300"/>
        </a:spcAft>
        <a:buClr>
          <a:schemeClr val="tx1"/>
        </a:buClr>
        <a:buSzPct val="88000"/>
        <a:buFont typeface="Arial" panose="020B0604020202020204" pitchFamily="34" charset="0"/>
        <a:buChar char="•"/>
        <a:defRPr sz="2800" kern="1200" spc="-50">
          <a:solidFill>
            <a:srgbClr val="3C3D3C"/>
          </a:solidFill>
          <a:latin typeface="+mn-lt"/>
          <a:ea typeface="+mn-ea"/>
          <a:cs typeface="+mn-cs"/>
        </a:defRPr>
      </a:lvl1pPr>
      <a:lvl2pPr marL="548640" indent="-274320" algn="l" defTabSz="457200" rtl="0" eaLnBrk="1" latinLnBrk="0" hangingPunct="1">
        <a:spcBef>
          <a:spcPts val="600"/>
        </a:spcBef>
        <a:spcAft>
          <a:spcPts val="300"/>
        </a:spcAft>
        <a:buClr>
          <a:schemeClr val="tx1"/>
        </a:buClr>
        <a:buSzPct val="99000"/>
        <a:buFont typeface="Wingdings" panose="05000000000000000000" pitchFamily="2" charset="2"/>
        <a:buChar char="ü"/>
        <a:defRPr sz="2400" kern="1200" spc="-50">
          <a:solidFill>
            <a:srgbClr val="3C3D3C"/>
          </a:solidFill>
          <a:latin typeface="+mn-lt"/>
          <a:ea typeface="+mn-ea"/>
          <a:cs typeface="+mn-cs"/>
        </a:defRPr>
      </a:lvl2pPr>
      <a:lvl3pPr marL="822960" indent="-274320" algn="l" defTabSz="457200" rtl="0" eaLnBrk="1" latinLnBrk="0" hangingPunct="1">
        <a:spcBef>
          <a:spcPts val="600"/>
        </a:spcBef>
        <a:spcAft>
          <a:spcPts val="300"/>
        </a:spcAft>
        <a:buClr>
          <a:schemeClr val="tx1"/>
        </a:buClr>
        <a:buSzPct val="44000"/>
        <a:buFont typeface="Wingdings" charset="2"/>
        <a:buChar char="u"/>
        <a:defRPr sz="2000" kern="1200" spc="-50">
          <a:solidFill>
            <a:srgbClr val="3C3D3C"/>
          </a:solidFill>
          <a:latin typeface="+mn-lt"/>
          <a:ea typeface="+mn-ea"/>
          <a:cs typeface="+mn-cs"/>
        </a:defRPr>
      </a:lvl3pPr>
      <a:lvl4pPr marL="1108710" indent="-285750" algn="l" defTabSz="457200" rtl="0" eaLnBrk="1" latinLnBrk="0" hangingPunct="1">
        <a:spcBef>
          <a:spcPts val="600"/>
        </a:spcBef>
        <a:buClr>
          <a:schemeClr val="tx1"/>
        </a:buClr>
        <a:buSzPct val="76000"/>
        <a:buFont typeface="Courier New" panose="02070309020205020404" pitchFamily="49" charset="0"/>
        <a:buChar char="o"/>
        <a:defRPr sz="16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4417DA-F053-489D-AFA6-0B390278879D}" type="datetimeFigureOut">
              <a:rPr lang="en-US" smtClean="0">
                <a:solidFill>
                  <a:prstClr val="black">
                    <a:tint val="75000"/>
                  </a:prstClr>
                </a:solidFill>
              </a:rPr>
              <a:pPr/>
              <a:t>3/4/2026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2EFC67-7BD5-4E46-A6F9-D431EF07644F}"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CEEB0"/>
        </a:solidFill>
        <a:effectLst/>
      </p:bgPr>
    </p:bg>
    <p:spTree>
      <p:nvGrpSpPr>
        <p:cNvPr id="1" name=""/>
        <p:cNvGrpSpPr/>
        <p:nvPr/>
      </p:nvGrpSpPr>
      <p:grpSpPr>
        <a:xfrm>
          <a:off x="0" y="0"/>
          <a:ext cx="0" cy="0"/>
          <a:chOff x="0" y="0"/>
          <a:chExt cx="0" cy="0"/>
        </a:xfrm>
      </p:grpSpPr>
      <p:sp>
        <p:nvSpPr>
          <p:cNvPr id="1045" name="Rectangle 21"/>
          <p:cNvSpPr>
            <a:spLocks noChangeArrowheads="1"/>
          </p:cNvSpPr>
          <p:nvPr userDrawn="1"/>
        </p:nvSpPr>
        <p:spPr bwMode="auto">
          <a:xfrm>
            <a:off x="533400" y="990600"/>
            <a:ext cx="8610600" cy="5867400"/>
          </a:xfrm>
          <a:prstGeom prst="rect">
            <a:avLst/>
          </a:prstGeom>
          <a:solidFill>
            <a:srgbClr val="E7E0CC"/>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26" name="Rectangle 2"/>
          <p:cNvSpPr>
            <a:spLocks noGrp="1" noChangeArrowheads="1"/>
          </p:cNvSpPr>
          <p:nvPr>
            <p:ph type="title"/>
          </p:nvPr>
        </p:nvSpPr>
        <p:spPr bwMode="auto">
          <a:xfrm>
            <a:off x="9906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66800" y="14478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1" name="Rectangle 7"/>
          <p:cNvSpPr>
            <a:spLocks noChangeArrowheads="1"/>
          </p:cNvSpPr>
          <p:nvPr userDrawn="1"/>
        </p:nvSpPr>
        <p:spPr bwMode="auto">
          <a:xfrm>
            <a:off x="0" y="0"/>
            <a:ext cx="533400" cy="6858000"/>
          </a:xfrm>
          <a:prstGeom prst="rect">
            <a:avLst/>
          </a:prstGeom>
          <a:solidFill>
            <a:srgbClr val="9E2B1E"/>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
        <p:nvSpPr>
          <p:cNvPr id="1032" name="Rectangle 8"/>
          <p:cNvSpPr>
            <a:spLocks noChangeArrowheads="1"/>
          </p:cNvSpPr>
          <p:nvPr userDrawn="1"/>
        </p:nvSpPr>
        <p:spPr bwMode="auto">
          <a:xfrm>
            <a:off x="533400" y="0"/>
            <a:ext cx="8610600" cy="304800"/>
          </a:xfrm>
          <a:prstGeom prst="rect">
            <a:avLst/>
          </a:prstGeom>
          <a:solidFill>
            <a:srgbClr val="65763A"/>
          </a:solidFill>
          <a:ln w="9525">
            <a:no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pic>
        <p:nvPicPr>
          <p:cNvPr id="1046" name="Picture 22" descr="The VAULT:Jobs A-M:AFT4804 PowerPoint template:AFT PPT Template 2:E007891.jpg"/>
          <p:cNvPicPr>
            <a:picLocks noChangeAspect="1" noChangeArrowheads="1"/>
          </p:cNvPicPr>
          <p:nvPr userDrawn="1"/>
        </p:nvPicPr>
        <p:blipFill>
          <a:blip r:embed="rId3" r:link="rId4" cstate="print"/>
          <a:srcRect/>
          <a:stretch>
            <a:fillRect/>
          </a:stretch>
        </p:blipFill>
        <p:spPr bwMode="auto">
          <a:xfrm>
            <a:off x="152400" y="152400"/>
            <a:ext cx="685800" cy="685800"/>
          </a:xfrm>
          <a:prstGeom prst="rect">
            <a:avLst/>
          </a:prstGeom>
          <a:noFill/>
          <a:ln w="31750">
            <a:noFill/>
            <a:miter lim="800000"/>
            <a:headEnd/>
            <a:tailEnd/>
          </a:ln>
        </p:spPr>
      </p:pic>
      <p:pic>
        <p:nvPicPr>
          <p:cNvPr id="1047" name="Picture 23" descr="The VAULT:Jobs A-M:AFT4804 PowerPoint template:AFT PPT Template 2:AFT2c.gif"/>
          <p:cNvPicPr>
            <a:picLocks noChangeAspect="1" noChangeArrowheads="1"/>
          </p:cNvPicPr>
          <p:nvPr userDrawn="1"/>
        </p:nvPicPr>
        <p:blipFill>
          <a:blip r:embed="rId5" r:link="rId6" cstate="print">
            <a:clrChange>
              <a:clrFrom>
                <a:srgbClr val="FFFFFF"/>
              </a:clrFrom>
              <a:clrTo>
                <a:srgbClr val="FFFFFF">
                  <a:alpha val="0"/>
                </a:srgbClr>
              </a:clrTo>
            </a:clrChange>
          </a:blip>
          <a:srcRect/>
          <a:stretch>
            <a:fillRect/>
          </a:stretch>
        </p:blipFill>
        <p:spPr bwMode="auto">
          <a:xfrm>
            <a:off x="6324600" y="6213475"/>
            <a:ext cx="2470150" cy="455613"/>
          </a:xfrm>
          <a:prstGeom prst="rect">
            <a:avLst/>
          </a:prstGeom>
          <a:noFill/>
        </p:spPr>
      </p:pic>
      <p:pic>
        <p:nvPicPr>
          <p:cNvPr id="1048" name="Picture 24" descr="UConn_3"/>
          <p:cNvPicPr>
            <a:picLocks noChangeAspect="1" noChangeArrowheads="1"/>
          </p:cNvPicPr>
          <p:nvPr userDrawn="1"/>
        </p:nvPicPr>
        <p:blipFill>
          <a:blip r:embed="rId7" cstate="print"/>
          <a:srcRect/>
          <a:stretch>
            <a:fillRect/>
          </a:stretch>
        </p:blipFill>
        <p:spPr bwMode="auto">
          <a:xfrm>
            <a:off x="3581400" y="5604076"/>
            <a:ext cx="990600" cy="1253924"/>
          </a:xfrm>
          <a:prstGeom prst="rect">
            <a:avLst/>
          </a:prstGeom>
          <a:noFill/>
        </p:spPr>
      </p:pic>
      <p:pic>
        <p:nvPicPr>
          <p:cNvPr id="1049" name="Picture 25" descr="RMA_2"/>
          <p:cNvPicPr>
            <a:picLocks noChangeAspect="1" noChangeArrowheads="1"/>
          </p:cNvPicPr>
          <p:nvPr userDrawn="1"/>
        </p:nvPicPr>
        <p:blipFill>
          <a:blip r:embed="rId8" cstate="print"/>
          <a:srcRect/>
          <a:stretch>
            <a:fillRect/>
          </a:stretch>
        </p:blipFill>
        <p:spPr bwMode="auto">
          <a:xfrm>
            <a:off x="4724400" y="6019800"/>
            <a:ext cx="1428750" cy="647700"/>
          </a:xfrm>
          <a:prstGeom prst="rect">
            <a:avLst/>
          </a:prstGeom>
          <a:noFill/>
        </p:spPr>
      </p:pic>
    </p:spTree>
  </p:cSld>
  <p:clrMap bg1="lt1" tx1="dk1" bg2="lt2" tx2="dk2" accent1="accent1" accent2="accent2" accent3="accent3" accent4="accent4" accent5="accent5" accent6="accent6" hlink="hlink" folHlink="folHlink"/>
  <p:sldLayoutIdLst>
    <p:sldLayoutId id="2147483849" r:id="rId1"/>
  </p:sldLayoutIdLst>
  <p:txStyles>
    <p:titleStyle>
      <a:lvl1pPr algn="l" rtl="0" fontAlgn="base">
        <a:spcBef>
          <a:spcPct val="0"/>
        </a:spcBef>
        <a:spcAft>
          <a:spcPct val="0"/>
        </a:spcAft>
        <a:defRPr sz="3600" b="1">
          <a:solidFill>
            <a:srgbClr val="9E2B1E"/>
          </a:solidFill>
          <a:latin typeface="+mj-lt"/>
          <a:ea typeface="+mj-ea"/>
          <a:cs typeface="+mj-cs"/>
        </a:defRPr>
      </a:lvl1pPr>
      <a:lvl2pPr algn="l" rtl="0" fontAlgn="base">
        <a:spcBef>
          <a:spcPct val="0"/>
        </a:spcBef>
        <a:spcAft>
          <a:spcPct val="0"/>
        </a:spcAft>
        <a:defRPr sz="3600" b="1">
          <a:solidFill>
            <a:srgbClr val="9E2B1E"/>
          </a:solidFill>
          <a:latin typeface="Arial" charset="0"/>
          <a:ea typeface="ヒラギノ角ゴ Pro W3" pitchFamily="-117" charset="-128"/>
        </a:defRPr>
      </a:lvl2pPr>
      <a:lvl3pPr algn="l" rtl="0" fontAlgn="base">
        <a:spcBef>
          <a:spcPct val="0"/>
        </a:spcBef>
        <a:spcAft>
          <a:spcPct val="0"/>
        </a:spcAft>
        <a:defRPr sz="3600" b="1">
          <a:solidFill>
            <a:srgbClr val="9E2B1E"/>
          </a:solidFill>
          <a:latin typeface="Arial" charset="0"/>
          <a:ea typeface="ヒラギノ角ゴ Pro W3" pitchFamily="-117" charset="-128"/>
        </a:defRPr>
      </a:lvl3pPr>
      <a:lvl4pPr algn="l" rtl="0" fontAlgn="base">
        <a:spcBef>
          <a:spcPct val="0"/>
        </a:spcBef>
        <a:spcAft>
          <a:spcPct val="0"/>
        </a:spcAft>
        <a:defRPr sz="3600" b="1">
          <a:solidFill>
            <a:srgbClr val="9E2B1E"/>
          </a:solidFill>
          <a:latin typeface="Arial" charset="0"/>
          <a:ea typeface="ヒラギノ角ゴ Pro W3" pitchFamily="-117" charset="-128"/>
        </a:defRPr>
      </a:lvl4pPr>
      <a:lvl5pPr algn="l" rtl="0" fontAlgn="base">
        <a:spcBef>
          <a:spcPct val="0"/>
        </a:spcBef>
        <a:spcAft>
          <a:spcPct val="0"/>
        </a:spcAft>
        <a:defRPr sz="3600" b="1">
          <a:solidFill>
            <a:srgbClr val="9E2B1E"/>
          </a:solidFill>
          <a:latin typeface="Arial" charset="0"/>
          <a:ea typeface="ヒラギノ角ゴ Pro W3" pitchFamily="-117" charset="-128"/>
        </a:defRPr>
      </a:lvl5pPr>
      <a:lvl6pPr marL="457200" algn="l" rtl="0" fontAlgn="base">
        <a:spcBef>
          <a:spcPct val="0"/>
        </a:spcBef>
        <a:spcAft>
          <a:spcPct val="0"/>
        </a:spcAft>
        <a:defRPr sz="3600" b="1">
          <a:solidFill>
            <a:srgbClr val="9E2B1E"/>
          </a:solidFill>
          <a:latin typeface="Arial" charset="0"/>
          <a:ea typeface="ヒラギノ角ゴ Pro W3" pitchFamily="-117" charset="-128"/>
        </a:defRPr>
      </a:lvl6pPr>
      <a:lvl7pPr marL="914400" algn="l" rtl="0" fontAlgn="base">
        <a:spcBef>
          <a:spcPct val="0"/>
        </a:spcBef>
        <a:spcAft>
          <a:spcPct val="0"/>
        </a:spcAft>
        <a:defRPr sz="3600" b="1">
          <a:solidFill>
            <a:srgbClr val="9E2B1E"/>
          </a:solidFill>
          <a:latin typeface="Arial" charset="0"/>
          <a:ea typeface="ヒラギノ角ゴ Pro W3" pitchFamily="-117" charset="-128"/>
        </a:defRPr>
      </a:lvl7pPr>
      <a:lvl8pPr marL="1371600" algn="l" rtl="0" fontAlgn="base">
        <a:spcBef>
          <a:spcPct val="0"/>
        </a:spcBef>
        <a:spcAft>
          <a:spcPct val="0"/>
        </a:spcAft>
        <a:defRPr sz="3600" b="1">
          <a:solidFill>
            <a:srgbClr val="9E2B1E"/>
          </a:solidFill>
          <a:latin typeface="Arial" charset="0"/>
          <a:ea typeface="ヒラギノ角ゴ Pro W3" pitchFamily="-117" charset="-128"/>
        </a:defRPr>
      </a:lvl8pPr>
      <a:lvl9pPr marL="1828800" algn="l" rtl="0" fontAlgn="base">
        <a:spcBef>
          <a:spcPct val="0"/>
        </a:spcBef>
        <a:spcAft>
          <a:spcPct val="0"/>
        </a:spcAft>
        <a:defRPr sz="3600" b="1">
          <a:solidFill>
            <a:srgbClr val="9E2B1E"/>
          </a:solidFill>
          <a:latin typeface="Arial" charset="0"/>
          <a:ea typeface="ヒラギノ角ゴ Pro W3" pitchFamily="-117" charset="-128"/>
        </a:defRPr>
      </a:lvl9pPr>
    </p:titleStyle>
    <p:bodyStyle>
      <a:lvl1pPr marL="342900" indent="-342900" algn="l" rtl="0" fontAlgn="base">
        <a:spcBef>
          <a:spcPct val="20000"/>
        </a:spcBef>
        <a:spcAft>
          <a:spcPct val="0"/>
        </a:spcAft>
        <a:buClr>
          <a:srgbClr val="65763A"/>
        </a:buClr>
        <a:buSzPct val="60000"/>
        <a:buFont typeface="Zapf Dingbats" pitchFamily="1" charset="2"/>
        <a:buChar char=""/>
        <a:defRPr sz="3200" b="1">
          <a:solidFill>
            <a:schemeClr val="tx1"/>
          </a:solidFill>
          <a:latin typeface="+mn-lt"/>
          <a:ea typeface="+mn-ea"/>
          <a:cs typeface="+mn-cs"/>
        </a:defRPr>
      </a:lvl1pPr>
      <a:lvl2pPr marL="742950" indent="-285750" algn="l" rtl="0" fontAlgn="base">
        <a:spcBef>
          <a:spcPct val="20000"/>
        </a:spcBef>
        <a:spcAft>
          <a:spcPct val="0"/>
        </a:spcAft>
        <a:buClr>
          <a:srgbClr val="9E2B1E"/>
        </a:buClr>
        <a:buFont typeface="Wingdings" pitchFamily="2" charset="2"/>
        <a:buChar char="§"/>
        <a:defRPr sz="2800" b="1">
          <a:solidFill>
            <a:schemeClr val="tx1"/>
          </a:solidFill>
          <a:latin typeface="+mn-lt"/>
          <a:ea typeface="+mn-ea"/>
        </a:defRPr>
      </a:lvl2pPr>
      <a:lvl3pPr marL="1143000" indent="-228600" algn="l" rtl="0" fontAlgn="base">
        <a:spcBef>
          <a:spcPct val="20000"/>
        </a:spcBef>
        <a:spcAft>
          <a:spcPct val="0"/>
        </a:spcAft>
        <a:buChar char="•"/>
        <a:defRPr sz="2400" b="1">
          <a:solidFill>
            <a:schemeClr val="tx1"/>
          </a:solidFill>
          <a:latin typeface="+mn-lt"/>
          <a:ea typeface="+mn-ea"/>
        </a:defRPr>
      </a:lvl3pPr>
      <a:lvl4pPr marL="1600200" indent="-228600" algn="l" rtl="0" fontAlgn="base">
        <a:spcBef>
          <a:spcPct val="20000"/>
        </a:spcBef>
        <a:spcAft>
          <a:spcPct val="0"/>
        </a:spcAft>
        <a:buChar char="–"/>
        <a:defRPr sz="2000" b="1">
          <a:solidFill>
            <a:schemeClr val="tx1"/>
          </a:solidFill>
          <a:latin typeface="+mn-lt"/>
          <a:ea typeface="+mn-ea"/>
        </a:defRPr>
      </a:lvl4pPr>
      <a:lvl5pPr marL="2057400" indent="-228600" algn="l" rtl="0" fontAlgn="base">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http://websoilsurvey.nrcs.usda.gov/" TargetMode="External"/><Relationship Id="rId2" Type="http://schemas.openxmlformats.org/officeDocument/2006/relationships/image" Target="../media/image21.jpe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8.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hyperlink" Target="https://ctfarmlink.org/" TargetMode="Externa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8" Type="http://schemas.openxmlformats.org/officeDocument/2006/relationships/hyperlink" Target="mailto:hello@tierravivacollective.org" TargetMode="External"/><Relationship Id="rId3" Type="http://schemas.openxmlformats.org/officeDocument/2006/relationships/hyperlink" Target="https://gcc02.safelinks.protection.outlook.com/?url=https%3A%2F%2Fctsbdc.uconn.edu%2F&amp;data=05%7C02%7CAllison.Hughes%40ct.gov%7Ca02624caff47401b85a608dde5a58146%7C118b7cfaa3dd48b9b02631ff69bb738b%7C0%7C0%7C638919221194726266%7CUnknown%7CTWFpbGZsb3d8eyJFbXB0eU1hcGkiOnRydWUsIlYiOiIwLjAuMDAwMCIsIlAiOiJXaW4zMiIsIkFOIjoiTWFpbCIsIldUIjoyfQ%3D%3D%7C0%7C%7C%7C&amp;sdata=iHQtuH0iZPxp7jgajQPZHRmnzck1Pytov0zQXoCVf78%3D&amp;reserved=0" TargetMode="External"/><Relationship Id="rId7" Type="http://schemas.openxmlformats.org/officeDocument/2006/relationships/hyperlink" Target="https://gcc02.safelinks.protection.outlook.com/?url=https%3A%2F%2Fwww.tierravivacollective.org%2F&amp;data=05%7C02%7CAllison.Hughes%40ct.gov%7Ca02624caff47401b85a608dde5a58146%7C118b7cfaa3dd48b9b02631ff69bb738b%7C0%7C0%7C638919221194780720%7CUnknown%7CTWFpbGZsb3d8eyJFbXB0eU1hcGkiOnRydWUsIlYiOiIwLjAuMDAwMCIsIlAiOiJXaW4zMiIsIkFOIjoiTWFpbCIsIldUIjoyfQ%3D%3D%7C0%7C%7C%7C&amp;sdata=d%2Bf6dDt3oiBJNEc%2ByhrYEbE45i3JfAVUP%2B6rMY8Ndrs%3D&amp;reserved=0" TargetMode="External"/><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hyperlink" Target="mailto:jcole@thecarrotproject.org" TargetMode="External"/><Relationship Id="rId5" Type="http://schemas.openxmlformats.org/officeDocument/2006/relationships/hyperlink" Target="https://gcc02.safelinks.protection.outlook.com/?url=https%3A%2F%2Fwww.thecarrotproject.org%2F&amp;data=05%7C02%7CAllison.Hughes%40ct.gov%7Ca02624caff47401b85a608dde5a58146%7C118b7cfaa3dd48b9b02631ff69bb738b%7C0%7C0%7C638919221194766400%7CUnknown%7CTWFpbGZsb3d8eyJFbXB0eU1hcGkiOnRydWUsIlYiOiIwLjAuMDAwMCIsIlAiOiJXaW4zMiIsIkFOIjoiTWFpbCIsIldUIjoyfQ%3D%3D%7C0%7C%7C%7C&amp;sdata=%2BaFmXQ%2FBTorPpfgTmtsI0O32WsnktVtY3qH3MI5T2jI%3D&amp;reserved=0" TargetMode="External"/><Relationship Id="rId4" Type="http://schemas.openxmlformats.org/officeDocument/2006/relationships/hyperlink" Target="https://gcc02.safelinks.protection.outlook.com/?url=https%3A%2F%2Fctsbdc.ecenterdirect.com%2Fsignup%3Fcenterid%3D96&amp;data=05%7C02%7CAllison.Hughes%40ct.gov%7Ca02624caff47401b85a608dde5a58146%7C118b7cfaa3dd48b9b02631ff69bb738b%7C0%7C0%7C638919221194749897%7CUnknown%7CTWFpbGZsb3d8eyJFbXB0eU1hcGkiOnRydWUsIlYiOiIwLjAuMDAwMCIsIlAiOiJXaW4zMiIsIkFOIjoiTWFpbCIsIldUIjoyfQ%3D%3D%7C0%7C%7C%7C&amp;sdata=cQeDxfQttSTURglR3ERXAqNCGwsNB3hIiYTmju7%2BMiE%3D&amp;reserved=0" TargetMode="External"/><Relationship Id="rId9" Type="http://schemas.openxmlformats.org/officeDocument/2006/relationships/hyperlink" Target="mailto:Cyrena.Thibodeau@ct.gov"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ctfarmlink.org/i-want-someone-to-farm-my-land" TargetMode="External"/><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hyperlink" Target="http://www.ctfarmlink.org/i-want-land-to-farm/"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hyperlink" Target="mailto:robert.chang@uconn.edu" TargetMode="External"/><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1.xm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1.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46.jpe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38369" y="3005655"/>
            <a:ext cx="3168445" cy="316844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38100" cap="sq">
              <a:solidFill>
                <a:srgbClr val="078342">
                  <a:alpha val="21961"/>
                </a:srgbClr>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p:cNvSpPr txBox="1"/>
            <p:nvPr/>
          </p:nvSpPr>
          <p:spPr>
            <a:xfrm>
              <a:off x="139700" y="92075"/>
              <a:ext cx="533400" cy="581025"/>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grpSp>
        <p:nvGrpSpPr>
          <p:cNvPr id="5" name="Group 5"/>
          <p:cNvGrpSpPr/>
          <p:nvPr/>
        </p:nvGrpSpPr>
        <p:grpSpPr>
          <a:xfrm rot="18900000">
            <a:off x="3172991" y="4946873"/>
            <a:ext cx="3842969" cy="538703"/>
            <a:chOff x="0" y="0"/>
            <a:chExt cx="2024280" cy="283761"/>
          </a:xfrm>
        </p:grpSpPr>
        <p:sp>
          <p:nvSpPr>
            <p:cNvPr id="6" name="Freeform 6"/>
            <p:cNvSpPr/>
            <p:nvPr/>
          </p:nvSpPr>
          <p:spPr>
            <a:xfrm>
              <a:off x="0" y="0"/>
              <a:ext cx="2024280" cy="283761"/>
            </a:xfrm>
            <a:custGeom>
              <a:avLst/>
              <a:gdLst/>
              <a:ahLst/>
              <a:cxnLst/>
              <a:rect l="l" t="t" r="r" b="b"/>
              <a:pathLst>
                <a:path w="2024280" h="283761">
                  <a:moveTo>
                    <a:pt x="0" y="0"/>
                  </a:moveTo>
                  <a:lnTo>
                    <a:pt x="2024280" y="0"/>
                  </a:lnTo>
                  <a:lnTo>
                    <a:pt x="2024280" y="283761"/>
                  </a:lnTo>
                  <a:lnTo>
                    <a:pt x="0" y="283761"/>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7" name="TextBox 7"/>
            <p:cNvSpPr txBox="1"/>
            <p:nvPr/>
          </p:nvSpPr>
          <p:spPr>
            <a:xfrm>
              <a:off x="0" y="-47625"/>
              <a:ext cx="2024280" cy="331386"/>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grpSp>
        <p:nvGrpSpPr>
          <p:cNvPr id="8" name="Group 8"/>
          <p:cNvGrpSpPr/>
          <p:nvPr/>
        </p:nvGrpSpPr>
        <p:grpSpPr>
          <a:xfrm>
            <a:off x="6522592" y="3219500"/>
            <a:ext cx="3776783" cy="37767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8F7F2">
                <a:alpha val="28627"/>
              </a:srgbClr>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0" name="TextBox 10"/>
            <p:cNvSpPr txBox="1"/>
            <p:nvPr/>
          </p:nvSpPr>
          <p:spPr>
            <a:xfrm>
              <a:off x="139700" y="92075"/>
              <a:ext cx="533400" cy="581025"/>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11" name="Freeform 11"/>
          <p:cNvSpPr/>
          <p:nvPr/>
        </p:nvSpPr>
        <p:spPr>
          <a:xfrm rot="2700000" flipH="1" flipV="1">
            <a:off x="5247583" y="2082061"/>
            <a:ext cx="2217282" cy="2217282"/>
          </a:xfrm>
          <a:custGeom>
            <a:avLst/>
            <a:gdLst/>
            <a:ahLst/>
            <a:cxnLst/>
            <a:rect l="l" t="t" r="r" b="b"/>
            <a:pathLst>
              <a:path w="4434564" h="4434564">
                <a:moveTo>
                  <a:pt x="4434564" y="4434564"/>
                </a:moveTo>
                <a:lnTo>
                  <a:pt x="0" y="4434564"/>
                </a:lnTo>
                <a:lnTo>
                  <a:pt x="0" y="0"/>
                </a:lnTo>
                <a:lnTo>
                  <a:pt x="4434564" y="0"/>
                </a:lnTo>
                <a:lnTo>
                  <a:pt x="4434564" y="443456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2" name="Freeform 12"/>
          <p:cNvSpPr/>
          <p:nvPr/>
        </p:nvSpPr>
        <p:spPr>
          <a:xfrm rot="8100000">
            <a:off x="6739496" y="-769252"/>
            <a:ext cx="4350718" cy="568595"/>
          </a:xfrm>
          <a:custGeom>
            <a:avLst/>
            <a:gdLst/>
            <a:ahLst/>
            <a:cxnLst/>
            <a:rect l="l" t="t" r="r" b="b"/>
            <a:pathLst>
              <a:path w="8701436" h="1137190">
                <a:moveTo>
                  <a:pt x="0" y="0"/>
                </a:moveTo>
                <a:lnTo>
                  <a:pt x="8701437" y="0"/>
                </a:lnTo>
                <a:lnTo>
                  <a:pt x="8701437" y="1137191"/>
                </a:lnTo>
                <a:lnTo>
                  <a:pt x="0" y="1137191"/>
                </a:lnTo>
                <a:lnTo>
                  <a:pt x="0" y="0"/>
                </a:lnTo>
                <a:close/>
              </a:path>
            </a:pathLst>
          </a:custGeom>
          <a:blipFill>
            <a:blip r:embed="rId4">
              <a:extLst>
                <a:ext uri="{96DAC541-7B7A-43D3-8B79-37D633B846F1}">
                  <asvg:svgBlip xmlns:asvg="http://schemas.microsoft.com/office/drawing/2016/SVG/main" r:embed="rId5"/>
                </a:ext>
              </a:extLst>
            </a:blip>
            <a:stretch>
              <a:fillRect l="-9346" t="-10888" r="-4518"/>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3" name="Freeform 13"/>
          <p:cNvSpPr/>
          <p:nvPr/>
        </p:nvSpPr>
        <p:spPr>
          <a:xfrm rot="8100000">
            <a:off x="7066174" y="-299304"/>
            <a:ext cx="4402984" cy="259652"/>
          </a:xfrm>
          <a:custGeom>
            <a:avLst/>
            <a:gdLst/>
            <a:ahLst/>
            <a:cxnLst/>
            <a:rect l="l" t="t" r="r" b="b"/>
            <a:pathLst>
              <a:path w="8805967" h="519304">
                <a:moveTo>
                  <a:pt x="0" y="0"/>
                </a:moveTo>
                <a:lnTo>
                  <a:pt x="8805967" y="0"/>
                </a:lnTo>
                <a:lnTo>
                  <a:pt x="8805967" y="519303"/>
                </a:lnTo>
                <a:lnTo>
                  <a:pt x="0" y="519303"/>
                </a:lnTo>
                <a:lnTo>
                  <a:pt x="0" y="0"/>
                </a:lnTo>
                <a:close/>
              </a:path>
            </a:pathLst>
          </a:custGeom>
          <a:blipFill>
            <a:blip r:embed="rId4">
              <a:extLst>
                <a:ext uri="{96DAC541-7B7A-43D3-8B79-37D633B846F1}">
                  <asvg:svgBlip xmlns:asvg="http://schemas.microsoft.com/office/drawing/2016/SVG/main" r:embed="rId5"/>
                </a:ext>
              </a:extLst>
            </a:blip>
            <a:stretch>
              <a:fillRect l="-9236" t="-142827" r="-3277"/>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nvGrpSpPr>
          <p:cNvPr id="14" name="Group 14"/>
          <p:cNvGrpSpPr/>
          <p:nvPr/>
        </p:nvGrpSpPr>
        <p:grpSpPr>
          <a:xfrm>
            <a:off x="4992333" y="1829060"/>
            <a:ext cx="2723284" cy="272328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8F7F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6" name="TextBox 16"/>
            <p:cNvSpPr txBox="1"/>
            <p:nvPr/>
          </p:nvSpPr>
          <p:spPr>
            <a:xfrm>
              <a:off x="139700" y="92075"/>
              <a:ext cx="533400" cy="581025"/>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17" name="Freeform 17"/>
          <p:cNvSpPr/>
          <p:nvPr/>
        </p:nvSpPr>
        <p:spPr>
          <a:xfrm rot="2700000">
            <a:off x="5894700" y="1956604"/>
            <a:ext cx="2501979" cy="2501979"/>
          </a:xfrm>
          <a:custGeom>
            <a:avLst/>
            <a:gdLst/>
            <a:ahLst/>
            <a:cxnLst/>
            <a:rect l="l" t="t" r="r" b="b"/>
            <a:pathLst>
              <a:path w="5003958" h="5003958">
                <a:moveTo>
                  <a:pt x="0" y="0"/>
                </a:moveTo>
                <a:lnTo>
                  <a:pt x="5003958" y="0"/>
                </a:lnTo>
                <a:lnTo>
                  <a:pt x="5003958" y="5003958"/>
                </a:lnTo>
                <a:lnTo>
                  <a:pt x="0" y="50039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8" name="Freeform 18"/>
          <p:cNvSpPr/>
          <p:nvPr/>
        </p:nvSpPr>
        <p:spPr>
          <a:xfrm rot="2700000">
            <a:off x="5945934" y="2022173"/>
            <a:ext cx="2399512" cy="2394654"/>
          </a:xfrm>
          <a:custGeom>
            <a:avLst/>
            <a:gdLst/>
            <a:ahLst/>
            <a:cxnLst/>
            <a:rect l="l" t="t" r="r" b="b"/>
            <a:pathLst>
              <a:path w="4799023" h="4789308">
                <a:moveTo>
                  <a:pt x="0" y="0"/>
                </a:moveTo>
                <a:lnTo>
                  <a:pt x="4799022" y="0"/>
                </a:lnTo>
                <a:lnTo>
                  <a:pt x="4799022" y="4789309"/>
                </a:lnTo>
                <a:lnTo>
                  <a:pt x="0" y="4789309"/>
                </a:lnTo>
                <a:lnTo>
                  <a:pt x="0" y="0"/>
                </a:lnTo>
                <a:close/>
              </a:path>
            </a:pathLst>
          </a:custGeom>
          <a:blipFill>
            <a:blip r:embed="rId6"/>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nvGrpSpPr>
          <p:cNvPr id="19" name="Group 19"/>
          <p:cNvGrpSpPr/>
          <p:nvPr/>
        </p:nvGrpSpPr>
        <p:grpSpPr>
          <a:xfrm>
            <a:off x="5548711" y="1601784"/>
            <a:ext cx="3193956" cy="3235432"/>
            <a:chOff x="0" y="0"/>
            <a:chExt cx="3259671" cy="3302000"/>
          </a:xfrm>
        </p:grpSpPr>
        <p:sp>
          <p:nvSpPr>
            <p:cNvPr id="20" name="Freeform 20"/>
            <p:cNvSpPr/>
            <p:nvPr/>
          </p:nvSpPr>
          <p:spPr>
            <a:xfrm>
              <a:off x="0" y="0"/>
              <a:ext cx="3259709" cy="3302000"/>
            </a:xfrm>
            <a:custGeom>
              <a:avLst/>
              <a:gdLst/>
              <a:ahLst/>
              <a:cxnLst/>
              <a:rect l="l" t="t" r="r" b="b"/>
              <a:pathLst>
                <a:path w="3259709" h="3302000">
                  <a:moveTo>
                    <a:pt x="1642491" y="0"/>
                  </a:moveTo>
                  <a:lnTo>
                    <a:pt x="0" y="1625600"/>
                  </a:lnTo>
                  <a:lnTo>
                    <a:pt x="1642491" y="3302000"/>
                  </a:lnTo>
                  <a:lnTo>
                    <a:pt x="3259709" y="1625600"/>
                  </a:lnTo>
                  <a:lnTo>
                    <a:pt x="1642491" y="0"/>
                  </a:lnTo>
                  <a:close/>
                </a:path>
              </a:pathLst>
            </a:custGeom>
            <a:solidFill>
              <a:srgbClr val="F8F7F2"/>
            </a:solidFill>
            <a:ln w="12700">
              <a:solidFill>
                <a:srgbClr val="000000"/>
              </a:solidFill>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21" name="Group 21"/>
          <p:cNvGrpSpPr/>
          <p:nvPr/>
        </p:nvGrpSpPr>
        <p:grpSpPr>
          <a:xfrm>
            <a:off x="4293326" y="5285065"/>
            <a:ext cx="1735237" cy="889035"/>
            <a:chOff x="0" y="0"/>
            <a:chExt cx="812800" cy="416431"/>
          </a:xfrm>
        </p:grpSpPr>
        <p:sp>
          <p:nvSpPr>
            <p:cNvPr id="22" name="Freeform 22"/>
            <p:cNvSpPr/>
            <p:nvPr/>
          </p:nvSpPr>
          <p:spPr>
            <a:xfrm>
              <a:off x="0" y="0"/>
              <a:ext cx="812800" cy="416431"/>
            </a:xfrm>
            <a:custGeom>
              <a:avLst/>
              <a:gdLst/>
              <a:ahLst/>
              <a:cxnLst/>
              <a:rect l="l" t="t" r="r" b="b"/>
              <a:pathLst>
                <a:path w="812800" h="416431">
                  <a:moveTo>
                    <a:pt x="406400" y="0"/>
                  </a:moveTo>
                  <a:lnTo>
                    <a:pt x="812800" y="416431"/>
                  </a:lnTo>
                  <a:lnTo>
                    <a:pt x="0" y="416431"/>
                  </a:lnTo>
                  <a:lnTo>
                    <a:pt x="406400" y="0"/>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23" name="TextBox 23"/>
            <p:cNvSpPr txBox="1"/>
            <p:nvPr/>
          </p:nvSpPr>
          <p:spPr>
            <a:xfrm>
              <a:off x="127000" y="145718"/>
              <a:ext cx="558800" cy="240968"/>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24" name="Freeform 24"/>
          <p:cNvSpPr/>
          <p:nvPr/>
        </p:nvSpPr>
        <p:spPr>
          <a:xfrm>
            <a:off x="6205423" y="2237393"/>
            <a:ext cx="1901391" cy="1934665"/>
          </a:xfrm>
          <a:custGeom>
            <a:avLst/>
            <a:gdLst/>
            <a:ahLst/>
            <a:cxnLst/>
            <a:rect l="l" t="t" r="r" b="b"/>
            <a:pathLst>
              <a:path w="3802781" h="3869330">
                <a:moveTo>
                  <a:pt x="0" y="0"/>
                </a:moveTo>
                <a:lnTo>
                  <a:pt x="3802781" y="0"/>
                </a:lnTo>
                <a:lnTo>
                  <a:pt x="3802781" y="3869330"/>
                </a:lnTo>
                <a:lnTo>
                  <a:pt x="0" y="3869330"/>
                </a:lnTo>
                <a:lnTo>
                  <a:pt x="0" y="0"/>
                </a:lnTo>
                <a:close/>
              </a:path>
            </a:pathLst>
          </a:custGeom>
          <a:blipFill>
            <a:blip r:embed="rId7"/>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25" name="TextBox 25"/>
          <p:cNvSpPr txBox="1"/>
          <p:nvPr/>
        </p:nvSpPr>
        <p:spPr>
          <a:xfrm>
            <a:off x="514380" y="1966126"/>
            <a:ext cx="4814162" cy="1200329"/>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r>
              <a:rPr lang="en-US" sz="2400" b="1">
                <a:solidFill>
                  <a:srgbClr val="000000"/>
                </a:solidFill>
                <a:latin typeface="Calibri"/>
                <a:ea typeface="Calibri"/>
                <a:cs typeface="Calibri"/>
                <a:sym typeface="Gibson 2"/>
              </a:rPr>
              <a:t>The Basics of Finding Land to Farm</a:t>
            </a:r>
            <a:endParaRPr lang="en-US" sz="2400">
              <a:solidFill>
                <a:srgbClr val="000000"/>
              </a:solidFill>
              <a:latin typeface="Calibri"/>
              <a:ea typeface="Calibri"/>
              <a:cs typeface="Calibri"/>
              <a:sym typeface="Gibson 2"/>
            </a:endParaRPr>
          </a:p>
          <a:p>
            <a:pPr algn="ctr"/>
            <a:r>
              <a:rPr lang="en-US" sz="2100" b="1">
                <a:solidFill>
                  <a:srgbClr val="000000"/>
                </a:solidFill>
                <a:latin typeface="Calibri"/>
                <a:ea typeface="Calibri"/>
                <a:cs typeface="Calibri"/>
                <a:sym typeface="Gibson 2"/>
              </a:rPr>
              <a:t>CT NOFA Winter Conference</a:t>
            </a:r>
            <a:endParaRPr lang="en-US" sz="2100">
              <a:solidFill>
                <a:srgbClr val="000000"/>
              </a:solidFill>
              <a:latin typeface="Calibri"/>
              <a:ea typeface="Calibri"/>
              <a:cs typeface="Calibri"/>
              <a:sym typeface="Gibson 2"/>
            </a:endParaRPr>
          </a:p>
          <a:p>
            <a:pPr algn="ctr"/>
            <a:r>
              <a:rPr lang="en-US" sz="1800">
                <a:solidFill>
                  <a:srgbClr val="000000"/>
                </a:solidFill>
                <a:latin typeface="Calibri"/>
                <a:ea typeface="Calibri"/>
                <a:cs typeface="Calibri"/>
                <a:sym typeface="Gibson 2"/>
              </a:rPr>
              <a:t>March 2026</a:t>
            </a:r>
            <a:endParaRPr lang="en-US" sz="1800">
              <a:ea typeface="Calibri"/>
              <a:cs typeface="Calibri"/>
            </a:endParaRPr>
          </a:p>
          <a:p>
            <a:pPr algn="ctr"/>
            <a:endParaRPr lang="en-US" sz="1500">
              <a:ea typeface="Calibri"/>
              <a:cs typeface="Calibri"/>
            </a:endParaRPr>
          </a:p>
        </p:txBody>
      </p:sp>
      <p:sp>
        <p:nvSpPr>
          <p:cNvPr id="27" name="TextBox 27"/>
          <p:cNvSpPr txBox="1"/>
          <p:nvPr/>
        </p:nvSpPr>
        <p:spPr>
          <a:xfrm>
            <a:off x="514351" y="3934837"/>
            <a:ext cx="3451177" cy="46166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1773"/>
              </a:lnSpc>
              <a:spcBef>
                <a:spcPct val="0"/>
              </a:spcBef>
            </a:pPr>
            <a:r>
              <a:rPr lang="en-US" sz="1600">
                <a:solidFill>
                  <a:srgbClr val="000000"/>
                </a:solidFill>
                <a:latin typeface="Gibson 1"/>
                <a:ea typeface="Calibri"/>
                <a:cs typeface="Calibri"/>
              </a:rPr>
              <a:t>Kip </a:t>
            </a:r>
            <a:r>
              <a:rPr lang="en-US" sz="1600" err="1">
                <a:solidFill>
                  <a:srgbClr val="000000"/>
                </a:solidFill>
                <a:latin typeface="Gibson 1"/>
                <a:ea typeface="Calibri"/>
                <a:cs typeface="Calibri"/>
              </a:rPr>
              <a:t>Kolesinskas</a:t>
            </a:r>
            <a:r>
              <a:rPr lang="en-US" sz="1600">
                <a:solidFill>
                  <a:srgbClr val="000000"/>
                </a:solidFill>
                <a:latin typeface="Gibson 1"/>
                <a:ea typeface="Calibri"/>
                <a:cs typeface="Calibri"/>
              </a:rPr>
              <a:t>, Robert Chang, Freedom Gerardo, Cyrena Thibodeau </a:t>
            </a:r>
            <a:endParaRPr lang="en-US" sz="1600">
              <a:latin typeface="Gibson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63D5-120F-5F59-A80A-005AF92A5AF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0F3928-1FDD-67BB-B603-EA94E17C646B}"/>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EF04078E-4B0A-22DC-5B0D-E588D589C6BB}"/>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07523EAA-9213-66A6-883F-26F3A0C23B70}"/>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FE55FA6C-2B9B-752A-3A1D-EEC40BE875A2}"/>
              </a:ext>
            </a:extLst>
          </p:cNvPr>
          <p:cNvSpPr txBox="1"/>
          <p:nvPr/>
        </p:nvSpPr>
        <p:spPr>
          <a:xfrm>
            <a:off x="522882" y="345608"/>
            <a:ext cx="5565797"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How to Assess a Specific Site</a:t>
            </a:r>
            <a:endParaRPr lang="en-US"/>
          </a:p>
        </p:txBody>
      </p:sp>
      <p:sp>
        <p:nvSpPr>
          <p:cNvPr id="13" name="Freeform 6">
            <a:extLst>
              <a:ext uri="{FF2B5EF4-FFF2-40B4-BE49-F238E27FC236}">
                <a16:creationId xmlns:a16="http://schemas.microsoft.com/office/drawing/2014/main" id="{8593AB6A-CEF1-3139-9127-708BE98E7AAB}"/>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D451BC0E-55C1-59D6-56ED-7297A9C2E31D}"/>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8EC36AE7-51FA-EB77-1F33-2258F2E38134}"/>
              </a:ext>
            </a:extLst>
          </p:cNvPr>
          <p:cNvSpPr txBox="1"/>
          <p:nvPr/>
        </p:nvSpPr>
        <p:spPr>
          <a:xfrm>
            <a:off x="518583" y="1248833"/>
            <a:ext cx="5281083" cy="4170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Collect information like maps and photos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Visit the site and community setting - talk to people!</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Identify experts to consult with on specific issues/concerns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Document what you find: use a checklist</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Perform due diligence</a:t>
            </a:r>
            <a:endParaRPr lang="en-US"/>
          </a:p>
        </p:txBody>
      </p:sp>
    </p:spTree>
    <p:extLst>
      <p:ext uri="{BB962C8B-B14F-4D97-AF65-F5344CB8AC3E}">
        <p14:creationId xmlns:p14="http://schemas.microsoft.com/office/powerpoint/2010/main" val="937211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A3DD1-EEBE-5E88-1630-83E80DAFBA8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BA0A0E-33CE-5B00-28A3-5BC8BE2F6353}"/>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9AC4C22F-C8E6-4B6C-30BE-AB81E961387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022B2D13-9210-630F-904A-341A1F7AE0B5}"/>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82D65FDC-B3CB-727E-AC4A-AF3955706BA9}"/>
              </a:ext>
            </a:extLst>
          </p:cNvPr>
          <p:cNvSpPr txBox="1"/>
          <p:nvPr/>
        </p:nvSpPr>
        <p:spPr>
          <a:xfrm>
            <a:off x="596965" y="324442"/>
            <a:ext cx="4719131"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Key Features to Assess</a:t>
            </a:r>
            <a:endParaRPr lang="en-US"/>
          </a:p>
        </p:txBody>
      </p:sp>
      <p:sp>
        <p:nvSpPr>
          <p:cNvPr id="13" name="Freeform 6">
            <a:extLst>
              <a:ext uri="{FF2B5EF4-FFF2-40B4-BE49-F238E27FC236}">
                <a16:creationId xmlns:a16="http://schemas.microsoft.com/office/drawing/2014/main" id="{08F1746E-5227-1A79-621F-D6BFED162A2D}"/>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EBDB7E4B-F544-8C02-4C87-5694FF7211AE}"/>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FDC0254A-AD8B-6E0E-F0B0-150315B9151D}"/>
              </a:ext>
            </a:extLst>
          </p:cNvPr>
          <p:cNvSpPr txBox="1"/>
          <p:nvPr/>
        </p:nvSpPr>
        <p:spPr>
          <a:xfrm>
            <a:off x="592666" y="1301750"/>
            <a:ext cx="5281083" cy="44781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Location and configuration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Natural resources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Infrastructure and improvements, including housing</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Land use and management</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Property rights and limitations</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Carrying costs, including taxes</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Community support for agriculture </a:t>
            </a:r>
            <a:endParaRPr lang="en-US"/>
          </a:p>
        </p:txBody>
      </p:sp>
    </p:spTree>
    <p:extLst>
      <p:ext uri="{BB962C8B-B14F-4D97-AF65-F5344CB8AC3E}">
        <p14:creationId xmlns:p14="http://schemas.microsoft.com/office/powerpoint/2010/main" val="3978217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kip1"/>
          <p:cNvPicPr>
            <a:picLocks noChangeAspect="1" noChangeArrowheads="1"/>
          </p:cNvPicPr>
          <p:nvPr/>
        </p:nvPicPr>
        <p:blipFill>
          <a:blip r:embed="rId3" cstate="print"/>
          <a:srcRect t="8673"/>
          <a:stretch>
            <a:fillRect/>
          </a:stretch>
        </p:blipFill>
        <p:spPr bwMode="auto">
          <a:xfrm>
            <a:off x="358643" y="466165"/>
            <a:ext cx="8390965" cy="5867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69D29-C27D-1D80-8B02-E2AA2F1330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D8E620E-8D16-B9DE-E38C-DEB97DBC52F2}"/>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A6E7ADA5-D513-76A8-6409-1D7B1DAC91C4}"/>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BD80EF51-EE99-BA0F-4DCA-4580566CC6C0}"/>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A8BE3E11-0647-095A-BDD5-DCD8EF894927}"/>
              </a:ext>
            </a:extLst>
          </p:cNvPr>
          <p:cNvSpPr txBox="1"/>
          <p:nvPr/>
        </p:nvSpPr>
        <p:spPr>
          <a:xfrm>
            <a:off x="522882" y="282108"/>
            <a:ext cx="5047214"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Location and Configuration</a:t>
            </a:r>
            <a:endParaRPr lang="en-US"/>
          </a:p>
        </p:txBody>
      </p:sp>
      <p:sp>
        <p:nvSpPr>
          <p:cNvPr id="13" name="Freeform 6">
            <a:extLst>
              <a:ext uri="{FF2B5EF4-FFF2-40B4-BE49-F238E27FC236}">
                <a16:creationId xmlns:a16="http://schemas.microsoft.com/office/drawing/2014/main" id="{6A4B198B-47AD-27EB-46FC-31B60CDB3EC1}"/>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B386CCE1-0A55-B573-784B-7860D7B454FA}"/>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3B53C431-E7B1-CA16-6EB7-DB16515E6D4F}"/>
              </a:ext>
            </a:extLst>
          </p:cNvPr>
          <p:cNvSpPr txBox="1"/>
          <p:nvPr/>
        </p:nvSpPr>
        <p:spPr>
          <a:xfrm>
            <a:off x="518583" y="1090083"/>
            <a:ext cx="5281083" cy="5162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1200"/>
              </a:spcAft>
              <a:buFont typeface="Arial"/>
              <a:buChar char="•"/>
            </a:pPr>
            <a:r>
              <a:rPr lang="en-US" sz="2500">
                <a:solidFill>
                  <a:srgbClr val="3C3D3C"/>
                </a:solidFill>
                <a:latin typeface="Arial"/>
                <a:cs typeface="Arial"/>
              </a:rPr>
              <a:t>Location, location, location</a:t>
            </a:r>
            <a:endParaRPr lang="en-US" sz="25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Where is the property located?</a:t>
            </a:r>
            <a:endParaRPr lang="en-US" sz="22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What are local weather patterns and growing seasons?</a:t>
            </a:r>
            <a:endParaRPr lang="en-US" sz="22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How is road and highway access? </a:t>
            </a:r>
            <a:endParaRPr lang="en-US" sz="22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Are services readily available? </a:t>
            </a:r>
            <a:endParaRPr lang="en-US" sz="22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Is housing affordable? </a:t>
            </a:r>
            <a:endParaRPr lang="en-US" sz="22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Are neighbors friendly toward agriculture?</a:t>
            </a:r>
            <a:endParaRPr lang="en-US" sz="22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Configuration</a:t>
            </a:r>
            <a:endParaRPr lang="en-US" sz="2500">
              <a:solidFill>
                <a:srgbClr val="548A3A"/>
              </a:solidFill>
              <a:latin typeface="Arial"/>
              <a:cs typeface="Arial"/>
            </a:endParaRPr>
          </a:p>
          <a:p>
            <a:pPr marL="742950" lvl="1" indent="-285750">
              <a:spcAft>
                <a:spcPts val="300"/>
              </a:spcAft>
              <a:buFont typeface="Arial"/>
              <a:buChar char="•"/>
            </a:pPr>
            <a:r>
              <a:rPr lang="en-US" sz="2200">
                <a:solidFill>
                  <a:srgbClr val="3C3D3C"/>
                </a:solidFill>
                <a:latin typeface="Arial"/>
                <a:cs typeface="Arial"/>
              </a:rPr>
              <a:t>Size, shape and orientation of fields and parcel</a:t>
            </a:r>
            <a:endParaRPr lang="en-US" sz="2200">
              <a:solidFill>
                <a:srgbClr val="548A3A"/>
              </a:solidFill>
              <a:latin typeface="Arial"/>
              <a:cs typeface="Arial"/>
            </a:endParaRPr>
          </a:p>
          <a:p>
            <a:pPr marL="742950" lvl="1" indent="-285750">
              <a:spcAft>
                <a:spcPts val="600"/>
              </a:spcAft>
              <a:buFont typeface="Arial"/>
              <a:buChar char="•"/>
            </a:pPr>
            <a:r>
              <a:rPr lang="en-US" sz="2200">
                <a:solidFill>
                  <a:srgbClr val="3C3D3C"/>
                </a:solidFill>
                <a:latin typeface="Arial"/>
                <a:cs typeface="Arial"/>
              </a:rPr>
              <a:t>Neighboring land use and cover</a:t>
            </a:r>
            <a:endParaRPr lang="en-US"/>
          </a:p>
        </p:txBody>
      </p:sp>
    </p:spTree>
    <p:extLst>
      <p:ext uri="{BB962C8B-B14F-4D97-AF65-F5344CB8AC3E}">
        <p14:creationId xmlns:p14="http://schemas.microsoft.com/office/powerpoint/2010/main" val="3913570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E4595-C727-0CEB-FB4C-8FC68903E7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33C3C36-4FEE-9891-548D-4C7509DA7BDC}"/>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579F95A2-8993-677C-7FF6-C3264FD0AFE0}"/>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A8FD78A3-B241-775B-CDE1-CC5DC9447A92}"/>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1D889A10-290E-36E0-CE2B-C892871A3519}"/>
              </a:ext>
            </a:extLst>
          </p:cNvPr>
          <p:cNvSpPr txBox="1"/>
          <p:nvPr/>
        </p:nvSpPr>
        <p:spPr>
          <a:xfrm>
            <a:off x="649882" y="313858"/>
            <a:ext cx="4719131"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Natural Resources</a:t>
            </a:r>
            <a:endParaRPr lang="en-US"/>
          </a:p>
        </p:txBody>
      </p:sp>
      <p:sp>
        <p:nvSpPr>
          <p:cNvPr id="13" name="Freeform 6">
            <a:extLst>
              <a:ext uri="{FF2B5EF4-FFF2-40B4-BE49-F238E27FC236}">
                <a16:creationId xmlns:a16="http://schemas.microsoft.com/office/drawing/2014/main" id="{4001570D-586E-B524-22CD-D12D891A9BC3}"/>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A5BE6209-7DF4-D11D-3293-25B472CF5C89}"/>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C4AA290F-8F42-005D-B4A6-2F3D2C95807E}"/>
              </a:ext>
            </a:extLst>
          </p:cNvPr>
          <p:cNvSpPr txBox="1"/>
          <p:nvPr/>
        </p:nvSpPr>
        <p:spPr>
          <a:xfrm>
            <a:off x="560916" y="1005416"/>
            <a:ext cx="6392333" cy="5555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Soil suitability</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Water sources: quality and quantity</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Topography</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Local weather patterns, growing season</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Other natural resources: forests, wetlands, habitat</a:t>
            </a:r>
            <a:endParaRPr lang="en-US" sz="2500">
              <a:solidFill>
                <a:srgbClr val="548A3A"/>
              </a:solidFill>
              <a:latin typeface="Arial"/>
              <a:cs typeface="Arial"/>
            </a:endParaRPr>
          </a:p>
          <a:p>
            <a:pPr marL="285750" indent="-285750">
              <a:spcBef>
                <a:spcPts val="600"/>
              </a:spcBef>
              <a:buFont typeface="Arial"/>
              <a:buChar char="•"/>
            </a:pPr>
            <a:r>
              <a:rPr lang="en-US" sz="2500">
                <a:solidFill>
                  <a:srgbClr val="3C3D3C"/>
                </a:solidFill>
                <a:latin typeface="Arial"/>
                <a:cs typeface="Arial"/>
              </a:rPr>
              <a:t>Scenic vistas</a:t>
            </a:r>
            <a:endParaRPr lang="en-US" sz="2500">
              <a:solidFill>
                <a:srgbClr val="548A3A"/>
              </a:solidFill>
              <a:latin typeface="Arial"/>
              <a:cs typeface="Arial"/>
            </a:endParaRPr>
          </a:p>
          <a:p>
            <a:pPr marL="285750" indent="-285750">
              <a:spcBef>
                <a:spcPts val="600"/>
              </a:spcBef>
              <a:buFont typeface="Arial"/>
              <a:buChar char="•"/>
            </a:pPr>
            <a:r>
              <a:rPr lang="en-US" sz="2500">
                <a:solidFill>
                  <a:srgbClr val="3C3D3C"/>
                </a:solidFill>
                <a:latin typeface="Arial"/>
                <a:cs typeface="Arial"/>
              </a:rPr>
              <a:t>Wildlife patterns</a:t>
            </a:r>
            <a:endParaRPr lang="en-US" sz="2500">
              <a:solidFill>
                <a:srgbClr val="548A3A"/>
              </a:solidFill>
              <a:latin typeface="Arial"/>
              <a:cs typeface="Arial"/>
            </a:endParaRPr>
          </a:p>
          <a:p>
            <a:pPr marL="285750" indent="-285750" algn="ctr">
              <a:spcBef>
                <a:spcPts val="600"/>
              </a:spcBef>
              <a:spcAft>
                <a:spcPts val="600"/>
              </a:spcAft>
              <a:buFont typeface="Arial"/>
              <a:buChar char="•"/>
            </a:pPr>
            <a:endParaRPr lang="en-US" sz="2500">
              <a:solidFill>
                <a:srgbClr val="548A3A"/>
              </a:solidFill>
              <a:latin typeface="Arial"/>
              <a:cs typeface="Arial"/>
            </a:endParaRPr>
          </a:p>
          <a:p>
            <a:pPr marL="285750" indent="-285750" algn="ctr">
              <a:spcBef>
                <a:spcPts val="600"/>
              </a:spcBef>
              <a:spcAft>
                <a:spcPts val="600"/>
              </a:spcAft>
              <a:buFont typeface="Arial"/>
              <a:buChar char="•"/>
            </a:pPr>
            <a:r>
              <a:rPr lang="en-US" sz="2500" i="1">
                <a:solidFill>
                  <a:srgbClr val="3C3D3C"/>
                </a:solidFill>
                <a:latin typeface="Arial"/>
                <a:cs typeface="Arial"/>
              </a:rPr>
              <a:t>Find out about the health and conditions </a:t>
            </a:r>
            <a:endParaRPr lang="en-US" sz="2500">
              <a:solidFill>
                <a:srgbClr val="548A3A"/>
              </a:solidFill>
              <a:latin typeface="Arial"/>
              <a:cs typeface="Arial"/>
            </a:endParaRPr>
          </a:p>
          <a:p>
            <a:pPr marL="285750" indent="-285750" algn="ctr">
              <a:spcBef>
                <a:spcPts val="600"/>
              </a:spcBef>
              <a:spcAft>
                <a:spcPts val="600"/>
              </a:spcAft>
              <a:buFont typeface="Arial"/>
              <a:buChar char="•"/>
            </a:pPr>
            <a:r>
              <a:rPr lang="en-US" sz="2500" i="1">
                <a:solidFill>
                  <a:srgbClr val="3C3D3C"/>
                </a:solidFill>
                <a:latin typeface="Arial"/>
                <a:cs typeface="Arial"/>
              </a:rPr>
              <a:t>of these resources</a:t>
            </a:r>
            <a:endParaRPr lang="en-US"/>
          </a:p>
        </p:txBody>
      </p:sp>
    </p:spTree>
    <p:extLst>
      <p:ext uri="{BB962C8B-B14F-4D97-AF65-F5344CB8AC3E}">
        <p14:creationId xmlns:p14="http://schemas.microsoft.com/office/powerpoint/2010/main" val="179571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EF195-0D2C-4EC7-5280-CD12169F5D5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FC56160-84CA-DDBB-F259-76849423966C}"/>
              </a:ext>
            </a:extLst>
          </p:cNvPr>
          <p:cNvPicPr>
            <a:picLocks noChangeAspect="1"/>
          </p:cNvPicPr>
          <p:nvPr/>
        </p:nvPicPr>
        <p:blipFill>
          <a:blip r:embed="rId2"/>
          <a:stretch>
            <a:fillRect/>
          </a:stretch>
        </p:blipFill>
        <p:spPr>
          <a:xfrm>
            <a:off x="148167" y="931333"/>
            <a:ext cx="7725833" cy="4603750"/>
          </a:xfrm>
          <a:prstGeom prst="rect">
            <a:avLst/>
          </a:prstGeom>
        </p:spPr>
      </p:pic>
      <p:grpSp>
        <p:nvGrpSpPr>
          <p:cNvPr id="2" name="Group 2">
            <a:extLst>
              <a:ext uri="{FF2B5EF4-FFF2-40B4-BE49-F238E27FC236}">
                <a16:creationId xmlns:a16="http://schemas.microsoft.com/office/drawing/2014/main" id="{47C2A1C2-E77B-2417-EBB8-6B7BD139E92C}"/>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9076FE64-615D-2DB0-5E9C-A3BF36FB0BAC}"/>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D159E9A4-C554-6FB5-0145-110CFC11F99F}"/>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13" name="Freeform 6">
            <a:extLst>
              <a:ext uri="{FF2B5EF4-FFF2-40B4-BE49-F238E27FC236}">
                <a16:creationId xmlns:a16="http://schemas.microsoft.com/office/drawing/2014/main" id="{E12FD7AB-A06E-D826-93C5-CCEC3198BBEA}"/>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B8497A4D-9185-25BE-0D50-66F62D368AED}"/>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3"/>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Tree>
    <p:extLst>
      <p:ext uri="{BB962C8B-B14F-4D97-AF65-F5344CB8AC3E}">
        <p14:creationId xmlns:p14="http://schemas.microsoft.com/office/powerpoint/2010/main" val="486511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t_climate zones.jpg"/>
          <p:cNvPicPr>
            <a:picLocks noChangeAspect="1"/>
          </p:cNvPicPr>
          <p:nvPr/>
        </p:nvPicPr>
        <p:blipFill>
          <a:blip r:embed="rId2" cstate="print"/>
          <a:stretch>
            <a:fillRect/>
          </a:stretch>
        </p:blipFill>
        <p:spPr>
          <a:xfrm>
            <a:off x="134471" y="0"/>
            <a:ext cx="8875059"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Picture1.jpg"/>
          <p:cNvPicPr>
            <a:picLocks noChangeAspect="1"/>
          </p:cNvPicPr>
          <p:nvPr/>
        </p:nvPicPr>
        <p:blipFill>
          <a:blip r:embed="rId2" cstate="print"/>
          <a:srcRect l="19148" t="18889" r="14146" b="7777"/>
          <a:stretch>
            <a:fillRect/>
          </a:stretch>
        </p:blipFill>
        <p:spPr bwMode="auto">
          <a:xfrm>
            <a:off x="228600" y="1219200"/>
            <a:ext cx="8534400" cy="5638800"/>
          </a:xfrm>
          <a:prstGeom prst="rect">
            <a:avLst/>
          </a:prstGeom>
          <a:noFill/>
          <a:ln w="9525">
            <a:noFill/>
            <a:miter lim="800000"/>
            <a:headEnd/>
            <a:tailEnd/>
          </a:ln>
        </p:spPr>
      </p:pic>
      <p:sp>
        <p:nvSpPr>
          <p:cNvPr id="3" name="Down Arrow 2"/>
          <p:cNvSpPr/>
          <p:nvPr/>
        </p:nvSpPr>
        <p:spPr>
          <a:xfrm rot="18820743">
            <a:off x="4450572" y="1151789"/>
            <a:ext cx="377825" cy="20177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4580" name="Text Box 5"/>
          <p:cNvSpPr txBox="1">
            <a:spLocks noChangeArrowheads="1"/>
          </p:cNvSpPr>
          <p:nvPr/>
        </p:nvSpPr>
        <p:spPr bwMode="auto">
          <a:xfrm>
            <a:off x="228600" y="152455"/>
            <a:ext cx="8534400" cy="830997"/>
          </a:xfrm>
          <a:prstGeom prst="rect">
            <a:avLst/>
          </a:prstGeom>
          <a:noFill/>
          <a:ln w="9525">
            <a:noFill/>
            <a:miter lim="800000"/>
            <a:headEnd/>
            <a:tailEnd/>
          </a:ln>
        </p:spPr>
        <p:txBody>
          <a:bodyPr wrap="square">
            <a:spAutoFit/>
          </a:bodyPr>
          <a:lstStyle/>
          <a:p>
            <a:pPr fontAlgn="base">
              <a:spcBef>
                <a:spcPct val="50000"/>
              </a:spcBef>
              <a:spcAft>
                <a:spcPct val="0"/>
              </a:spcAft>
            </a:pPr>
            <a:r>
              <a:rPr lang="en-US" sz="2800" b="1">
                <a:solidFill>
                  <a:srgbClr val="FFFFFF"/>
                </a:solidFill>
                <a:latin typeface="Arial" charset="0"/>
                <a:cs typeface="Arial" pitchFamily="34" charset="0"/>
              </a:rPr>
              <a:t>WSS homepage - click on Start button </a:t>
            </a:r>
            <a:r>
              <a:rPr lang="en-US" sz="2000" b="1">
                <a:solidFill>
                  <a:srgbClr val="000000"/>
                </a:solidFill>
                <a:latin typeface="Arial" charset="0"/>
                <a:cs typeface="Arial" pitchFamily="34" charset="0"/>
                <a:hlinkClick r:id="rId3"/>
              </a:rPr>
              <a:t>http://websoilsurvey.nrcs.usda.gov</a:t>
            </a:r>
            <a:endParaRPr lang="en-US" sz="2800">
              <a:solidFill>
                <a:srgbClr val="FFFFFF"/>
              </a:solidFill>
              <a:latin typeface="Arial" charset="0"/>
              <a:cs typeface="Arial"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457201" y="478295"/>
            <a:ext cx="8229600" cy="603479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9D183-68D6-C893-C305-9882FB43D9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CD03F55-B050-DCE3-F059-ADDC6FAAF34D}"/>
              </a:ext>
            </a:extLst>
          </p:cNvPr>
          <p:cNvPicPr>
            <a:picLocks noChangeAspect="1"/>
          </p:cNvPicPr>
          <p:nvPr/>
        </p:nvPicPr>
        <p:blipFill>
          <a:blip r:embed="rId2"/>
          <a:stretch>
            <a:fillRect/>
          </a:stretch>
        </p:blipFill>
        <p:spPr>
          <a:xfrm>
            <a:off x="-1" y="857250"/>
            <a:ext cx="7567084" cy="5143500"/>
          </a:xfrm>
          <a:prstGeom prst="rect">
            <a:avLst/>
          </a:prstGeom>
        </p:spPr>
      </p:pic>
      <p:grpSp>
        <p:nvGrpSpPr>
          <p:cNvPr id="2" name="Group 2">
            <a:extLst>
              <a:ext uri="{FF2B5EF4-FFF2-40B4-BE49-F238E27FC236}">
                <a16:creationId xmlns:a16="http://schemas.microsoft.com/office/drawing/2014/main" id="{EDE76C94-A9B0-BE0E-B653-EA584C835138}"/>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A7A82B05-D0B6-F3AC-3350-684A2B05DFA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21A28A79-2F7C-EAAD-957A-C8318D6BDC61}"/>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13" name="Freeform 6">
            <a:extLst>
              <a:ext uri="{FF2B5EF4-FFF2-40B4-BE49-F238E27FC236}">
                <a16:creationId xmlns:a16="http://schemas.microsoft.com/office/drawing/2014/main" id="{45453392-E29B-8725-4CA9-A554EA1EA35E}"/>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7273CF6B-EFAC-36F4-4FF0-678806ED1DF7}"/>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3"/>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Tree>
    <p:extLst>
      <p:ext uri="{BB962C8B-B14F-4D97-AF65-F5344CB8AC3E}">
        <p14:creationId xmlns:p14="http://schemas.microsoft.com/office/powerpoint/2010/main" val="54739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92E-6482-8C01-055E-C219A99B6CA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70DF0A0-93C0-74B6-6D9F-C222F0DD4359}"/>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A75CE877-8919-540E-1F8A-812E39B0A8BC}"/>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5FD6BE4B-6EF1-2C29-544B-1D35622A5E2E}"/>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9F987DB2-4AFB-AFD1-C425-05E2E7AEA975}"/>
              </a:ext>
            </a:extLst>
          </p:cNvPr>
          <p:cNvSpPr txBox="1"/>
          <p:nvPr/>
        </p:nvSpPr>
        <p:spPr>
          <a:xfrm>
            <a:off x="554632" y="747775"/>
            <a:ext cx="4719131" cy="60071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l">
              <a:lnSpc>
                <a:spcPts val="4708"/>
              </a:lnSpc>
            </a:pPr>
            <a:r>
              <a:rPr lang="en-US" sz="3900" dirty="0">
                <a:solidFill>
                  <a:srgbClr val="000000"/>
                </a:solidFill>
                <a:latin typeface="Gibson 1"/>
                <a:ea typeface="Gibson 1"/>
                <a:cs typeface="Gibson 1"/>
                <a:sym typeface="Gibson 1"/>
              </a:rPr>
              <a:t>Overview</a:t>
            </a:r>
            <a:endParaRPr lang="en-US" sz="3923" dirty="0">
              <a:solidFill>
                <a:srgbClr val="000000"/>
              </a:solidFill>
              <a:latin typeface="Gibson 1"/>
              <a:ea typeface="Gibson 1"/>
              <a:cs typeface="Gibson 1"/>
              <a:sym typeface="Gibson 1"/>
            </a:endParaRPr>
          </a:p>
        </p:txBody>
      </p:sp>
      <p:sp>
        <p:nvSpPr>
          <p:cNvPr id="13" name="Freeform 6">
            <a:extLst>
              <a:ext uri="{FF2B5EF4-FFF2-40B4-BE49-F238E27FC236}">
                <a16:creationId xmlns:a16="http://schemas.microsoft.com/office/drawing/2014/main" id="{41EAC39E-0030-B9B4-5EDD-59152271FA5B}"/>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4DD129BE-8203-F2F6-6A06-2EEF6B1BA267}"/>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416D9315-9A09-5DC3-BB12-CF200D07ABFC}"/>
              </a:ext>
            </a:extLst>
          </p:cNvPr>
          <p:cNvSpPr txBox="1"/>
          <p:nvPr/>
        </p:nvSpPr>
        <p:spPr>
          <a:xfrm>
            <a:off x="550332" y="1640416"/>
            <a:ext cx="6223000"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Wingdings"/>
              <a:buChar char="q"/>
            </a:pPr>
            <a:r>
              <a:rPr lang="en-US" sz="2800" dirty="0">
                <a:ea typeface="Calibri"/>
                <a:cs typeface="Calibri"/>
              </a:rPr>
              <a:t>Introductions- speakers &amp; in chat</a:t>
            </a:r>
            <a:endParaRPr lang="en-US"/>
          </a:p>
          <a:p>
            <a:pPr marL="457200" indent="-457200">
              <a:buFont typeface="Wingdings"/>
              <a:buChar char="q"/>
            </a:pPr>
            <a:r>
              <a:rPr lang="en-US" sz="2800" dirty="0">
                <a:ea typeface="Calibri"/>
                <a:cs typeface="Calibri"/>
              </a:rPr>
              <a:t>Land Tenure + Land Assessment </a:t>
            </a:r>
          </a:p>
          <a:p>
            <a:pPr marL="457200" indent="-457200">
              <a:buFont typeface="Wingdings"/>
              <a:buChar char="q"/>
            </a:pPr>
            <a:r>
              <a:rPr lang="en-US" sz="2800" dirty="0">
                <a:ea typeface="Calibri"/>
                <a:cs typeface="Calibri"/>
              </a:rPr>
              <a:t>CT </a:t>
            </a:r>
            <a:r>
              <a:rPr lang="en-US" sz="2800" err="1">
                <a:ea typeface="Calibri"/>
                <a:cs typeface="Calibri"/>
              </a:rPr>
              <a:t>FarmLink</a:t>
            </a:r>
            <a:r>
              <a:rPr lang="en-US" sz="2800" dirty="0">
                <a:ea typeface="Calibri"/>
                <a:cs typeface="Calibri"/>
              </a:rPr>
              <a:t> </a:t>
            </a:r>
          </a:p>
          <a:p>
            <a:pPr marL="457200" indent="-457200">
              <a:buFont typeface="Wingdings"/>
              <a:buChar char="q"/>
            </a:pPr>
            <a:r>
              <a:rPr lang="en-US" sz="2800" dirty="0">
                <a:ea typeface="Calibri"/>
                <a:cs typeface="Calibri"/>
              </a:rPr>
              <a:t>Technical Assistance &amp; Available Services </a:t>
            </a:r>
          </a:p>
          <a:p>
            <a:pPr marL="457200" indent="-457200">
              <a:buFont typeface="Wingdings"/>
              <a:buChar char="q"/>
            </a:pPr>
            <a:r>
              <a:rPr lang="en-US" sz="2800" dirty="0">
                <a:ea typeface="Calibri"/>
                <a:cs typeface="Calibri"/>
              </a:rPr>
              <a:t>Leasing &amp; Acquisition </a:t>
            </a:r>
          </a:p>
          <a:p>
            <a:endParaRPr lang="en-US" dirty="0">
              <a:ea typeface="Calibri"/>
              <a:cs typeface="Calibri"/>
            </a:endParaRPr>
          </a:p>
          <a:p>
            <a:endParaRPr lang="en-US" dirty="0">
              <a:ea typeface="Calibri"/>
              <a:cs typeface="Calibri"/>
            </a:endParaRPr>
          </a:p>
        </p:txBody>
      </p:sp>
    </p:spTree>
    <p:extLst>
      <p:ext uri="{BB962C8B-B14F-4D97-AF65-F5344CB8AC3E}">
        <p14:creationId xmlns:p14="http://schemas.microsoft.com/office/powerpoint/2010/main" val="3534073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a:t>Where are our best soils?</a:t>
            </a:r>
          </a:p>
        </p:txBody>
      </p:sp>
      <p:pic>
        <p:nvPicPr>
          <p:cNvPr id="6" name="Content Placeholder 5" descr="map250_P&amp;I_noback.jp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562"/>
          <a:stretch/>
        </p:blipFill>
        <p:spPr>
          <a:xfrm>
            <a:off x="381000" y="609601"/>
            <a:ext cx="8229600" cy="6215743"/>
          </a:xfrm>
        </p:spPr>
      </p:pic>
    </p:spTree>
    <p:extLst>
      <p:ext uri="{BB962C8B-B14F-4D97-AF65-F5344CB8AC3E}">
        <p14:creationId xmlns:p14="http://schemas.microsoft.com/office/powerpoint/2010/main" val="2436029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C2CE6-4CEC-386B-9438-749AA0C9EDC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960B7BC-DC93-CB6F-C94E-BE93F1872505}"/>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38CE915A-A248-319D-20B3-DEC5892DFB8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EA7A2B09-4471-4FEA-21FF-053F30E19DF1}"/>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3A834101-0B76-019D-EFC8-3E3DF4914DF5}"/>
              </a:ext>
            </a:extLst>
          </p:cNvPr>
          <p:cNvSpPr txBox="1"/>
          <p:nvPr/>
        </p:nvSpPr>
        <p:spPr>
          <a:xfrm>
            <a:off x="544049" y="250358"/>
            <a:ext cx="6031464"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Infrastructure and Improvements</a:t>
            </a:r>
            <a:endParaRPr lang="en-US"/>
          </a:p>
        </p:txBody>
      </p:sp>
      <p:sp>
        <p:nvSpPr>
          <p:cNvPr id="13" name="Freeform 6">
            <a:extLst>
              <a:ext uri="{FF2B5EF4-FFF2-40B4-BE49-F238E27FC236}">
                <a16:creationId xmlns:a16="http://schemas.microsoft.com/office/drawing/2014/main" id="{9E15465D-4253-70CC-5C8C-E5994C850971}"/>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03B4EC8F-D675-FBE5-634A-D977CBFC4737}"/>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66527559-295D-5F96-2E68-0D1903893DAD}"/>
              </a:ext>
            </a:extLst>
          </p:cNvPr>
          <p:cNvSpPr txBox="1"/>
          <p:nvPr/>
        </p:nvSpPr>
        <p:spPr>
          <a:xfrm>
            <a:off x="349251" y="1026583"/>
            <a:ext cx="6572249" cy="595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Look at the location, suitability and condition of:</a:t>
            </a:r>
            <a:endParaRPr lang="en-US" sz="25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Housing</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Buildings, barns, sheds and hoop houses</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Farm roads/driveways</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Fencing</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Conservation practices</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Water systems: e.g., irrigation, wells, filtering, etc.</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Septic systems and other utilities</a:t>
            </a:r>
            <a:endParaRPr lang="en-US" sz="2200">
              <a:solidFill>
                <a:srgbClr val="548A3A"/>
              </a:solidFill>
              <a:latin typeface="Arial"/>
              <a:cs typeface="Arial"/>
            </a:endParaRPr>
          </a:p>
          <a:p>
            <a:pPr marL="742950" lvl="1" indent="-285750">
              <a:spcAft>
                <a:spcPts val="900"/>
              </a:spcAft>
              <a:buFont typeface="Arial"/>
              <a:buChar char="•"/>
            </a:pPr>
            <a:r>
              <a:rPr lang="en-US" sz="2200">
                <a:solidFill>
                  <a:srgbClr val="3C3D3C"/>
                </a:solidFill>
                <a:latin typeface="Arial"/>
                <a:cs typeface="Arial"/>
              </a:rPr>
              <a:t>Other facilities which may affect your farm </a:t>
            </a:r>
            <a:endParaRPr lang="en-US"/>
          </a:p>
          <a:p>
            <a:pPr marL="285750" indent="-285750" algn="ctr">
              <a:spcBef>
                <a:spcPts val="600"/>
              </a:spcBef>
              <a:spcAft>
                <a:spcPts val="600"/>
              </a:spcAft>
              <a:buFont typeface="Arial"/>
              <a:buChar char="•"/>
            </a:pPr>
            <a:endParaRPr lang="en-US" sz="2500">
              <a:solidFill>
                <a:srgbClr val="548A3A"/>
              </a:solidFill>
              <a:latin typeface="Arial"/>
              <a:cs typeface="Arial"/>
            </a:endParaRPr>
          </a:p>
          <a:p>
            <a:pPr algn="ctr">
              <a:spcBef>
                <a:spcPts val="600"/>
              </a:spcBef>
              <a:spcAft>
                <a:spcPts val="600"/>
              </a:spcAft>
            </a:pPr>
            <a:endParaRPr lang="en-US" sz="2500" i="1">
              <a:solidFill>
                <a:srgbClr val="3C3D3C"/>
              </a:solidFill>
              <a:latin typeface="Arial"/>
              <a:cs typeface="Arial"/>
            </a:endParaRPr>
          </a:p>
        </p:txBody>
      </p:sp>
    </p:spTree>
    <p:extLst>
      <p:ext uri="{BB962C8B-B14F-4D97-AF65-F5344CB8AC3E}">
        <p14:creationId xmlns:p14="http://schemas.microsoft.com/office/powerpoint/2010/main" val="4123011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74824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8280-18CC-38A8-14BD-ABAB2E68423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99A555-FE0E-2F2F-DAC1-91B2E44CE664}"/>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B717349E-BF81-BF2C-0A62-58A9BEC9B273}"/>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82327672-198D-AF26-83FC-A3C66826036B}"/>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F6D7C3C8-7A16-9B40-DF5F-0E2622DE99E2}"/>
              </a:ext>
            </a:extLst>
          </p:cNvPr>
          <p:cNvSpPr txBox="1"/>
          <p:nvPr/>
        </p:nvSpPr>
        <p:spPr>
          <a:xfrm>
            <a:off x="480549" y="366775"/>
            <a:ext cx="5608131"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Land Use and Management</a:t>
            </a:r>
            <a:endParaRPr lang="en-US"/>
          </a:p>
        </p:txBody>
      </p:sp>
      <p:sp>
        <p:nvSpPr>
          <p:cNvPr id="13" name="Freeform 6">
            <a:extLst>
              <a:ext uri="{FF2B5EF4-FFF2-40B4-BE49-F238E27FC236}">
                <a16:creationId xmlns:a16="http://schemas.microsoft.com/office/drawing/2014/main" id="{FB7DEAE9-C232-2D08-5AB5-83674B28AE8A}"/>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5C87B1D2-6843-8AF2-BA6B-C7090011C949}"/>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84B1CBF9-DF4E-BAC6-B2D1-291A627BA7C1}"/>
              </a:ext>
            </a:extLst>
          </p:cNvPr>
          <p:cNvSpPr txBox="1"/>
          <p:nvPr/>
        </p:nvSpPr>
        <p:spPr>
          <a:xfrm>
            <a:off x="476250" y="1354666"/>
            <a:ext cx="5281083" cy="43858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What is the current land cover and use?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What has the site been used for in the past?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Is it in active management now?</a:t>
            </a:r>
            <a:endParaRPr lang="en-US" sz="2500">
              <a:solidFill>
                <a:srgbClr val="548A3A"/>
              </a:solidFill>
              <a:latin typeface="Arial"/>
              <a:cs typeface="Arial"/>
            </a:endParaRPr>
          </a:p>
          <a:p>
            <a:pPr marL="742950" lvl="1" indent="-285750">
              <a:spcAft>
                <a:spcPts val="600"/>
              </a:spcAft>
              <a:buFont typeface="Arial"/>
              <a:buChar char="•"/>
            </a:pPr>
            <a:r>
              <a:rPr lang="en-US" sz="2200">
                <a:solidFill>
                  <a:srgbClr val="3C3D3C"/>
                </a:solidFill>
                <a:latin typeface="Arial"/>
                <a:cs typeface="Arial"/>
              </a:rPr>
              <a:t>Are there areas needing restoration?</a:t>
            </a:r>
            <a:endParaRPr lang="en-US" sz="22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Is the land being managed in accordance with a conservation plan?</a:t>
            </a:r>
            <a:endParaRPr lang="en-US"/>
          </a:p>
        </p:txBody>
      </p:sp>
    </p:spTree>
    <p:extLst>
      <p:ext uri="{BB962C8B-B14F-4D97-AF65-F5344CB8AC3E}">
        <p14:creationId xmlns:p14="http://schemas.microsoft.com/office/powerpoint/2010/main" val="2442408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ip\AppData\Local\Microsoft\Windows\Temporary Internet Files\Content.Outlook\BC4030OH\IMG_1937.JPG"/>
          <p:cNvPicPr>
            <a:picLocks noGrp="1" noChangeAspect="1" noChangeArrowheads="1"/>
          </p:cNvPicPr>
          <p:nvPr>
            <p:ph idx="4294967295"/>
          </p:nvPr>
        </p:nvPicPr>
        <p:blipFill>
          <a:blip r:embed="rId3" cstate="print"/>
          <a:srcRect/>
          <a:stretch>
            <a:fillRect/>
          </a:stretch>
        </p:blipFill>
        <p:spPr bwMode="auto">
          <a:xfrm rot="5400000">
            <a:off x="4724400" y="762058"/>
            <a:ext cx="4064000" cy="4064000"/>
          </a:xfrm>
          <a:prstGeom prst="rect">
            <a:avLst/>
          </a:prstGeom>
          <a:noFill/>
        </p:spPr>
      </p:pic>
      <p:pic>
        <p:nvPicPr>
          <p:cNvPr id="3075" name="Picture 3" descr="C:\Users\kip\Pictures\dryveggies.jpg"/>
          <p:cNvPicPr>
            <a:picLocks noChangeAspect="1" noChangeArrowheads="1"/>
          </p:cNvPicPr>
          <p:nvPr/>
        </p:nvPicPr>
        <p:blipFill>
          <a:blip r:embed="rId4" cstate="print"/>
          <a:srcRect/>
          <a:stretch>
            <a:fillRect/>
          </a:stretch>
        </p:blipFill>
        <p:spPr bwMode="auto">
          <a:xfrm>
            <a:off x="457201" y="762000"/>
            <a:ext cx="4064000" cy="4064000"/>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ip\Pictures\Southbury-Training-School6-2-e1447773395869.jpg"/>
          <p:cNvPicPr>
            <a:picLocks noGrp="1" noChangeAspect="1" noChangeArrowheads="1"/>
          </p:cNvPicPr>
          <p:nvPr>
            <p:ph type="pic" idx="4294967295"/>
          </p:nvPr>
        </p:nvPicPr>
        <p:blipFill>
          <a:blip r:embed="rId2" cstate="print"/>
          <a:srcRect l="11087" r="11087"/>
          <a:stretch>
            <a:fillRect/>
          </a:stretch>
        </p:blipFill>
        <p:spPr bwMode="auto">
          <a:xfrm>
            <a:off x="1981200" y="838200"/>
            <a:ext cx="5486400" cy="4114800"/>
          </a:xfrm>
          <a:prstGeom prst="rect">
            <a:avLst/>
          </a:prstGeom>
          <a:noFill/>
        </p:spPr>
      </p:pic>
      <p:sp>
        <p:nvSpPr>
          <p:cNvPr id="6" name="Text Placeholder 5"/>
          <p:cNvSpPr>
            <a:spLocks noGrp="1"/>
          </p:cNvSpPr>
          <p:nvPr>
            <p:ph type="body" sz="half" idx="4294967295"/>
          </p:nvPr>
        </p:nvSpPr>
        <p:spPr>
          <a:xfrm>
            <a:off x="990600" y="5105400"/>
            <a:ext cx="8305800" cy="609600"/>
          </a:xfrm>
        </p:spPr>
        <p:txBody>
          <a:bodyPr/>
          <a:lstStyle/>
          <a:p>
            <a:pPr marL="0" indent="0">
              <a:buNone/>
            </a:pPr>
            <a:r>
              <a:rPr lang="en-US" sz="2800">
                <a:solidFill>
                  <a:srgbClr val="FF0000"/>
                </a:solidFill>
              </a:rPr>
              <a:t>      Nothing Beats an onsite investigation!</a:t>
            </a:r>
            <a:endParaRPr lang="en-US"/>
          </a:p>
          <a:p>
            <a:pPr>
              <a:buNone/>
            </a:pPr>
            <a:r>
              <a:rPr lang="en-US" sz="2800">
                <a:solidFill>
                  <a:srgbClr val="FF0000"/>
                </a:solidFill>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182284" y="0"/>
            <a:ext cx="5285316"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0943C-F80D-0DC0-7AC7-CB11A1350B4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6932748-7786-7333-740F-52C8F99AF3C7}"/>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E11E447F-7276-933E-6D95-791643BCA7B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51FFD018-4047-ECC3-EBD7-F97E4BE1ED3E}"/>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358CDF8B-3D22-C607-1510-B14597E7EA33}"/>
              </a:ext>
            </a:extLst>
          </p:cNvPr>
          <p:cNvSpPr txBox="1"/>
          <p:nvPr/>
        </p:nvSpPr>
        <p:spPr>
          <a:xfrm>
            <a:off x="448799" y="345608"/>
            <a:ext cx="5153047" cy="115993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Property Rights and Potential Limitations</a:t>
            </a:r>
            <a:endParaRPr lang="en-US"/>
          </a:p>
        </p:txBody>
      </p:sp>
      <p:sp>
        <p:nvSpPr>
          <p:cNvPr id="13" name="Freeform 6">
            <a:extLst>
              <a:ext uri="{FF2B5EF4-FFF2-40B4-BE49-F238E27FC236}">
                <a16:creationId xmlns:a16="http://schemas.microsoft.com/office/drawing/2014/main" id="{E323CA74-F13C-224C-D574-86388BF08043}"/>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C5AB4F07-E428-EA3A-6FB3-66EB4EBB2E21}"/>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51C59EA8-A575-38D3-AC49-3181D9649526}"/>
              </a:ext>
            </a:extLst>
          </p:cNvPr>
          <p:cNvSpPr txBox="1"/>
          <p:nvPr/>
        </p:nvSpPr>
        <p:spPr>
          <a:xfrm>
            <a:off x="381000" y="1598083"/>
            <a:ext cx="5281083" cy="5255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dirty="0">
                <a:latin typeface="Arial"/>
                <a:cs typeface="Arial"/>
              </a:rPr>
              <a:t>Are any property rights owned or leased by others? </a:t>
            </a:r>
          </a:p>
          <a:p>
            <a:pPr marL="742950" lvl="1" indent="-285750">
              <a:spcAft>
                <a:spcPts val="900"/>
              </a:spcAft>
              <a:buFont typeface="Arial"/>
              <a:buChar char="•"/>
            </a:pPr>
            <a:r>
              <a:rPr lang="en-US" sz="2200" dirty="0">
                <a:latin typeface="Arial"/>
                <a:cs typeface="Arial"/>
              </a:rPr>
              <a:t>E.g., water, timber, energy, hunting, etc.</a:t>
            </a:r>
          </a:p>
          <a:p>
            <a:pPr marL="285750" indent="-285750">
              <a:spcBef>
                <a:spcPts val="600"/>
              </a:spcBef>
              <a:spcAft>
                <a:spcPts val="600"/>
              </a:spcAft>
              <a:buFont typeface="Arial"/>
              <a:buChar char="•"/>
            </a:pPr>
            <a:r>
              <a:rPr lang="en-US" sz="2500" dirty="0">
                <a:latin typeface="Arial"/>
                <a:cs typeface="Arial"/>
              </a:rPr>
              <a:t>Are there any limitations on the use of the land?</a:t>
            </a:r>
          </a:p>
          <a:p>
            <a:pPr marL="742950" lvl="1" indent="-285750">
              <a:spcAft>
                <a:spcPts val="600"/>
              </a:spcAft>
              <a:buFont typeface="Arial"/>
              <a:buChar char="•"/>
            </a:pPr>
            <a:r>
              <a:rPr lang="en-US" sz="2200" dirty="0">
                <a:latin typeface="Arial"/>
                <a:cs typeface="Arial"/>
              </a:rPr>
              <a:t>Conservation easements or other deed restrictions, utility easements or right of ways</a:t>
            </a:r>
          </a:p>
          <a:p>
            <a:pPr marL="742950" lvl="1" indent="-285750">
              <a:spcAft>
                <a:spcPts val="600"/>
              </a:spcAft>
              <a:buFont typeface="Arial"/>
              <a:buChar char="•"/>
            </a:pPr>
            <a:r>
              <a:rPr lang="en-US" sz="2200" dirty="0">
                <a:latin typeface="Arial"/>
                <a:cs typeface="Arial"/>
              </a:rPr>
              <a:t>Public access</a:t>
            </a:r>
          </a:p>
          <a:p>
            <a:pPr marL="742950" lvl="1" indent="-285750">
              <a:spcAft>
                <a:spcPts val="600"/>
              </a:spcAft>
              <a:buFont typeface="Arial"/>
              <a:buChar char="•"/>
            </a:pPr>
            <a:r>
              <a:rPr lang="en-US" sz="2200" dirty="0">
                <a:latin typeface="Arial"/>
                <a:cs typeface="Arial"/>
              </a:rPr>
              <a:t>Compliance with federal/state laws</a:t>
            </a:r>
          </a:p>
          <a:p>
            <a:pPr marL="742950" lvl="1" indent="-285750">
              <a:spcAft>
                <a:spcPts val="600"/>
              </a:spcAft>
              <a:buFont typeface="Arial"/>
              <a:buChar char="•"/>
            </a:pPr>
            <a:r>
              <a:rPr lang="en-US" sz="2200" dirty="0">
                <a:latin typeface="Arial"/>
                <a:cs typeface="Arial"/>
              </a:rPr>
              <a:t>Local laws, including zoning and health codes</a:t>
            </a:r>
            <a:endParaRPr lang="en-US" dirty="0"/>
          </a:p>
        </p:txBody>
      </p:sp>
    </p:spTree>
    <p:extLst>
      <p:ext uri="{BB962C8B-B14F-4D97-AF65-F5344CB8AC3E}">
        <p14:creationId xmlns:p14="http://schemas.microsoft.com/office/powerpoint/2010/main" val="124817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835E5-37EA-3A15-63B2-718D2D08365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2E89D1E-73BC-4513-A45B-F1FDA42FFA5C}"/>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82D1F7D5-0C3E-C585-0A86-29EF6240D1DE}"/>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0B02F3DC-FDFB-7BB9-B138-01E681990C6B}"/>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DCAAECDB-CC58-CD83-879A-C0A76602000A}"/>
              </a:ext>
            </a:extLst>
          </p:cNvPr>
          <p:cNvSpPr txBox="1"/>
          <p:nvPr/>
        </p:nvSpPr>
        <p:spPr>
          <a:xfrm>
            <a:off x="554632" y="747775"/>
            <a:ext cx="4719131"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Carrying Costs</a:t>
            </a:r>
            <a:endParaRPr lang="en-US"/>
          </a:p>
        </p:txBody>
      </p:sp>
      <p:sp>
        <p:nvSpPr>
          <p:cNvPr id="13" name="Freeform 6">
            <a:extLst>
              <a:ext uri="{FF2B5EF4-FFF2-40B4-BE49-F238E27FC236}">
                <a16:creationId xmlns:a16="http://schemas.microsoft.com/office/drawing/2014/main" id="{826D95E3-88AF-747A-7F14-901AA53F8044}"/>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885FAD38-4F28-B262-A140-BE53A01E9AFD}"/>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7C3DE45B-4A82-87A4-02BB-8F0587ED1E2A}"/>
              </a:ext>
            </a:extLst>
          </p:cNvPr>
          <p:cNvSpPr txBox="1"/>
          <p:nvPr/>
        </p:nvSpPr>
        <p:spPr>
          <a:xfrm>
            <a:off x="550333" y="1809750"/>
            <a:ext cx="5281083" cy="26314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sz="2500">
                <a:solidFill>
                  <a:srgbClr val="3C3D3C"/>
                </a:solidFill>
                <a:latin typeface="Arial"/>
                <a:cs typeface="Arial"/>
              </a:rPr>
              <a:t>Property taxes</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Water and other utilities</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Conservation practices </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Needed improvements/restoration</a:t>
            </a:r>
            <a:endParaRPr lang="en-US" sz="2500">
              <a:solidFill>
                <a:srgbClr val="548A3A"/>
              </a:solidFill>
              <a:latin typeface="Arial"/>
              <a:cs typeface="Arial"/>
            </a:endParaRPr>
          </a:p>
          <a:p>
            <a:pPr marL="285750" indent="-285750">
              <a:spcBef>
                <a:spcPts val="600"/>
              </a:spcBef>
              <a:spcAft>
                <a:spcPts val="600"/>
              </a:spcAft>
              <a:buFont typeface="Arial"/>
              <a:buChar char="•"/>
            </a:pPr>
            <a:r>
              <a:rPr lang="en-US" sz="2500">
                <a:solidFill>
                  <a:srgbClr val="3C3D3C"/>
                </a:solidFill>
                <a:latin typeface="Arial"/>
                <a:cs typeface="Arial"/>
              </a:rPr>
              <a:t>Special assessments</a:t>
            </a:r>
            <a:endParaRPr lang="en-US"/>
          </a:p>
        </p:txBody>
      </p:sp>
    </p:spTree>
    <p:extLst>
      <p:ext uri="{BB962C8B-B14F-4D97-AF65-F5344CB8AC3E}">
        <p14:creationId xmlns:p14="http://schemas.microsoft.com/office/powerpoint/2010/main" val="1545032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B979D-432D-E38A-E91F-E4FFBF86CBA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F552ACA-867E-83D1-194B-0B823D37A0FB}"/>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4093BDC2-8C62-7C35-79D7-1951A54CFE15}"/>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1410518D-619B-0C01-2F82-5F3925C3B337}"/>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F2335E98-46E9-AABD-C867-2F86F42C339D}"/>
              </a:ext>
            </a:extLst>
          </p:cNvPr>
          <p:cNvSpPr txBox="1"/>
          <p:nvPr/>
        </p:nvSpPr>
        <p:spPr>
          <a:xfrm>
            <a:off x="480549" y="324442"/>
            <a:ext cx="4719131" cy="115993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Analyzing Results from Reading the Land</a:t>
            </a:r>
            <a:endParaRPr lang="en-US"/>
          </a:p>
        </p:txBody>
      </p:sp>
      <p:sp>
        <p:nvSpPr>
          <p:cNvPr id="13" name="Freeform 6">
            <a:extLst>
              <a:ext uri="{FF2B5EF4-FFF2-40B4-BE49-F238E27FC236}">
                <a16:creationId xmlns:a16="http://schemas.microsoft.com/office/drawing/2014/main" id="{8E104EA4-3040-CB05-5F67-84DBC743AC2D}"/>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349EFA44-143A-81D7-C73C-C0F84F025EB8}"/>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2BE8965C-8398-CAA4-C4C0-48F55539728C}"/>
              </a:ext>
            </a:extLst>
          </p:cNvPr>
          <p:cNvSpPr txBox="1"/>
          <p:nvPr/>
        </p:nvSpPr>
        <p:spPr>
          <a:xfrm>
            <a:off x="381000" y="1714500"/>
            <a:ext cx="5281083" cy="4632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1200"/>
              </a:spcAft>
              <a:buFont typeface="Arial"/>
              <a:buChar char="•"/>
            </a:pPr>
            <a:r>
              <a:rPr lang="en-US" sz="2500">
                <a:solidFill>
                  <a:srgbClr val="3C3D3C"/>
                </a:solidFill>
                <a:latin typeface="Arial"/>
                <a:cs typeface="Arial"/>
              </a:rPr>
              <a:t>Does the property meet your needs and goals?</a:t>
            </a:r>
          </a:p>
          <a:p>
            <a:pPr marL="285750" indent="-285750">
              <a:spcBef>
                <a:spcPts val="600"/>
              </a:spcBef>
              <a:spcAft>
                <a:spcPts val="1200"/>
              </a:spcAft>
              <a:buFont typeface="Arial"/>
              <a:buChar char="•"/>
            </a:pPr>
            <a:r>
              <a:rPr lang="en-US" sz="2500">
                <a:solidFill>
                  <a:srgbClr val="3C3D3C"/>
                </a:solidFill>
                <a:latin typeface="Arial"/>
                <a:cs typeface="Arial"/>
              </a:rPr>
              <a:t>Do you need another site visit or professional help to decide?</a:t>
            </a:r>
            <a:endParaRPr lang="en-US" sz="2500">
              <a:solidFill>
                <a:srgbClr val="548A3A"/>
              </a:solidFill>
              <a:latin typeface="Arial"/>
              <a:cs typeface="Arial"/>
            </a:endParaRPr>
          </a:p>
          <a:p>
            <a:pPr marL="285750" indent="-285750">
              <a:spcBef>
                <a:spcPts val="600"/>
              </a:spcBef>
              <a:spcAft>
                <a:spcPts val="1200"/>
              </a:spcAft>
              <a:buFont typeface="Arial"/>
              <a:buChar char="•"/>
            </a:pPr>
            <a:r>
              <a:rPr lang="en-US" sz="2500">
                <a:solidFill>
                  <a:srgbClr val="3C3D3C"/>
                </a:solidFill>
                <a:latin typeface="Arial"/>
                <a:cs typeface="Arial"/>
              </a:rPr>
              <a:t>Does the price reflect the value of the property for your operation?</a:t>
            </a:r>
          </a:p>
          <a:p>
            <a:pPr marL="285750" indent="-285750">
              <a:spcBef>
                <a:spcPts val="600"/>
              </a:spcBef>
              <a:spcAft>
                <a:spcPts val="1200"/>
              </a:spcAft>
              <a:buFont typeface="Arial"/>
              <a:buChar char="•"/>
            </a:pPr>
            <a:r>
              <a:rPr lang="en-US" sz="2500">
                <a:solidFill>
                  <a:srgbClr val="3C3D3C"/>
                </a:solidFill>
                <a:latin typeface="Arial"/>
                <a:cs typeface="Arial"/>
              </a:rPr>
              <a:t>If this site doesn’t completely meet your needs, visit other properties and compare the features/advantages.</a:t>
            </a:r>
            <a:endParaRPr lang="en-US"/>
          </a:p>
        </p:txBody>
      </p:sp>
    </p:spTree>
    <p:extLst>
      <p:ext uri="{BB962C8B-B14F-4D97-AF65-F5344CB8AC3E}">
        <p14:creationId xmlns:p14="http://schemas.microsoft.com/office/powerpoint/2010/main" val="412174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32CC-7FFF-0F80-D41E-754CAD42AAF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339374-3A68-2A53-EBEC-A51031FD7937}"/>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8A8EE864-B9ED-FBD4-E054-959D97EB03D3}"/>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E267A54C-5732-9604-E062-BDA58540B1F7}"/>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9106DA99-8213-BABA-ED8B-E3671B395751}"/>
              </a:ext>
            </a:extLst>
          </p:cNvPr>
          <p:cNvSpPr txBox="1"/>
          <p:nvPr/>
        </p:nvSpPr>
        <p:spPr>
          <a:xfrm>
            <a:off x="406465" y="271525"/>
            <a:ext cx="4983714" cy="570349"/>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600" b="1">
                <a:solidFill>
                  <a:srgbClr val="548A3A"/>
                </a:solidFill>
                <a:latin typeface="Arial"/>
                <a:cs typeface="Arial"/>
                <a:sym typeface="Gibson 1"/>
              </a:rPr>
              <a:t>What Is Land Tenure?</a:t>
            </a:r>
            <a:endParaRPr lang="en-US"/>
          </a:p>
        </p:txBody>
      </p:sp>
      <p:sp>
        <p:nvSpPr>
          <p:cNvPr id="13" name="Freeform 6">
            <a:extLst>
              <a:ext uri="{FF2B5EF4-FFF2-40B4-BE49-F238E27FC236}">
                <a16:creationId xmlns:a16="http://schemas.microsoft.com/office/drawing/2014/main" id="{EE891E41-53D5-492B-AF30-44101351F134}"/>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EB680252-6B33-12E7-B722-E845AB7B8EF5}"/>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6A793B3F-EE7C-FBE7-E283-6DB09A89409B}"/>
              </a:ext>
            </a:extLst>
          </p:cNvPr>
          <p:cNvSpPr txBox="1"/>
          <p:nvPr/>
        </p:nvSpPr>
        <p:spPr>
          <a:xfrm>
            <a:off x="402166" y="1270000"/>
            <a:ext cx="5937249" cy="51337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2900">
                <a:solidFill>
                  <a:srgbClr val="3C3D3C"/>
                </a:solidFill>
                <a:latin typeface="Arial"/>
                <a:cs typeface="Arial"/>
              </a:rPr>
              <a:t>Land Tenure is the way people hold their land, usually owning or leasing it</a:t>
            </a:r>
            <a:endParaRPr lang="en-US" sz="2900">
              <a:solidFill>
                <a:srgbClr val="548A3A"/>
              </a:solidFill>
              <a:latin typeface="Arial"/>
              <a:cs typeface="Arial"/>
            </a:endParaRPr>
          </a:p>
          <a:p>
            <a:pPr marL="742950" lvl="1" indent="-285750">
              <a:spcBef>
                <a:spcPct val="20000"/>
              </a:spcBef>
              <a:buFont typeface="Arial"/>
              <a:buChar char="•"/>
            </a:pPr>
            <a:r>
              <a:rPr lang="en-US" sz="2500">
                <a:solidFill>
                  <a:srgbClr val="3C3D3C"/>
                </a:solidFill>
                <a:latin typeface="Arial"/>
                <a:cs typeface="Arial"/>
              </a:rPr>
              <a:t>It includes legal, political and business considerations</a:t>
            </a:r>
            <a:endParaRPr lang="en-US" sz="2500">
              <a:solidFill>
                <a:srgbClr val="548A3A"/>
              </a:solidFill>
              <a:latin typeface="Arial"/>
              <a:cs typeface="Arial"/>
            </a:endParaRPr>
          </a:p>
          <a:p>
            <a:pPr marL="285750" indent="-285750">
              <a:spcBef>
                <a:spcPct val="20000"/>
              </a:spcBef>
              <a:buFont typeface="Arial"/>
              <a:buChar char="•"/>
            </a:pPr>
            <a:r>
              <a:rPr lang="en-US" sz="2900">
                <a:solidFill>
                  <a:srgbClr val="3C3D3C"/>
                </a:solidFill>
                <a:latin typeface="Arial"/>
                <a:cs typeface="Arial"/>
              </a:rPr>
              <a:t>For landowners, responsibilities and rights are defined by land use laws.</a:t>
            </a:r>
            <a:endParaRPr lang="en-US" sz="2900">
              <a:solidFill>
                <a:srgbClr val="548A3A"/>
              </a:solidFill>
              <a:latin typeface="Arial"/>
              <a:cs typeface="Arial"/>
            </a:endParaRPr>
          </a:p>
          <a:p>
            <a:pPr marL="285750" indent="-285750">
              <a:spcBef>
                <a:spcPct val="20000"/>
              </a:spcBef>
              <a:buFont typeface="Arial"/>
              <a:buChar char="•"/>
            </a:pPr>
            <a:r>
              <a:rPr lang="en-US" sz="2900">
                <a:solidFill>
                  <a:srgbClr val="3C3D3C"/>
                </a:solidFill>
                <a:latin typeface="Arial"/>
                <a:cs typeface="Arial"/>
              </a:rPr>
              <a:t>For tenants, responsibilities and rights are spelled out in lease agreements.</a:t>
            </a:r>
            <a:endParaRPr lang="en-US"/>
          </a:p>
        </p:txBody>
      </p:sp>
    </p:spTree>
    <p:extLst>
      <p:ext uri="{BB962C8B-B14F-4D97-AF65-F5344CB8AC3E}">
        <p14:creationId xmlns:p14="http://schemas.microsoft.com/office/powerpoint/2010/main" val="1619433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D8DEF-697C-1934-A846-A6AAB1417BF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529AE2E-00A7-6B95-DBBE-9DC7A833B495}"/>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CE491DB6-3489-02C5-B930-0FAADB15263E}"/>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A79A07DE-0C35-1B03-1081-E600F74B3F1D}"/>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8DEB77DD-1A75-8CAE-526F-75BBBCA9CD33}"/>
              </a:ext>
            </a:extLst>
          </p:cNvPr>
          <p:cNvSpPr txBox="1"/>
          <p:nvPr/>
        </p:nvSpPr>
        <p:spPr>
          <a:xfrm>
            <a:off x="480549" y="324442"/>
            <a:ext cx="4719131" cy="115993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Analyzing Results from Reading the Land</a:t>
            </a:r>
            <a:endParaRPr lang="en-US"/>
          </a:p>
        </p:txBody>
      </p:sp>
      <p:sp>
        <p:nvSpPr>
          <p:cNvPr id="13" name="Freeform 6">
            <a:extLst>
              <a:ext uri="{FF2B5EF4-FFF2-40B4-BE49-F238E27FC236}">
                <a16:creationId xmlns:a16="http://schemas.microsoft.com/office/drawing/2014/main" id="{87E81746-8354-51EA-BBFF-0FA67BD7849A}"/>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1362E3BF-BC9F-A8AC-84CD-A5381966DC9B}"/>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42AD6177-225A-5C7D-DAFB-56188834EF71}"/>
              </a:ext>
            </a:extLst>
          </p:cNvPr>
          <p:cNvSpPr txBox="1"/>
          <p:nvPr/>
        </p:nvSpPr>
        <p:spPr>
          <a:xfrm>
            <a:off x="381000" y="1714500"/>
            <a:ext cx="5281083" cy="46320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1200"/>
              </a:spcAft>
              <a:buFont typeface="Arial"/>
              <a:buChar char="•"/>
            </a:pPr>
            <a:r>
              <a:rPr lang="en-US" sz="2500">
                <a:solidFill>
                  <a:srgbClr val="3C3D3C"/>
                </a:solidFill>
                <a:latin typeface="Arial"/>
                <a:cs typeface="Arial"/>
              </a:rPr>
              <a:t>Does the property meet your needs and goals?</a:t>
            </a:r>
          </a:p>
          <a:p>
            <a:pPr marL="285750" indent="-285750">
              <a:spcBef>
                <a:spcPts val="600"/>
              </a:spcBef>
              <a:spcAft>
                <a:spcPts val="1200"/>
              </a:spcAft>
              <a:buFont typeface="Arial"/>
              <a:buChar char="•"/>
            </a:pPr>
            <a:r>
              <a:rPr lang="en-US" sz="2500">
                <a:solidFill>
                  <a:srgbClr val="3C3D3C"/>
                </a:solidFill>
                <a:latin typeface="Arial"/>
                <a:cs typeface="Arial"/>
              </a:rPr>
              <a:t>Do you need another site visit or professional help to decide?</a:t>
            </a:r>
            <a:endParaRPr lang="en-US" sz="2500">
              <a:solidFill>
                <a:srgbClr val="548A3A"/>
              </a:solidFill>
              <a:latin typeface="Arial"/>
              <a:cs typeface="Arial"/>
            </a:endParaRPr>
          </a:p>
          <a:p>
            <a:pPr marL="285750" indent="-285750">
              <a:spcBef>
                <a:spcPts val="600"/>
              </a:spcBef>
              <a:spcAft>
                <a:spcPts val="1200"/>
              </a:spcAft>
              <a:buFont typeface="Arial"/>
              <a:buChar char="•"/>
            </a:pPr>
            <a:r>
              <a:rPr lang="en-US" sz="2500">
                <a:solidFill>
                  <a:srgbClr val="3C3D3C"/>
                </a:solidFill>
                <a:latin typeface="Arial"/>
                <a:cs typeface="Arial"/>
              </a:rPr>
              <a:t>Does the price reflect the value of the property for your operation?</a:t>
            </a:r>
          </a:p>
          <a:p>
            <a:pPr marL="285750" indent="-285750">
              <a:spcBef>
                <a:spcPts val="600"/>
              </a:spcBef>
              <a:spcAft>
                <a:spcPts val="1200"/>
              </a:spcAft>
              <a:buFont typeface="Arial"/>
              <a:buChar char="•"/>
            </a:pPr>
            <a:r>
              <a:rPr lang="en-US" sz="2500">
                <a:solidFill>
                  <a:srgbClr val="3C3D3C"/>
                </a:solidFill>
                <a:latin typeface="Arial"/>
                <a:cs typeface="Arial"/>
              </a:rPr>
              <a:t>If this site doesn’t completely meet your needs, visit other properties and compare the features/advantages.</a:t>
            </a:r>
            <a:endParaRPr lang="en-US"/>
          </a:p>
        </p:txBody>
      </p:sp>
    </p:spTree>
    <p:extLst>
      <p:ext uri="{BB962C8B-B14F-4D97-AF65-F5344CB8AC3E}">
        <p14:creationId xmlns:p14="http://schemas.microsoft.com/office/powerpoint/2010/main" val="281403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EDD8C6-884E-8E57-7F3D-6262F7019BD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3A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01C7B1-D46E-0BB7-DC82-F964118A8D6B}"/>
              </a:ext>
            </a:extLst>
          </p:cNvPr>
          <p:cNvPicPr>
            <a:picLocks noChangeAspect="1"/>
          </p:cNvPicPr>
          <p:nvPr/>
        </p:nvPicPr>
        <p:blipFill>
          <a:blip r:embed="rId2"/>
          <a:stretch>
            <a:fillRect/>
          </a:stretch>
        </p:blipFill>
        <p:spPr>
          <a:xfrm>
            <a:off x="482600" y="1915922"/>
            <a:ext cx="8178799" cy="3026156"/>
          </a:xfrm>
          <a:prstGeom prst="rect">
            <a:avLst/>
          </a:prstGeom>
        </p:spPr>
      </p:pic>
    </p:spTree>
    <p:extLst>
      <p:ext uri="{BB962C8B-B14F-4D97-AF65-F5344CB8AC3E}">
        <p14:creationId xmlns:p14="http://schemas.microsoft.com/office/powerpoint/2010/main" val="383198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01489-AFC0-E128-E49A-A61E3EA4363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9C82572-7FF0-4B37-BA34-1DEE505DDAEB}"/>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9C804CBE-8512-F44A-3AAA-DC32706E2AF2}"/>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562988B4-05A6-A424-B119-E2ADFDCD6564}"/>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0B56E8C3-18B8-8952-87C7-8C1A5CE9F249}"/>
              </a:ext>
            </a:extLst>
          </p:cNvPr>
          <p:cNvSpPr txBox="1"/>
          <p:nvPr/>
        </p:nvSpPr>
        <p:spPr>
          <a:xfrm>
            <a:off x="480549" y="324442"/>
            <a:ext cx="4719131" cy="557397"/>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90C226"/>
                </a:solidFill>
                <a:latin typeface="Trebuchet MS"/>
                <a:cs typeface="Arial"/>
                <a:sym typeface="Gibson 1"/>
              </a:rPr>
              <a:t>About CT </a:t>
            </a:r>
            <a:r>
              <a:rPr lang="en-US" sz="3200" err="1">
                <a:solidFill>
                  <a:srgbClr val="90C226"/>
                </a:solidFill>
                <a:latin typeface="Trebuchet MS"/>
                <a:cs typeface="Arial"/>
                <a:sym typeface="Gibson 1"/>
              </a:rPr>
              <a:t>Farmlink</a:t>
            </a:r>
            <a:endParaRPr lang="en-US" err="1"/>
          </a:p>
        </p:txBody>
      </p:sp>
      <p:sp>
        <p:nvSpPr>
          <p:cNvPr id="13" name="Freeform 6">
            <a:extLst>
              <a:ext uri="{FF2B5EF4-FFF2-40B4-BE49-F238E27FC236}">
                <a16:creationId xmlns:a16="http://schemas.microsoft.com/office/drawing/2014/main" id="{4D171082-22B7-E890-0902-0A344435B85A}"/>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56E9DAD0-2568-126E-0EA9-F49787114849}"/>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A935E574-81D5-13FF-0508-8ACFE8C9CF5E}"/>
              </a:ext>
            </a:extLst>
          </p:cNvPr>
          <p:cNvSpPr txBox="1"/>
          <p:nvPr/>
        </p:nvSpPr>
        <p:spPr>
          <a:xfrm>
            <a:off x="476250" y="1345406"/>
            <a:ext cx="5281083" cy="4883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sz="1300">
                <a:solidFill>
                  <a:srgbClr val="404040"/>
                </a:solidFill>
                <a:latin typeface="Trebuchet MS"/>
                <a:cs typeface="Arial"/>
              </a:rPr>
              <a:t>Who is this website for:</a:t>
            </a:r>
            <a:endParaRPr lang="en-US" sz="13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Beginning farmers starting their own operation</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Current farmers looking to expand</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Landowners seeking a farmer to sell or lease their land to </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Farmers and landowners looking for agricultural business partners</a:t>
            </a:r>
            <a:endParaRPr lang="en-US" sz="1100">
              <a:solidFill>
                <a:srgbClr val="000000"/>
              </a:solidFill>
              <a:latin typeface="Trebuchet MS"/>
              <a:cs typeface="Arial"/>
            </a:endParaRPr>
          </a:p>
          <a:p>
            <a:pPr marL="285750" indent="-285750">
              <a:spcBef>
                <a:spcPts val="1000"/>
              </a:spcBef>
              <a:buFont typeface="Arial"/>
              <a:buChar char="•"/>
            </a:pPr>
            <a:r>
              <a:rPr lang="en-US" sz="1300">
                <a:solidFill>
                  <a:srgbClr val="404040"/>
                </a:solidFill>
                <a:latin typeface="Trebuchet MS"/>
                <a:cs typeface="Arial"/>
              </a:rPr>
              <a:t>Farm parcels of all sizes (1 acre to 300+ acres) with map feature</a:t>
            </a:r>
            <a:endParaRPr lang="en-US" sz="1300">
              <a:solidFill>
                <a:srgbClr val="000000"/>
              </a:solidFill>
              <a:latin typeface="Trebuchet MS"/>
              <a:cs typeface="Arial"/>
            </a:endParaRPr>
          </a:p>
          <a:p>
            <a:pPr marL="285750" indent="-285750">
              <a:spcBef>
                <a:spcPts val="1000"/>
              </a:spcBef>
              <a:buFont typeface="Arial"/>
              <a:buChar char="•"/>
            </a:pPr>
            <a:r>
              <a:rPr lang="en-US" sz="1300">
                <a:solidFill>
                  <a:srgbClr val="404040"/>
                </a:solidFill>
                <a:latin typeface="Trebuchet MS"/>
                <a:cs typeface="Arial"/>
              </a:rPr>
              <a:t>Agricultural diversity: orchards, vegetables, beef, hops, dairy, vineyards, backyard farming</a:t>
            </a:r>
            <a:endParaRPr lang="en-US" sz="1300">
              <a:solidFill>
                <a:srgbClr val="000000"/>
              </a:solidFill>
              <a:latin typeface="Trebuchet MS"/>
              <a:cs typeface="Arial"/>
            </a:endParaRPr>
          </a:p>
          <a:p>
            <a:pPr marL="285750" indent="-285750">
              <a:spcBef>
                <a:spcPts val="1000"/>
              </a:spcBef>
              <a:buFont typeface="Arial"/>
              <a:buChar char="•"/>
            </a:pPr>
            <a:r>
              <a:rPr lang="en-US" sz="1300">
                <a:solidFill>
                  <a:srgbClr val="404040"/>
                </a:solidFill>
                <a:latin typeface="Trebuchet MS"/>
                <a:cs typeface="Arial"/>
              </a:rPr>
              <a:t>Numerous resources for classes/workshops, loans and grant programs, permits and regulations, estate planning &amp; transfer, marketing an ag business, and more!</a:t>
            </a:r>
            <a:endParaRPr lang="en-US" sz="1300">
              <a:solidFill>
                <a:srgbClr val="000000"/>
              </a:solidFill>
              <a:latin typeface="Trebuchet MS"/>
              <a:cs typeface="Arial"/>
            </a:endParaRPr>
          </a:p>
          <a:p>
            <a:pPr marL="285750" indent="-285750">
              <a:spcBef>
                <a:spcPts val="1000"/>
              </a:spcBef>
              <a:buFont typeface="Arial"/>
              <a:buChar char="•"/>
            </a:pPr>
            <a:r>
              <a:rPr lang="en-US" sz="1300">
                <a:solidFill>
                  <a:srgbClr val="404040"/>
                </a:solidFill>
                <a:latin typeface="Trebuchet MS"/>
                <a:cs typeface="Arial"/>
              </a:rPr>
              <a:t>Technical assistance:</a:t>
            </a:r>
            <a:endParaRPr lang="en-US" sz="13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Evaluating the suitability of the property</a:t>
            </a:r>
          </a:p>
          <a:p>
            <a:pPr marL="742950" lvl="1" indent="-285750">
              <a:spcBef>
                <a:spcPts val="1000"/>
              </a:spcBef>
              <a:buFont typeface="Arial"/>
              <a:buChar char="•"/>
            </a:pPr>
            <a:r>
              <a:rPr lang="en-US" sz="1100">
                <a:solidFill>
                  <a:srgbClr val="404040"/>
                </a:solidFill>
                <a:latin typeface="Trebuchet MS"/>
                <a:cs typeface="Arial"/>
              </a:rPr>
              <a:t>Reviewing and developing leases</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Determining lease rates</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Restoring farmland</a:t>
            </a:r>
            <a:endParaRPr lang="en-US" sz="1100">
              <a:solidFill>
                <a:srgbClr val="000000"/>
              </a:solidFill>
              <a:latin typeface="Trebuchet MS"/>
              <a:cs typeface="Arial"/>
            </a:endParaRPr>
          </a:p>
          <a:p>
            <a:pPr marL="742950" lvl="1" indent="-285750">
              <a:spcBef>
                <a:spcPts val="1000"/>
              </a:spcBef>
              <a:buFont typeface="Arial"/>
              <a:buChar char="•"/>
            </a:pPr>
            <a:r>
              <a:rPr lang="en-US" sz="1100">
                <a:solidFill>
                  <a:srgbClr val="404040"/>
                </a:solidFill>
                <a:latin typeface="Trebuchet MS"/>
                <a:cs typeface="Arial"/>
              </a:rPr>
              <a:t>Protecting farmland with an agricultural easement</a:t>
            </a:r>
            <a:endParaRPr lang="en-US"/>
          </a:p>
        </p:txBody>
      </p:sp>
    </p:spTree>
    <p:extLst>
      <p:ext uri="{BB962C8B-B14F-4D97-AF65-F5344CB8AC3E}">
        <p14:creationId xmlns:p14="http://schemas.microsoft.com/office/powerpoint/2010/main" val="1175655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79F0-B3C9-0EA5-BAF4-E2061F9B02F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2BC0B68-D9D9-4FE4-6F84-1DB2F920DBD1}"/>
              </a:ext>
            </a:extLst>
          </p:cNvPr>
          <p:cNvGrpSpPr/>
          <p:nvPr/>
        </p:nvGrpSpPr>
        <p:grpSpPr>
          <a:xfrm>
            <a:off x="6788618" y="-3970"/>
            <a:ext cx="2357018" cy="6861809"/>
            <a:chOff x="0" y="0"/>
            <a:chExt cx="1241557" cy="3057467"/>
          </a:xfrm>
        </p:grpSpPr>
        <p:sp>
          <p:nvSpPr>
            <p:cNvPr id="3" name="Freeform 3">
              <a:extLst>
                <a:ext uri="{FF2B5EF4-FFF2-40B4-BE49-F238E27FC236}">
                  <a16:creationId xmlns:a16="http://schemas.microsoft.com/office/drawing/2014/main" id="{687F624E-0186-5F34-57AC-82264184513B}"/>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DD89051D-40C5-37D8-696C-74DA9903AB2E}"/>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grpSp>
        <p:nvGrpSpPr>
          <p:cNvPr id="18" name="Group 17">
            <a:extLst>
              <a:ext uri="{FF2B5EF4-FFF2-40B4-BE49-F238E27FC236}">
                <a16:creationId xmlns:a16="http://schemas.microsoft.com/office/drawing/2014/main" id="{937ED6FF-88DA-2AA7-4112-8CCAAED0094B}"/>
              </a:ext>
            </a:extLst>
          </p:cNvPr>
          <p:cNvGrpSpPr/>
          <p:nvPr/>
        </p:nvGrpSpPr>
        <p:grpSpPr>
          <a:xfrm>
            <a:off x="7401760" y="1146162"/>
            <a:ext cx="1562100" cy="1562100"/>
            <a:chOff x="11088227" y="3964752"/>
            <a:chExt cx="2664745" cy="2664745"/>
          </a:xfrm>
        </p:grpSpPr>
        <p:sp>
          <p:nvSpPr>
            <p:cNvPr id="19" name="Freeform 6">
              <a:extLst>
                <a:ext uri="{FF2B5EF4-FFF2-40B4-BE49-F238E27FC236}">
                  <a16:creationId xmlns:a16="http://schemas.microsoft.com/office/drawing/2014/main" id="{057B705A-7D3C-F49B-6B03-BBA8FEB0B5AA}"/>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pic>
          <p:nvPicPr>
            <p:cNvPr id="20" name="Picture 4" descr="Logo&#10;&#10;Description automatically generated">
              <a:extLst>
                <a:ext uri="{FF2B5EF4-FFF2-40B4-BE49-F238E27FC236}">
                  <a16:creationId xmlns:a16="http://schemas.microsoft.com/office/drawing/2014/main" id="{5C27C7FC-A184-38B9-6FA2-624DB2694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E2132B0D-A74A-EC7D-3870-F81459B53CAB}"/>
              </a:ext>
            </a:extLst>
          </p:cNvPr>
          <p:cNvSpPr txBox="1"/>
          <p:nvPr/>
        </p:nvSpPr>
        <p:spPr>
          <a:xfrm>
            <a:off x="200627" y="1430072"/>
            <a:ext cx="6728811" cy="4162678"/>
          </a:xfrm>
          <a:prstGeom prst="rect">
            <a:avLst/>
          </a:prstGeom>
          <a:noFill/>
        </p:spPr>
        <p:txBody>
          <a:bodyPr wrap="square" lIns="45720" tIns="22860" rIns="45720" bIns="2286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1000" b="1" dirty="0">
                <a:latin typeface="+mj-lt"/>
                <a:ea typeface="Cambria"/>
              </a:rPr>
              <a:t>Primary Partners: </a:t>
            </a:r>
            <a:endParaRPr lang="en-US" sz="1000" b="1" dirty="0">
              <a:latin typeface="+mj-lt"/>
              <a:ea typeface="Cambria"/>
              <a:cs typeface="Calibri"/>
            </a:endParaRPr>
          </a:p>
          <a:p>
            <a:pPr marL="397510" indent="-171450">
              <a:buFont typeface="Arial" panose="020B0604020202020204" pitchFamily="34" charset="0"/>
              <a:buChar char="•"/>
            </a:pPr>
            <a:r>
              <a:rPr lang="en-US" sz="1000" dirty="0" err="1">
                <a:latin typeface="+mj-lt"/>
                <a:ea typeface="Cambria"/>
              </a:rPr>
              <a:t>DoAg</a:t>
            </a:r>
            <a:r>
              <a:rPr lang="en-US" sz="1000" dirty="0">
                <a:latin typeface="+mj-lt"/>
                <a:ea typeface="Cambria"/>
              </a:rPr>
              <a:t> </a:t>
            </a:r>
            <a:endParaRPr lang="en-US" sz="1000" dirty="0">
              <a:latin typeface="+mj-lt"/>
              <a:ea typeface="Cambria"/>
              <a:cs typeface="Calibri"/>
            </a:endParaRPr>
          </a:p>
          <a:p>
            <a:pPr marL="397510" indent="-171450">
              <a:buFont typeface="Arial" panose="020B0604020202020204" pitchFamily="34" charset="0"/>
              <a:buChar char="•"/>
            </a:pPr>
            <a:r>
              <a:rPr lang="en-US" sz="1000" dirty="0">
                <a:latin typeface="+mj-lt"/>
                <a:ea typeface="Cambria"/>
              </a:rPr>
              <a:t>UConn Extension </a:t>
            </a:r>
            <a:endParaRPr lang="en-US" sz="1000" dirty="0">
              <a:latin typeface="+mj-lt"/>
              <a:ea typeface="Cambria"/>
              <a:cs typeface="Calibri"/>
            </a:endParaRPr>
          </a:p>
          <a:p>
            <a:pPr marL="397510" indent="-171450">
              <a:buFont typeface="Arial" panose="020B0604020202020204" pitchFamily="34" charset="0"/>
              <a:buChar char="•"/>
            </a:pPr>
            <a:r>
              <a:rPr lang="en-US" sz="1000" dirty="0">
                <a:latin typeface="+mj-lt"/>
                <a:ea typeface="Cambria"/>
              </a:rPr>
              <a:t>Land for Good </a:t>
            </a:r>
            <a:endParaRPr lang="en-US" sz="1000" dirty="0">
              <a:latin typeface="+mj-lt"/>
              <a:ea typeface="Cambria"/>
              <a:cs typeface="Calibri"/>
            </a:endParaRPr>
          </a:p>
          <a:p>
            <a:endParaRPr lang="en-US" sz="1000" b="1">
              <a:latin typeface="+mj-lt"/>
              <a:ea typeface="Cambria"/>
              <a:cs typeface="Calibri"/>
            </a:endParaRPr>
          </a:p>
          <a:p>
            <a:r>
              <a:rPr lang="en-US" sz="1000" b="1" dirty="0">
                <a:solidFill>
                  <a:srgbClr val="0070C0"/>
                </a:solidFill>
                <a:latin typeface="+mj-lt"/>
                <a:ea typeface="Cambria"/>
              </a:rPr>
              <a:t>Expanded Technical Assistance Services</a:t>
            </a:r>
            <a:endParaRPr lang="en-US" sz="1000" b="1" dirty="0">
              <a:solidFill>
                <a:srgbClr val="0070C0"/>
              </a:solidFill>
              <a:latin typeface="+mj-lt"/>
              <a:ea typeface="Cambria"/>
              <a:cs typeface="Calibri"/>
            </a:endParaRPr>
          </a:p>
          <a:p>
            <a:r>
              <a:rPr lang="en-US" sz="1000" dirty="0">
                <a:latin typeface="+mj-lt"/>
                <a:ea typeface="Cambria"/>
              </a:rPr>
              <a:t>Technical Assistance Services are </a:t>
            </a:r>
            <a:r>
              <a:rPr lang="en-US" sz="1000" dirty="0">
                <a:solidFill>
                  <a:srgbClr val="0070C0"/>
                </a:solidFill>
                <a:latin typeface="+mj-lt"/>
                <a:ea typeface="Cambria"/>
              </a:rPr>
              <a:t>available at no cost to anyone with an active </a:t>
            </a:r>
            <a:r>
              <a:rPr lang="en-US" sz="1000" dirty="0" err="1">
                <a:solidFill>
                  <a:srgbClr val="0070C0"/>
                </a:solidFill>
                <a:latin typeface="+mj-lt"/>
                <a:ea typeface="Cambria"/>
              </a:rPr>
              <a:t>FarmLink</a:t>
            </a:r>
            <a:r>
              <a:rPr lang="en-US" sz="1000" dirty="0">
                <a:solidFill>
                  <a:srgbClr val="0070C0"/>
                </a:solidFill>
                <a:latin typeface="+mj-lt"/>
                <a:ea typeface="Cambria"/>
              </a:rPr>
              <a:t> Profile </a:t>
            </a:r>
            <a:r>
              <a:rPr lang="en-US" sz="1000" dirty="0">
                <a:latin typeface="+mj-lt"/>
                <a:ea typeface="Cambria"/>
              </a:rPr>
              <a:t>(</a:t>
            </a:r>
            <a:r>
              <a:rPr lang="en-US" sz="1000" dirty="0" err="1">
                <a:latin typeface="+mj-lt"/>
                <a:ea typeface="Cambria"/>
              </a:rPr>
              <a:t>landseeker</a:t>
            </a:r>
            <a:r>
              <a:rPr lang="en-US" sz="1000" dirty="0">
                <a:latin typeface="+mj-lt"/>
                <a:ea typeface="Cambria"/>
              </a:rPr>
              <a:t> or landowner)</a:t>
            </a:r>
            <a:endParaRPr lang="en-US" sz="1000" b="1" dirty="0">
              <a:latin typeface="+mj-lt"/>
              <a:ea typeface="Cambria"/>
              <a:cs typeface="Calibri"/>
            </a:endParaRPr>
          </a:p>
          <a:p>
            <a:pPr marL="430848" indent="-171450">
              <a:buFont typeface="Arial" panose="020B0604020202020204" pitchFamily="34" charset="0"/>
              <a:buChar char="•"/>
            </a:pPr>
            <a:r>
              <a:rPr lang="en-US" sz="1000" dirty="0">
                <a:latin typeface="+mj-lt"/>
                <a:ea typeface="Cambria"/>
                <a:cs typeface="Calibri"/>
              </a:rPr>
              <a:t>Optional in-take session for new seekers/owners and continued resource navigation with Farmer Resource Navigator (Robert) </a:t>
            </a:r>
            <a:endParaRPr lang="en-US" sz="1000" b="1" dirty="0">
              <a:latin typeface="+mj-lt"/>
              <a:ea typeface="Cambria"/>
              <a:cs typeface="Calibri"/>
            </a:endParaRPr>
          </a:p>
          <a:p>
            <a:pPr marL="430848" indent="-171450">
              <a:buFont typeface="Arial" panose="020B0604020202020204" pitchFamily="34" charset="0"/>
              <a:buChar char="•"/>
            </a:pPr>
            <a:r>
              <a:rPr lang="en-US" sz="1000" dirty="0">
                <a:latin typeface="+mj-lt"/>
                <a:ea typeface="Cambria"/>
                <a:cs typeface="Calibri"/>
              </a:rPr>
              <a:t>Access to other professional consultants previously only available to participants in the LCMA program </a:t>
            </a:r>
          </a:p>
          <a:p>
            <a:pPr marL="430848" indent="-171450">
              <a:buFont typeface="Arial" panose="020B0604020202020204" pitchFamily="34" charset="0"/>
              <a:buChar char="•"/>
            </a:pPr>
            <a:r>
              <a:rPr lang="en-US" sz="1000" dirty="0">
                <a:latin typeface="+mj-lt"/>
                <a:ea typeface="Cambria"/>
                <a:cs typeface="Calibri"/>
              </a:rPr>
              <a:t>Assistances evaluating properties and help reviewing/drafting leases, navigating town regs. </a:t>
            </a:r>
          </a:p>
          <a:p>
            <a:endParaRPr lang="en-US" sz="1000" b="1">
              <a:latin typeface="+mj-lt"/>
              <a:ea typeface="Cambria"/>
              <a:cs typeface="Calibri"/>
            </a:endParaRPr>
          </a:p>
          <a:p>
            <a:r>
              <a:rPr lang="en-US" sz="1000" b="1" dirty="0">
                <a:latin typeface="+mj-lt"/>
                <a:ea typeface="Cambria"/>
              </a:rPr>
              <a:t>Potential Properties: </a:t>
            </a:r>
            <a:r>
              <a:rPr lang="en-US" sz="1000" dirty="0">
                <a:latin typeface="+mj-lt"/>
                <a:ea typeface="Cambria"/>
              </a:rPr>
              <a:t>Help us crowd source potential properties that you see for us to reach out to, vet, and get listed! </a:t>
            </a:r>
            <a:endParaRPr lang="en-US" sz="1000" b="1" dirty="0">
              <a:latin typeface="+mj-lt"/>
              <a:ea typeface="Cambria"/>
              <a:cs typeface="Calibri"/>
            </a:endParaRPr>
          </a:p>
          <a:p>
            <a:endParaRPr lang="en-US" sz="1000">
              <a:latin typeface="+mj-lt"/>
              <a:ea typeface="Cambria"/>
              <a:cs typeface="Calibri"/>
            </a:endParaRPr>
          </a:p>
          <a:p>
            <a:r>
              <a:rPr lang="en-US" sz="1000" b="1" dirty="0">
                <a:latin typeface="+mj-lt"/>
                <a:ea typeface="Cambria"/>
                <a:cs typeface="Calibri"/>
              </a:rPr>
              <a:t>Expanded Learning Opportunities:</a:t>
            </a:r>
          </a:p>
          <a:p>
            <a:pPr marL="171450" indent="-171450">
              <a:buFont typeface="Arial"/>
              <a:buChar char="•"/>
            </a:pPr>
            <a:r>
              <a:rPr lang="en-US" sz="1000" dirty="0">
                <a:latin typeface="+mj-lt"/>
                <a:ea typeface="Cambria"/>
                <a:cs typeface="Calibri"/>
              </a:rPr>
              <a:t>Land Access Readiness Course through UConn </a:t>
            </a:r>
          </a:p>
          <a:p>
            <a:pPr marL="171450" indent="-171450">
              <a:buFont typeface="Arial"/>
              <a:buChar char="•"/>
            </a:pPr>
            <a:r>
              <a:rPr lang="en-US" sz="1000" dirty="0">
                <a:latin typeface="+mj-lt"/>
                <a:ea typeface="Cambria"/>
                <a:cs typeface="Calibri"/>
              </a:rPr>
              <a:t>Quarterly Intro to Farming webinars (coming soon!)</a:t>
            </a:r>
          </a:p>
          <a:p>
            <a:pPr marL="171450" indent="-171450">
              <a:buFont typeface="Arial"/>
              <a:buChar char="•"/>
            </a:pPr>
            <a:r>
              <a:rPr lang="en-US" sz="1000" dirty="0">
                <a:latin typeface="+mj-lt"/>
                <a:ea typeface="Cambria"/>
                <a:cs typeface="Calibri"/>
              </a:rPr>
              <a:t>Reimagined </a:t>
            </a:r>
            <a:r>
              <a:rPr lang="en-US" sz="1000" dirty="0" err="1">
                <a:latin typeface="+mj-lt"/>
                <a:ea typeface="Cambria"/>
                <a:cs typeface="Calibri"/>
              </a:rPr>
              <a:t>FarmLink</a:t>
            </a:r>
            <a:r>
              <a:rPr lang="en-US" sz="1000" dirty="0">
                <a:latin typeface="+mj-lt"/>
                <a:ea typeface="Cambria"/>
                <a:cs typeface="Calibri"/>
              </a:rPr>
              <a:t> mixers</a:t>
            </a:r>
          </a:p>
          <a:p>
            <a:endParaRPr lang="en-US" sz="1000">
              <a:latin typeface="+mj-lt"/>
              <a:ea typeface="Cambria"/>
              <a:cs typeface="Calibri"/>
            </a:endParaRPr>
          </a:p>
          <a:p>
            <a:endParaRPr lang="en-US" sz="1000">
              <a:latin typeface="+mj-lt"/>
              <a:ea typeface="Cambria"/>
              <a:cs typeface="Calibri"/>
            </a:endParaRPr>
          </a:p>
          <a:p>
            <a:r>
              <a:rPr lang="en-US" sz="1000" dirty="0">
                <a:latin typeface="+mj-lt"/>
                <a:ea typeface="Cambria"/>
              </a:rPr>
              <a:t>If you have any comments about how to make </a:t>
            </a:r>
            <a:r>
              <a:rPr lang="en-US" sz="1000" dirty="0" err="1">
                <a:latin typeface="+mj-lt"/>
                <a:ea typeface="Cambria"/>
              </a:rPr>
              <a:t>FarmLink</a:t>
            </a:r>
            <a:r>
              <a:rPr lang="en-US" sz="1000" dirty="0">
                <a:latin typeface="+mj-lt"/>
                <a:ea typeface="Cambria"/>
              </a:rPr>
              <a:t> more effective or any questions, please email Cyrena.Thibodeau@ct.gov</a:t>
            </a:r>
            <a:endParaRPr lang="en-US" sz="1000" dirty="0">
              <a:latin typeface="+mj-lt"/>
              <a:ea typeface="Cambria"/>
              <a:cs typeface="Calibri"/>
            </a:endParaRPr>
          </a:p>
          <a:p>
            <a:endParaRPr lang="en-US" sz="1000" b="1">
              <a:latin typeface="+mj-lt"/>
              <a:ea typeface="Cambria"/>
              <a:cs typeface="Calibri"/>
            </a:endParaRPr>
          </a:p>
          <a:p>
            <a:endParaRPr lang="en-US" sz="1250" b="1">
              <a:latin typeface="+mj-lt"/>
              <a:ea typeface="Cambria"/>
            </a:endParaRPr>
          </a:p>
          <a:p>
            <a:endParaRPr lang="en-US" sz="1250" b="1">
              <a:latin typeface="+mj-lt"/>
              <a:ea typeface="Cambria"/>
            </a:endParaRPr>
          </a:p>
          <a:p>
            <a:endParaRPr lang="en-US" sz="1250" b="1">
              <a:latin typeface="+mj-lt"/>
              <a:ea typeface="Cambria"/>
            </a:endParaRPr>
          </a:p>
        </p:txBody>
      </p:sp>
      <p:pic>
        <p:nvPicPr>
          <p:cNvPr id="8" name="Picture 7">
            <a:extLst>
              <a:ext uri="{FF2B5EF4-FFF2-40B4-BE49-F238E27FC236}">
                <a16:creationId xmlns:a16="http://schemas.microsoft.com/office/drawing/2014/main" id="{D8BCCF19-DD75-C364-4E33-20A7EE2CF3BB}"/>
              </a:ext>
            </a:extLst>
          </p:cNvPr>
          <p:cNvPicPr>
            <a:picLocks noChangeAspect="1"/>
          </p:cNvPicPr>
          <p:nvPr/>
        </p:nvPicPr>
        <p:blipFill>
          <a:blip r:embed="rId3"/>
          <a:stretch>
            <a:fillRect/>
          </a:stretch>
        </p:blipFill>
        <p:spPr>
          <a:xfrm>
            <a:off x="1975919" y="197214"/>
            <a:ext cx="3184275" cy="952500"/>
          </a:xfrm>
          <a:prstGeom prst="rect">
            <a:avLst/>
          </a:prstGeom>
        </p:spPr>
      </p:pic>
      <p:pic>
        <p:nvPicPr>
          <p:cNvPr id="12" name="Picture 11">
            <a:extLst>
              <a:ext uri="{FF2B5EF4-FFF2-40B4-BE49-F238E27FC236}">
                <a16:creationId xmlns:a16="http://schemas.microsoft.com/office/drawing/2014/main" id="{ECAE5C6F-B2E1-CA03-287C-5CD06824B2F4}"/>
              </a:ext>
            </a:extLst>
          </p:cNvPr>
          <p:cNvPicPr>
            <a:picLocks noChangeAspect="1"/>
          </p:cNvPicPr>
          <p:nvPr/>
        </p:nvPicPr>
        <p:blipFill>
          <a:blip r:embed="rId4"/>
          <a:stretch>
            <a:fillRect/>
          </a:stretch>
        </p:blipFill>
        <p:spPr>
          <a:xfrm>
            <a:off x="7401428" y="3097672"/>
            <a:ext cx="1562100" cy="1521049"/>
          </a:xfrm>
          <a:prstGeom prst="rect">
            <a:avLst/>
          </a:prstGeom>
        </p:spPr>
      </p:pic>
      <p:sp>
        <p:nvSpPr>
          <p:cNvPr id="9" name="TextBox 9">
            <a:extLst>
              <a:ext uri="{FF2B5EF4-FFF2-40B4-BE49-F238E27FC236}">
                <a16:creationId xmlns:a16="http://schemas.microsoft.com/office/drawing/2014/main" id="{D09F6064-7842-8236-A1AA-FDF99D15FD2D}"/>
              </a:ext>
            </a:extLst>
          </p:cNvPr>
          <p:cNvSpPr txBox="1"/>
          <p:nvPr/>
        </p:nvSpPr>
        <p:spPr>
          <a:xfrm>
            <a:off x="3200400" y="1428750"/>
            <a:ext cx="2357016" cy="384882"/>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369"/>
              </a:lnSpc>
            </a:pPr>
            <a:r>
              <a:rPr lang="en-US" sz="1800" b="1">
                <a:solidFill>
                  <a:schemeClr val="bg1"/>
                </a:solidFill>
              </a:rPr>
              <a:t>Program Updates</a:t>
            </a:r>
            <a:endParaRPr lang="en-US" sz="504">
              <a:solidFill>
                <a:schemeClr val="bg1"/>
              </a:solidFill>
            </a:endParaRPr>
          </a:p>
        </p:txBody>
      </p:sp>
      <p:sp>
        <p:nvSpPr>
          <p:cNvPr id="13" name="TextBox 12">
            <a:extLst>
              <a:ext uri="{FF2B5EF4-FFF2-40B4-BE49-F238E27FC236}">
                <a16:creationId xmlns:a16="http://schemas.microsoft.com/office/drawing/2014/main" id="{95954DEB-4823-5A96-F603-C24E1C899213}"/>
              </a:ext>
            </a:extLst>
          </p:cNvPr>
          <p:cNvSpPr txBox="1"/>
          <p:nvPr/>
        </p:nvSpPr>
        <p:spPr>
          <a:xfrm>
            <a:off x="7028578" y="4930691"/>
            <a:ext cx="2305326" cy="261610"/>
          </a:xfrm>
          <a:prstGeom prst="rect">
            <a:avLst/>
          </a:prstGeom>
          <a:noFill/>
        </p:spPr>
        <p:txBody>
          <a:bodyPr wrap="square" lIns="45720" tIns="22860" rIns="45720" bIns="2286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1400" b="1">
                <a:latin typeface="+mj-lt"/>
                <a:ea typeface="Cambria"/>
              </a:rPr>
              <a:t>Visit: </a:t>
            </a:r>
            <a:r>
              <a:rPr lang="en-US" sz="1400">
                <a:latin typeface="+mj-lt"/>
                <a:ea typeface="+mn-lt"/>
                <a:cs typeface="+mn-lt"/>
                <a:hlinkClick r:id="rId5"/>
              </a:rPr>
              <a:t>https://ctfarmlink.org/</a:t>
            </a:r>
            <a:r>
              <a:rPr lang="en-US" sz="1400">
                <a:latin typeface="+mj-lt"/>
                <a:ea typeface="+mn-lt"/>
                <a:cs typeface="+mn-lt"/>
              </a:rPr>
              <a:t> </a:t>
            </a:r>
            <a:endParaRPr lang="en-US" sz="1400">
              <a:latin typeface="+mj-lt"/>
            </a:endParaRPr>
          </a:p>
        </p:txBody>
      </p:sp>
    </p:spTree>
    <p:extLst>
      <p:ext uri="{BB962C8B-B14F-4D97-AF65-F5344CB8AC3E}">
        <p14:creationId xmlns:p14="http://schemas.microsoft.com/office/powerpoint/2010/main" val="3395323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2D907-4B99-5FC1-1A8E-C2BAFFA84EB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A033884-5729-DC6B-E8D3-6267454A033D}"/>
              </a:ext>
            </a:extLst>
          </p:cNvPr>
          <p:cNvGrpSpPr/>
          <p:nvPr/>
        </p:nvGrpSpPr>
        <p:grpSpPr>
          <a:xfrm>
            <a:off x="6749758" y="-3768"/>
            <a:ext cx="3323784" cy="6861808"/>
            <a:chOff x="-509243" y="-387237"/>
            <a:chExt cx="1750800" cy="3667497"/>
          </a:xfrm>
        </p:grpSpPr>
        <p:sp>
          <p:nvSpPr>
            <p:cNvPr id="3" name="Freeform 3">
              <a:extLst>
                <a:ext uri="{FF2B5EF4-FFF2-40B4-BE49-F238E27FC236}">
                  <a16:creationId xmlns:a16="http://schemas.microsoft.com/office/drawing/2014/main" id="{364BDC14-9CD8-B73E-2C49-DCBACC5D720C}"/>
                </a:ext>
              </a:extLst>
            </p:cNvPr>
            <p:cNvSpPr/>
            <p:nvPr/>
          </p:nvSpPr>
          <p:spPr>
            <a:xfrm>
              <a:off x="-509243" y="-387237"/>
              <a:ext cx="1262773" cy="3667497"/>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4136043B-5F07-0A3C-E0C3-BEDD0C5036A7}"/>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C6838055-D2BC-4D87-A331-F2378175A90D}"/>
              </a:ext>
            </a:extLst>
          </p:cNvPr>
          <p:cNvSpPr txBox="1"/>
          <p:nvPr/>
        </p:nvSpPr>
        <p:spPr>
          <a:xfrm>
            <a:off x="273050" y="962071"/>
            <a:ext cx="5143500" cy="384882"/>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369"/>
              </a:lnSpc>
            </a:pPr>
            <a:r>
              <a:rPr lang="en-US" sz="1800" b="1">
                <a:solidFill>
                  <a:srgbClr val="000000"/>
                </a:solidFill>
                <a:latin typeface="+mj-lt"/>
              </a:rPr>
              <a:t>CT Business Technical Assistance</a:t>
            </a:r>
            <a:endParaRPr lang="en-US" sz="504">
              <a:latin typeface="+mj-lt"/>
            </a:endParaRPr>
          </a:p>
        </p:txBody>
      </p:sp>
      <p:grpSp>
        <p:nvGrpSpPr>
          <p:cNvPr id="18" name="Group 17">
            <a:extLst>
              <a:ext uri="{FF2B5EF4-FFF2-40B4-BE49-F238E27FC236}">
                <a16:creationId xmlns:a16="http://schemas.microsoft.com/office/drawing/2014/main" id="{72A1357F-6D26-0C35-1BE7-B4F7F1C71125}"/>
              </a:ext>
            </a:extLst>
          </p:cNvPr>
          <p:cNvGrpSpPr/>
          <p:nvPr/>
        </p:nvGrpSpPr>
        <p:grpSpPr>
          <a:xfrm>
            <a:off x="7152220" y="2487740"/>
            <a:ext cx="1562100" cy="1562100"/>
            <a:chOff x="11088227" y="3964752"/>
            <a:chExt cx="2664745" cy="2664745"/>
          </a:xfrm>
        </p:grpSpPr>
        <p:sp>
          <p:nvSpPr>
            <p:cNvPr id="19" name="Freeform 6">
              <a:extLst>
                <a:ext uri="{FF2B5EF4-FFF2-40B4-BE49-F238E27FC236}">
                  <a16:creationId xmlns:a16="http://schemas.microsoft.com/office/drawing/2014/main" id="{9B4E5384-A3A7-BD2D-0198-6491E2BEE64F}"/>
                </a:ext>
              </a:extLst>
            </p:cNvPr>
            <p:cNvSpPr/>
            <p:nvPr/>
          </p:nvSpPr>
          <p:spPr>
            <a:xfrm>
              <a:off x="11088227" y="3964752"/>
              <a:ext cx="2664745" cy="2664745"/>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chemeClr val="bg1"/>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pic>
          <p:nvPicPr>
            <p:cNvPr id="20" name="Picture 4" descr="Logo&#10;&#10;Description automatically generated">
              <a:extLst>
                <a:ext uri="{FF2B5EF4-FFF2-40B4-BE49-F238E27FC236}">
                  <a16:creationId xmlns:a16="http://schemas.microsoft.com/office/drawing/2014/main" id="{7286C8C0-1A88-97B3-839A-6F29036E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911" y="4557926"/>
              <a:ext cx="1457375" cy="147839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F60CF94A-781D-457C-E6E2-B884A2198466}"/>
              </a:ext>
            </a:extLst>
          </p:cNvPr>
          <p:cNvSpPr txBox="1"/>
          <p:nvPr/>
        </p:nvSpPr>
        <p:spPr>
          <a:xfrm>
            <a:off x="271813" y="1638159"/>
            <a:ext cx="6480336" cy="3585597"/>
          </a:xfrm>
          <a:prstGeom prst="rect">
            <a:avLst/>
          </a:prstGeom>
          <a:noFill/>
        </p:spPr>
        <p:txBody>
          <a:bodyPr wrap="square" lIns="45720" tIns="22860" rIns="45720" bIns="2286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1000" b="1" dirty="0">
                <a:latin typeface="Poppins"/>
                <a:ea typeface="Cambria"/>
                <a:cs typeface="Poppins"/>
              </a:rPr>
              <a:t>CT Small Business Development Center </a:t>
            </a:r>
            <a:endParaRPr lang="en-US" sz="1000" dirty="0">
              <a:latin typeface="Calibri"/>
              <a:ea typeface="Calibri"/>
              <a:cs typeface="Calibri"/>
            </a:endParaRPr>
          </a:p>
          <a:p>
            <a:r>
              <a:rPr lang="en-US" sz="1000" dirty="0">
                <a:latin typeface="Poppins"/>
                <a:ea typeface="Cambria"/>
                <a:cs typeface="Poppins"/>
              </a:rPr>
              <a:t>Business advising and planning. Grant writing assistance prior to application submissions, focused on </a:t>
            </a:r>
            <a:r>
              <a:rPr lang="en-US" sz="1000" dirty="0" err="1">
                <a:latin typeface="Poppins"/>
                <a:ea typeface="Cambria"/>
                <a:cs typeface="Poppins"/>
              </a:rPr>
              <a:t>DoAg</a:t>
            </a:r>
            <a:r>
              <a:rPr lang="en-US" sz="1000" dirty="0">
                <a:latin typeface="Poppins"/>
                <a:ea typeface="Cambria"/>
                <a:cs typeface="Poppins"/>
              </a:rPr>
              <a:t> programs. Supporting farm/food system businesses more broadly by providing access to all appropriate CTSBDC services.</a:t>
            </a:r>
            <a:endParaRPr lang="en-US" sz="1000" dirty="0">
              <a:solidFill>
                <a:srgbClr val="1959D2"/>
              </a:solidFill>
              <a:latin typeface="Poppins"/>
              <a:ea typeface="Cambria"/>
              <a:cs typeface="Poppins"/>
            </a:endParaRPr>
          </a:p>
          <a:p>
            <a:r>
              <a:rPr lang="en-US" sz="1000" dirty="0">
                <a:solidFill>
                  <a:srgbClr val="1959D2"/>
                </a:solidFill>
                <a:latin typeface="Poppins"/>
                <a:ea typeface="Cambria"/>
                <a:cs typeface="Poppins"/>
                <a:hlinkClick r:id="rId3">
                  <a:extLst>
                    <a:ext uri="{A12FA001-AC4F-418D-AE19-62706E023703}">
                      <ahyp:hlinkClr xmlns:ahyp="http://schemas.microsoft.com/office/drawing/2018/hyperlinkcolor" val="tx"/>
                    </a:ext>
                  </a:extLst>
                </a:hlinkClick>
              </a:rPr>
              <a:t>Learn more</a:t>
            </a:r>
            <a:r>
              <a:rPr lang="en-US" sz="1000" dirty="0">
                <a:latin typeface="Poppins"/>
                <a:ea typeface="Cambria"/>
                <a:cs typeface="Poppins"/>
              </a:rPr>
              <a:t>. To get started, complete the CT SBDC Agricultural </a:t>
            </a:r>
            <a:r>
              <a:rPr lang="en-US" sz="1000" dirty="0">
                <a:solidFill>
                  <a:srgbClr val="1959D2"/>
                </a:solidFill>
                <a:latin typeface="Poppins"/>
                <a:ea typeface="Cambria"/>
                <a:cs typeface="Poppins"/>
                <a:hlinkClick r:id="rId4"/>
              </a:rPr>
              <a:t>intake form.</a:t>
            </a:r>
            <a:endParaRPr lang="en-US" sz="1000" dirty="0">
              <a:solidFill>
                <a:srgbClr val="1959D2"/>
              </a:solidFill>
              <a:latin typeface="Poppins"/>
              <a:ea typeface="Cambria"/>
              <a:cs typeface="Poppins"/>
            </a:endParaRPr>
          </a:p>
          <a:p>
            <a:pPr marL="255905" lvl="1"/>
            <a:endParaRPr lang="en-US" sz="1000">
              <a:solidFill>
                <a:srgbClr val="1959D2"/>
              </a:solidFill>
              <a:latin typeface="Poppins"/>
              <a:ea typeface="Cambria"/>
              <a:cs typeface="Poppins"/>
            </a:endParaRPr>
          </a:p>
          <a:p>
            <a:r>
              <a:rPr lang="en-US" sz="1000" b="1" dirty="0">
                <a:latin typeface="Poppins"/>
                <a:ea typeface="Cambria"/>
                <a:cs typeface="Poppins"/>
              </a:rPr>
              <a:t>Carrot Project</a:t>
            </a:r>
            <a:endParaRPr lang="en-US" sz="1000" dirty="0">
              <a:latin typeface="Poppins"/>
              <a:ea typeface="Cambria"/>
              <a:cs typeface="Poppins"/>
            </a:endParaRPr>
          </a:p>
          <a:p>
            <a:r>
              <a:rPr lang="en-US" sz="1000" dirty="0">
                <a:latin typeface="Poppins"/>
                <a:ea typeface="Cambria"/>
                <a:cs typeface="Poppins"/>
              </a:rPr>
              <a:t>Business Advising &amp; Coaching: The Carrot Project provides personalized, one-on-one advising to help clients meet their business goals and improve long-term viability. Their services have a proven record of increasing farm profitability.</a:t>
            </a:r>
          </a:p>
          <a:p>
            <a:r>
              <a:rPr lang="en-US" sz="1000" dirty="0">
                <a:solidFill>
                  <a:srgbClr val="1959D2"/>
                </a:solidFill>
                <a:latin typeface="Poppins"/>
                <a:ea typeface="Cambria"/>
                <a:cs typeface="Poppins"/>
                <a:hlinkClick r:id="rId5">
                  <a:extLst>
                    <a:ext uri="{A12FA001-AC4F-418D-AE19-62706E023703}">
                      <ahyp:hlinkClr xmlns:ahyp="http://schemas.microsoft.com/office/drawing/2018/hyperlinkcolor" val="tx"/>
                    </a:ext>
                  </a:extLst>
                </a:hlinkClick>
              </a:rPr>
              <a:t>Learn more.</a:t>
            </a:r>
            <a:r>
              <a:rPr lang="en-US" sz="1000" dirty="0">
                <a:solidFill>
                  <a:srgbClr val="1959D2"/>
                </a:solidFill>
                <a:latin typeface="Poppins"/>
                <a:ea typeface="Cambria"/>
                <a:cs typeface="Poppins"/>
              </a:rPr>
              <a:t> </a:t>
            </a:r>
            <a:r>
              <a:rPr lang="en-US" sz="1000" dirty="0">
                <a:latin typeface="Poppins"/>
                <a:ea typeface="Cambria"/>
                <a:cs typeface="Poppins"/>
              </a:rPr>
              <a:t>To get started, email </a:t>
            </a:r>
            <a:r>
              <a:rPr lang="en-US" sz="1000" dirty="0">
                <a:latin typeface="Poppins"/>
                <a:ea typeface="Cambria"/>
                <a:cs typeface="Poppins"/>
                <a:hlinkClick r:id="rId6"/>
              </a:rPr>
              <a:t>jcole@thecarrotproject.org</a:t>
            </a:r>
            <a:endParaRPr lang="en-US" sz="1000" dirty="0">
              <a:latin typeface="Calibri"/>
              <a:ea typeface="Calibri"/>
              <a:cs typeface="Calibri"/>
            </a:endParaRPr>
          </a:p>
          <a:p>
            <a:endParaRPr lang="en-US" sz="1000" b="1">
              <a:latin typeface="Poppins"/>
              <a:ea typeface="Cambria"/>
              <a:cs typeface="Poppins"/>
            </a:endParaRPr>
          </a:p>
          <a:p>
            <a:r>
              <a:rPr lang="en-US" sz="1000" b="1" dirty="0">
                <a:latin typeface="Poppins"/>
                <a:ea typeface="Cambria"/>
                <a:cs typeface="Poppins"/>
              </a:rPr>
              <a:t>Tierra Viva Collective</a:t>
            </a:r>
            <a:endParaRPr lang="en-US" sz="1000" dirty="0">
              <a:latin typeface="Calibri"/>
              <a:ea typeface="Calibri"/>
              <a:cs typeface="Calibri"/>
            </a:endParaRPr>
          </a:p>
          <a:p>
            <a:r>
              <a:rPr lang="en-US" sz="1000" dirty="0">
                <a:latin typeface="Poppins"/>
                <a:ea typeface="Cambria"/>
                <a:cs typeface="Poppins"/>
              </a:rPr>
              <a:t>Their assistance helps farmers and producers clarify goals, grow their enterprises, and build sustainable food distribution networks rooted in equity and shared ownership. Through tailored mentorship, collaborative research, and capacity-building workshops, they support the long-term vision of community-owned land and food systems across the region.</a:t>
            </a:r>
            <a:endParaRPr lang="en-US" sz="1000" dirty="0">
              <a:solidFill>
                <a:srgbClr val="000000"/>
              </a:solidFill>
              <a:latin typeface="Calibri"/>
              <a:ea typeface="Calibri"/>
              <a:cs typeface="Calibri"/>
            </a:endParaRPr>
          </a:p>
          <a:p>
            <a:r>
              <a:rPr lang="en-US" sz="1000" dirty="0">
                <a:solidFill>
                  <a:srgbClr val="1959D2"/>
                </a:solidFill>
                <a:latin typeface="Poppins"/>
                <a:ea typeface="Cambria"/>
                <a:cs typeface="Poppins"/>
                <a:hlinkClick r:id="rId7"/>
              </a:rPr>
              <a:t>Learn more</a:t>
            </a:r>
            <a:r>
              <a:rPr lang="en-US" sz="1000" dirty="0">
                <a:latin typeface="Poppins"/>
                <a:ea typeface="Cambria"/>
                <a:cs typeface="Poppins"/>
              </a:rPr>
              <a:t>. To get started email </a:t>
            </a:r>
            <a:r>
              <a:rPr lang="en-US" sz="1000" u="sng" dirty="0">
                <a:solidFill>
                  <a:srgbClr val="1155CC"/>
                </a:solidFill>
                <a:latin typeface="Poppins"/>
                <a:ea typeface="Cambria"/>
                <a:cs typeface="Poppins"/>
                <a:hlinkClick r:id="rId8"/>
              </a:rPr>
              <a:t>hello@tierravivacollective.org</a:t>
            </a:r>
            <a:endParaRPr lang="en-US" sz="1000" dirty="0">
              <a:solidFill>
                <a:srgbClr val="000000"/>
              </a:solidFill>
              <a:latin typeface="Calibri"/>
              <a:ea typeface="Calibri"/>
              <a:cs typeface="Calibri"/>
            </a:endParaRPr>
          </a:p>
          <a:p>
            <a:endParaRPr lang="en-US" sz="1000" u="sng">
              <a:solidFill>
                <a:srgbClr val="1155CC"/>
              </a:solidFill>
              <a:latin typeface="Poppins"/>
              <a:ea typeface="Cambria"/>
              <a:cs typeface="Poppins"/>
            </a:endParaRPr>
          </a:p>
          <a:p>
            <a:endParaRPr lang="en-US" sz="1000">
              <a:solidFill>
                <a:srgbClr val="000000"/>
              </a:solidFill>
              <a:latin typeface="Poppins"/>
              <a:ea typeface="Cambria"/>
              <a:cs typeface="Poppins"/>
            </a:endParaRPr>
          </a:p>
          <a:p>
            <a:r>
              <a:rPr lang="en-US" sz="1000" dirty="0">
                <a:solidFill>
                  <a:srgbClr val="000000"/>
                </a:solidFill>
                <a:latin typeface="Poppins"/>
                <a:ea typeface="Cambria"/>
                <a:cs typeface="Poppins"/>
              </a:rPr>
              <a:t>Agricultural</a:t>
            </a:r>
            <a:r>
              <a:rPr lang="en-US" sz="1000" dirty="0">
                <a:latin typeface="Poppins"/>
                <a:ea typeface="Cambria"/>
                <a:cs typeface="Poppins"/>
              </a:rPr>
              <a:t> producers or agribusinesses interested in working with any of the above organizations are welcome to contact them directly or reach out to </a:t>
            </a:r>
            <a:r>
              <a:rPr lang="en-US" sz="1000" b="1" dirty="0">
                <a:solidFill>
                  <a:srgbClr val="1959D2"/>
                </a:solidFill>
                <a:latin typeface="Poppins"/>
                <a:ea typeface="Cambria"/>
                <a:cs typeface="Poppins"/>
                <a:hlinkClick r:id="rId9"/>
              </a:rPr>
              <a:t>Cyrena.Thibodeau@ct.gov</a:t>
            </a:r>
            <a:r>
              <a:rPr lang="en-US" sz="1000" b="1" dirty="0">
                <a:solidFill>
                  <a:srgbClr val="1959D2"/>
                </a:solidFill>
                <a:latin typeface="Poppins"/>
                <a:ea typeface="Cambria"/>
                <a:cs typeface="Poppins"/>
              </a:rPr>
              <a:t>. </a:t>
            </a:r>
            <a:endParaRPr lang="en-US" sz="1000" dirty="0">
              <a:latin typeface="Poppins"/>
              <a:ea typeface="Cambria"/>
              <a:cs typeface="Poppins"/>
            </a:endParaRPr>
          </a:p>
          <a:p>
            <a:endParaRPr lang="en-US" sz="1000" b="1">
              <a:latin typeface="Cambria"/>
              <a:ea typeface="Cambria"/>
            </a:endParaRPr>
          </a:p>
        </p:txBody>
      </p:sp>
    </p:spTree>
    <p:extLst>
      <p:ext uri="{BB962C8B-B14F-4D97-AF65-F5344CB8AC3E}">
        <p14:creationId xmlns:p14="http://schemas.microsoft.com/office/powerpoint/2010/main" val="1386995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5D417-A867-F03D-4B46-96790B2DB49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91AE41F-8063-D78C-C8AE-3F2A1E77DD65}"/>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48240E6F-049C-32E8-F297-814500333DB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49C2820F-AE1C-D465-7DA7-D044F0EABCF2}"/>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5566EC1E-ED2B-4C01-05FD-CD6418CD4CF1}"/>
              </a:ext>
            </a:extLst>
          </p:cNvPr>
          <p:cNvSpPr txBox="1"/>
          <p:nvPr/>
        </p:nvSpPr>
        <p:spPr>
          <a:xfrm>
            <a:off x="480549" y="324442"/>
            <a:ext cx="4719131" cy="534313"/>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2500">
                <a:solidFill>
                  <a:srgbClr val="90C226"/>
                </a:solidFill>
                <a:latin typeface="Trebuchet MS"/>
                <a:cs typeface="Arial"/>
                <a:sym typeface="Gibson 1"/>
              </a:rPr>
              <a:t>Frequently Asked Questions:</a:t>
            </a:r>
            <a:endParaRPr lang="en-US"/>
          </a:p>
        </p:txBody>
      </p:sp>
      <p:sp>
        <p:nvSpPr>
          <p:cNvPr id="13" name="Freeform 6">
            <a:extLst>
              <a:ext uri="{FF2B5EF4-FFF2-40B4-BE49-F238E27FC236}">
                <a16:creationId xmlns:a16="http://schemas.microsoft.com/office/drawing/2014/main" id="{E2C5DCB0-B59A-3861-2E9F-B9CCE6A14F54}"/>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1117ACA8-6307-A2EF-FDE5-2254D4A6E578}"/>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0B172E73-5F9B-5661-E30D-EA36636D2429}"/>
              </a:ext>
            </a:extLst>
          </p:cNvPr>
          <p:cNvSpPr txBox="1"/>
          <p:nvPr/>
        </p:nvSpPr>
        <p:spPr>
          <a:xfrm>
            <a:off x="381000" y="1714500"/>
            <a:ext cx="5281083" cy="35599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sz="1600">
                <a:solidFill>
                  <a:srgbClr val="404040"/>
                </a:solidFill>
                <a:latin typeface="Trebuchet MS"/>
                <a:cs typeface="Arial"/>
              </a:rPr>
              <a:t>How do I apply/participate/submit a posting?</a:t>
            </a:r>
            <a:endParaRPr lang="en-US" sz="1600">
              <a:solidFill>
                <a:srgbClr val="000000"/>
              </a:solidFill>
              <a:latin typeface="Trebuchet MS"/>
              <a:cs typeface="Arial"/>
            </a:endParaRPr>
          </a:p>
          <a:p>
            <a:pPr marL="742950" lvl="1" indent="-285750">
              <a:spcBef>
                <a:spcPts val="1000"/>
              </a:spcBef>
              <a:buFont typeface="Arial"/>
              <a:buChar char="•"/>
            </a:pPr>
            <a:r>
              <a:rPr lang="en-US" sz="1400">
                <a:solidFill>
                  <a:srgbClr val="404040"/>
                </a:solidFill>
                <a:latin typeface="Trebuchet MS"/>
                <a:cs typeface="Arial"/>
              </a:rPr>
              <a:t>For those who own and are selling farmland to farmers, go to the </a:t>
            </a:r>
            <a:r>
              <a:rPr lang="en-US" sz="1400" b="1">
                <a:solidFill>
                  <a:srgbClr val="000000"/>
                </a:solidFill>
                <a:latin typeface="Trebuchet MS"/>
                <a:cs typeface="Arial"/>
                <a:hlinkClick r:id="rId3"/>
              </a:rPr>
              <a:t>I want someone to farm my land</a:t>
            </a:r>
            <a:r>
              <a:rPr lang="en-US" sz="1400" b="1">
                <a:solidFill>
                  <a:srgbClr val="404040"/>
                </a:solidFill>
                <a:latin typeface="Trebuchet MS"/>
                <a:cs typeface="Arial"/>
              </a:rPr>
              <a:t> </a:t>
            </a:r>
            <a:r>
              <a:rPr lang="en-US" sz="1400">
                <a:solidFill>
                  <a:srgbClr val="404040"/>
                </a:solidFill>
                <a:latin typeface="Trebuchet MS"/>
                <a:cs typeface="Arial"/>
              </a:rPr>
              <a:t>page</a:t>
            </a:r>
            <a:br>
              <a:rPr lang="en-US" sz="1400">
                <a:solidFill>
                  <a:srgbClr val="404040"/>
                </a:solidFill>
                <a:latin typeface="Trebuchet MS"/>
                <a:cs typeface="Arial"/>
              </a:rPr>
            </a:br>
            <a:r>
              <a:rPr lang="en-US" sz="1400">
                <a:solidFill>
                  <a:srgbClr val="404040"/>
                </a:solidFill>
                <a:latin typeface="Trebuchet MS"/>
                <a:cs typeface="Arial"/>
              </a:rPr>
              <a:t>For those who own and want to lease farmland to farmers, go to the </a:t>
            </a:r>
            <a:r>
              <a:rPr lang="en-US" sz="1400" b="1">
                <a:solidFill>
                  <a:srgbClr val="000000"/>
                </a:solidFill>
                <a:latin typeface="Trebuchet MS"/>
                <a:cs typeface="Arial"/>
                <a:hlinkClick r:id="rId3"/>
              </a:rPr>
              <a:t>I want someone to farm my land</a:t>
            </a:r>
            <a:r>
              <a:rPr lang="en-US" sz="1400" b="1">
                <a:solidFill>
                  <a:srgbClr val="404040"/>
                </a:solidFill>
                <a:latin typeface="Trebuchet MS"/>
                <a:cs typeface="Arial"/>
              </a:rPr>
              <a:t> </a:t>
            </a:r>
            <a:r>
              <a:rPr lang="en-US" sz="1400">
                <a:solidFill>
                  <a:srgbClr val="404040"/>
                </a:solidFill>
                <a:latin typeface="Trebuchet MS"/>
                <a:cs typeface="Arial"/>
              </a:rPr>
              <a:t>page</a:t>
            </a:r>
            <a:br>
              <a:rPr lang="en-US" sz="1400">
                <a:solidFill>
                  <a:srgbClr val="404040"/>
                </a:solidFill>
                <a:latin typeface="Trebuchet MS"/>
                <a:cs typeface="Arial"/>
              </a:rPr>
            </a:br>
            <a:r>
              <a:rPr lang="en-US" sz="1400">
                <a:solidFill>
                  <a:srgbClr val="404040"/>
                </a:solidFill>
                <a:latin typeface="Trebuchet MS"/>
                <a:cs typeface="Arial"/>
              </a:rPr>
              <a:t>For farmland seekers, go to the </a:t>
            </a:r>
            <a:r>
              <a:rPr lang="en-US" sz="1400" b="1">
                <a:solidFill>
                  <a:srgbClr val="000000"/>
                </a:solidFill>
                <a:latin typeface="Trebuchet MS"/>
                <a:cs typeface="Arial"/>
                <a:hlinkClick r:id="rId4"/>
              </a:rPr>
              <a:t>I want land to farm</a:t>
            </a:r>
            <a:r>
              <a:rPr lang="en-US" sz="1400">
                <a:solidFill>
                  <a:srgbClr val="404040"/>
                </a:solidFill>
                <a:latin typeface="Trebuchet MS"/>
                <a:cs typeface="Arial"/>
              </a:rPr>
              <a:t> page</a:t>
            </a:r>
            <a:endParaRPr lang="en-US" sz="1400">
              <a:solidFill>
                <a:srgbClr val="000000"/>
              </a:solidFill>
              <a:latin typeface="Trebuchet MS"/>
              <a:cs typeface="Arial"/>
            </a:endParaRPr>
          </a:p>
          <a:p>
            <a:pPr marL="285750" indent="-285750">
              <a:spcBef>
                <a:spcPts val="1000"/>
              </a:spcBef>
              <a:buFont typeface="Arial"/>
              <a:buChar char="•"/>
            </a:pPr>
            <a:r>
              <a:rPr lang="en-US" sz="1600">
                <a:solidFill>
                  <a:srgbClr val="404040"/>
                </a:solidFill>
                <a:latin typeface="Trebuchet MS"/>
                <a:cs typeface="Arial"/>
              </a:rPr>
              <a:t>How long are postings on the website?</a:t>
            </a:r>
            <a:endParaRPr lang="en-US" sz="1600">
              <a:solidFill>
                <a:srgbClr val="000000"/>
              </a:solidFill>
              <a:latin typeface="Trebuchet MS"/>
              <a:cs typeface="Arial"/>
            </a:endParaRPr>
          </a:p>
          <a:p>
            <a:pPr marL="285750" indent="-285750">
              <a:spcBef>
                <a:spcPts val="1000"/>
              </a:spcBef>
              <a:buFont typeface="Arial"/>
              <a:buChar char="•"/>
            </a:pPr>
            <a:r>
              <a:rPr lang="en-US" sz="1600">
                <a:solidFill>
                  <a:srgbClr val="404040"/>
                </a:solidFill>
                <a:latin typeface="Trebuchet MS"/>
                <a:cs typeface="Arial"/>
              </a:rPr>
              <a:t>Does it cost anything to have a posting?</a:t>
            </a:r>
            <a:endParaRPr lang="en-US" sz="1600">
              <a:solidFill>
                <a:srgbClr val="000000"/>
              </a:solidFill>
              <a:latin typeface="Trebuchet MS"/>
              <a:cs typeface="Arial"/>
            </a:endParaRPr>
          </a:p>
          <a:p>
            <a:pPr marL="285750" indent="-285750">
              <a:spcBef>
                <a:spcPts val="1000"/>
              </a:spcBef>
              <a:buFont typeface="Arial"/>
              <a:buChar char="•"/>
            </a:pPr>
            <a:r>
              <a:rPr lang="en-US" sz="1600">
                <a:solidFill>
                  <a:srgbClr val="404040"/>
                </a:solidFill>
                <a:latin typeface="Trebuchet MS"/>
                <a:cs typeface="Arial"/>
              </a:rPr>
              <a:t>How do I get information on a Owner or Seeker posting?</a:t>
            </a:r>
            <a:endParaRPr lang="en-US"/>
          </a:p>
        </p:txBody>
      </p:sp>
    </p:spTree>
    <p:extLst>
      <p:ext uri="{BB962C8B-B14F-4D97-AF65-F5344CB8AC3E}">
        <p14:creationId xmlns:p14="http://schemas.microsoft.com/office/powerpoint/2010/main" val="3223179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AF20D-E716-F24A-A79F-B5931B5FD3A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D06137B-E1C6-84FA-63E2-85642A265857}"/>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ED0A16E8-3168-82DF-6B61-59BEAEAAE6D5}"/>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222E54E3-E64E-C526-60F9-A6CE07E5DE53}"/>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4D9A2706-5274-389E-B4A0-DA70CEAA3FF1}"/>
              </a:ext>
            </a:extLst>
          </p:cNvPr>
          <p:cNvSpPr txBox="1"/>
          <p:nvPr/>
        </p:nvSpPr>
        <p:spPr>
          <a:xfrm>
            <a:off x="480549" y="324442"/>
            <a:ext cx="4719131" cy="54072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2700" dirty="0">
                <a:solidFill>
                  <a:srgbClr val="679A47"/>
                </a:solidFill>
                <a:latin typeface="Arial"/>
                <a:cs typeface="Arial"/>
                <a:sym typeface="Gibson 1"/>
              </a:rPr>
              <a:t>Programs and Assistance</a:t>
            </a:r>
            <a:endParaRPr lang="en-US" dirty="0"/>
          </a:p>
        </p:txBody>
      </p:sp>
      <p:sp>
        <p:nvSpPr>
          <p:cNvPr id="13" name="Freeform 6">
            <a:extLst>
              <a:ext uri="{FF2B5EF4-FFF2-40B4-BE49-F238E27FC236}">
                <a16:creationId xmlns:a16="http://schemas.microsoft.com/office/drawing/2014/main" id="{3B5D8D27-1B91-7973-53B0-1E9E07602D3E}"/>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6FC31921-0828-C2D0-1DC1-390B6B5543BE}"/>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0226F137-ABFD-EC6A-E5AB-B30277C85D8E}"/>
              </a:ext>
            </a:extLst>
          </p:cNvPr>
          <p:cNvSpPr txBox="1"/>
          <p:nvPr/>
        </p:nvSpPr>
        <p:spPr>
          <a:xfrm>
            <a:off x="250084" y="1120341"/>
            <a:ext cx="6549964"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Arial"/>
              <a:buChar char="•"/>
            </a:pPr>
            <a:r>
              <a:rPr lang="en-US">
                <a:solidFill>
                  <a:srgbClr val="3C3D3C"/>
                </a:solidFill>
                <a:latin typeface="Arial"/>
                <a:cs typeface="Arial"/>
              </a:rPr>
              <a:t>USDA Natural Resources Conservation Service: conservation planning, EQIP Program, web soil survey, some onsite assistance</a:t>
            </a:r>
            <a:endParaRPr lang="en-US">
              <a:solidFill>
                <a:srgbClr val="548A3A"/>
              </a:solidFill>
              <a:latin typeface="Arial"/>
              <a:cs typeface="Arial"/>
            </a:endParaRPr>
          </a:p>
          <a:p>
            <a:pPr marL="285750" indent="-285750">
              <a:spcBef>
                <a:spcPts val="600"/>
              </a:spcBef>
              <a:spcAft>
                <a:spcPts val="600"/>
              </a:spcAft>
              <a:buFont typeface="Arial"/>
              <a:buChar char="•"/>
            </a:pPr>
            <a:r>
              <a:rPr lang="en-US">
                <a:solidFill>
                  <a:srgbClr val="3C3D3C"/>
                </a:solidFill>
                <a:latin typeface="Arial"/>
                <a:cs typeface="Arial"/>
              </a:rPr>
              <a:t>USDA Farm Service Agency- maps, financing</a:t>
            </a:r>
            <a:endParaRPr lang="en-US">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CT Department of Agriculture- Farmland Preservation Programs, Farmland Restoration &amp; Resiliency Program, Farm Transition Grant </a:t>
            </a:r>
            <a:endParaRPr lang="en-US" dirty="0">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Connecticut Farmland Trust- Farmland Preservation Programs</a:t>
            </a:r>
            <a:endParaRPr lang="en-US" dirty="0">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Land for Good- Leasing, Succession planning</a:t>
            </a:r>
            <a:endParaRPr lang="en-US" dirty="0">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UConn Extension- Business planning, onsite technical assistance from specialists</a:t>
            </a:r>
            <a:endParaRPr lang="en-US" dirty="0">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CT NOFA , CT Farm Bureau, NCTFA , CT RC&amp;D </a:t>
            </a:r>
            <a:endParaRPr lang="en-US" dirty="0">
              <a:solidFill>
                <a:srgbClr val="548A3A"/>
              </a:solidFill>
              <a:latin typeface="Arial"/>
              <a:cs typeface="Arial"/>
            </a:endParaRPr>
          </a:p>
          <a:p>
            <a:pPr marL="285750" indent="-285750">
              <a:spcBef>
                <a:spcPts val="600"/>
              </a:spcBef>
              <a:spcAft>
                <a:spcPts val="600"/>
              </a:spcAft>
              <a:buFont typeface="Arial"/>
              <a:buChar char="•"/>
            </a:pPr>
            <a:r>
              <a:rPr lang="en-US" dirty="0">
                <a:solidFill>
                  <a:srgbClr val="3C3D3C"/>
                </a:solidFill>
                <a:latin typeface="Arial"/>
                <a:cs typeface="Arial"/>
              </a:rPr>
              <a:t>Soil &amp; Water Conservation Districts- maps, local conditions </a:t>
            </a:r>
            <a:endParaRPr lang="en-US" dirty="0"/>
          </a:p>
        </p:txBody>
      </p:sp>
    </p:spTree>
    <p:extLst>
      <p:ext uri="{BB962C8B-B14F-4D97-AF65-F5344CB8AC3E}">
        <p14:creationId xmlns:p14="http://schemas.microsoft.com/office/powerpoint/2010/main" val="3069363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6E3B2-7A3B-56B2-1593-D472AA648B9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281DD58-2CA2-B748-827A-B8986F241B23}"/>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F62543F9-0754-CF95-4121-020BEC212AF8}"/>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4426B44B-9FFE-EB20-461B-27000DA49622}"/>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8023D69D-0E3D-4766-7952-6AD22995BC06}"/>
              </a:ext>
            </a:extLst>
          </p:cNvPr>
          <p:cNvSpPr txBox="1"/>
          <p:nvPr/>
        </p:nvSpPr>
        <p:spPr>
          <a:xfrm>
            <a:off x="469965" y="398525"/>
            <a:ext cx="6042047" cy="116012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90C226"/>
                </a:solidFill>
                <a:latin typeface="Trebuchet MS"/>
                <a:sym typeface="Gibson 1"/>
              </a:rPr>
              <a:t>New Farmer Business Navigator at UConn Extension</a:t>
            </a:r>
            <a:endParaRPr lang="en-US"/>
          </a:p>
        </p:txBody>
      </p:sp>
      <p:sp>
        <p:nvSpPr>
          <p:cNvPr id="13" name="Freeform 6">
            <a:extLst>
              <a:ext uri="{FF2B5EF4-FFF2-40B4-BE49-F238E27FC236}">
                <a16:creationId xmlns:a16="http://schemas.microsoft.com/office/drawing/2014/main" id="{9B390C5D-CAC3-3CA2-2174-A5A592B072B0}"/>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8113E014-E2AA-0521-A456-AF052A723082}"/>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5B5A6228-C6AA-358D-27F5-7C6FA3E0ED6E}"/>
              </a:ext>
            </a:extLst>
          </p:cNvPr>
          <p:cNvSpPr txBox="1"/>
          <p:nvPr/>
        </p:nvSpPr>
        <p:spPr>
          <a:xfrm>
            <a:off x="471914" y="1876287"/>
            <a:ext cx="5652059" cy="43140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solidFill>
                  <a:srgbClr val="404040"/>
                </a:solidFill>
                <a:latin typeface="Trebuchet MS"/>
                <a:cs typeface="Arial"/>
              </a:rPr>
              <a:t>Robert Chang – </a:t>
            </a:r>
            <a:r>
              <a:rPr lang="en-US">
                <a:latin typeface="Trebuchet MS"/>
                <a:cs typeface="Arial"/>
                <a:hlinkClick r:id="rId3"/>
              </a:rPr>
              <a:t>robert.chang@uconn.edu</a:t>
            </a:r>
            <a:endParaRPr lang="en-US">
              <a:latin typeface="Trebuchet MS"/>
              <a:cs typeface="Arial"/>
            </a:endParaRPr>
          </a:p>
          <a:p>
            <a:pPr marL="285750" indent="-285750">
              <a:spcBef>
                <a:spcPts val="1000"/>
              </a:spcBef>
              <a:buFont typeface="Arial"/>
              <a:buChar char="•"/>
            </a:pPr>
            <a:r>
              <a:rPr lang="en-US">
                <a:solidFill>
                  <a:srgbClr val="404040"/>
                </a:solidFill>
                <a:latin typeface="Trebuchet MS"/>
                <a:cs typeface="Arial"/>
              </a:rPr>
              <a:t>Connect new/beginning farmers to technical assistance and other resources in CT</a:t>
            </a:r>
          </a:p>
          <a:p>
            <a:pPr marL="742950" lvl="1" indent="-285750">
              <a:spcBef>
                <a:spcPts val="1000"/>
              </a:spcBef>
              <a:buFont typeface="Arial"/>
              <a:buChar char="•"/>
            </a:pPr>
            <a:r>
              <a:rPr lang="en-US">
                <a:solidFill>
                  <a:srgbClr val="404040"/>
                </a:solidFill>
                <a:latin typeface="Trebuchet MS"/>
                <a:cs typeface="Arial"/>
              </a:rPr>
              <a:t>Land Access</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Farm Business start up</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Resources include:</a:t>
            </a:r>
            <a:endParaRPr lang="en-US">
              <a:latin typeface="Trebuchet MS"/>
              <a:cs typeface="Arial"/>
            </a:endParaRPr>
          </a:p>
          <a:p>
            <a:pPr marL="1200150" lvl="2" indent="-285750">
              <a:spcBef>
                <a:spcPts val="1000"/>
              </a:spcBef>
              <a:buFont typeface="Arial"/>
              <a:buChar char="•"/>
            </a:pPr>
            <a:r>
              <a:rPr lang="en-US">
                <a:solidFill>
                  <a:srgbClr val="404040"/>
                </a:solidFill>
                <a:latin typeface="Trebuchet MS"/>
                <a:cs typeface="Arial"/>
              </a:rPr>
              <a:t>Training</a:t>
            </a:r>
            <a:endParaRPr lang="en-US">
              <a:latin typeface="Trebuchet MS"/>
              <a:cs typeface="Arial"/>
            </a:endParaRPr>
          </a:p>
          <a:p>
            <a:pPr marL="1200150" lvl="2" indent="-285750">
              <a:spcBef>
                <a:spcPts val="1000"/>
              </a:spcBef>
              <a:buFont typeface="Arial"/>
              <a:buChar char="•"/>
            </a:pPr>
            <a:r>
              <a:rPr lang="en-US">
                <a:solidFill>
                  <a:srgbClr val="404040"/>
                </a:solidFill>
                <a:latin typeface="Trebuchet MS"/>
                <a:cs typeface="Arial"/>
              </a:rPr>
              <a:t>One on one consultation with, navigator, experts and technical assistance providers</a:t>
            </a:r>
            <a:endParaRPr lang="en-US">
              <a:latin typeface="Trebuchet MS"/>
              <a:cs typeface="Arial"/>
            </a:endParaRPr>
          </a:p>
          <a:p>
            <a:pPr marL="1200150" lvl="2" indent="-285750">
              <a:spcBef>
                <a:spcPts val="1000"/>
              </a:spcBef>
              <a:buFont typeface="Arial"/>
              <a:buChar char="•"/>
            </a:pPr>
            <a:r>
              <a:rPr lang="en-US">
                <a:solidFill>
                  <a:srgbClr val="404040"/>
                </a:solidFill>
                <a:latin typeface="Trebuchet MS"/>
                <a:cs typeface="Arial"/>
              </a:rPr>
              <a:t>Agencies to share costs of implementing certain farm practices</a:t>
            </a:r>
            <a:endParaRPr lang="en-US"/>
          </a:p>
        </p:txBody>
      </p:sp>
    </p:spTree>
    <p:extLst>
      <p:ext uri="{BB962C8B-B14F-4D97-AF65-F5344CB8AC3E}">
        <p14:creationId xmlns:p14="http://schemas.microsoft.com/office/powerpoint/2010/main" val="424590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69F9B-0FB4-D7FC-F819-B0D34210458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0A15997-8741-D90E-CC6F-EF09EB2F299B}"/>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9B639DDB-A67F-7ED2-7F13-498EA32CC9C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D5EF6992-DBC3-2766-A81B-08C03EE70DE4}"/>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26F90FD9-B75E-F6BF-4EDB-EE31CA709586}"/>
              </a:ext>
            </a:extLst>
          </p:cNvPr>
          <p:cNvSpPr txBox="1"/>
          <p:nvPr/>
        </p:nvSpPr>
        <p:spPr>
          <a:xfrm>
            <a:off x="554632" y="747775"/>
            <a:ext cx="6042047" cy="103874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Land Access - Training</a:t>
            </a: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D3F3F07E-97C9-85A6-B305-33AA00BC78E8}"/>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3803F634-DD64-31D7-BFD1-ACEA5EF62D7A}"/>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BD46F735-FBEB-3D73-C201-1CD92426DD64}"/>
              </a:ext>
            </a:extLst>
          </p:cNvPr>
          <p:cNvSpPr txBox="1"/>
          <p:nvPr/>
        </p:nvSpPr>
        <p:spPr>
          <a:xfrm>
            <a:off x="489886" y="1616895"/>
            <a:ext cx="5652059" cy="4390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solidFill>
                  <a:srgbClr val="404040"/>
                </a:solidFill>
                <a:latin typeface="Trebuchet MS"/>
                <a:cs typeface="Arial"/>
              </a:rPr>
              <a:t>UConn Extension Land Access Readiness course</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Finding and evaluating farmland</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Urban Farming</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Leasing</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Real Estate transactions</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Conservation Easements</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Local Regulations</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Financing</a:t>
            </a:r>
            <a:endParaRPr lang="en-US">
              <a:latin typeface="Trebuchet MS"/>
              <a:cs typeface="Arial"/>
            </a:endParaRPr>
          </a:p>
          <a:p>
            <a:pPr marL="742950" lvl="1" indent="-285750">
              <a:spcBef>
                <a:spcPts val="1000"/>
              </a:spcBef>
              <a:buFont typeface="Arial"/>
              <a:buChar char="•"/>
            </a:pPr>
            <a:r>
              <a:rPr lang="en-US">
                <a:solidFill>
                  <a:srgbClr val="404040"/>
                </a:solidFill>
                <a:latin typeface="Trebuchet MS"/>
                <a:cs typeface="Arial"/>
              </a:rPr>
              <a:t>Alternative ownership models</a:t>
            </a:r>
            <a:endParaRPr lang="en-US">
              <a:latin typeface="Trebuchet MS"/>
              <a:cs typeface="Arial"/>
            </a:endParaRPr>
          </a:p>
          <a:p>
            <a:pPr marL="285750" indent="-285750">
              <a:spcBef>
                <a:spcPts val="1000"/>
              </a:spcBef>
              <a:buFont typeface="Arial"/>
              <a:buChar char="•"/>
            </a:pPr>
            <a:r>
              <a:rPr lang="en-US">
                <a:solidFill>
                  <a:srgbClr val="404040"/>
                </a:solidFill>
                <a:latin typeface="Trebuchet MS"/>
                <a:cs typeface="Arial"/>
              </a:rPr>
              <a:t>UConn Extension [web site URL]</a:t>
            </a:r>
            <a:endParaRPr lang="en-US">
              <a:latin typeface="Trebuchet MS"/>
              <a:cs typeface="Arial"/>
            </a:endParaRPr>
          </a:p>
          <a:p>
            <a:pPr marL="285750" indent="-285750">
              <a:spcBef>
                <a:spcPts val="1000"/>
              </a:spcBef>
              <a:buFont typeface="Arial"/>
              <a:buChar char="•"/>
            </a:pPr>
            <a:endParaRPr lang="en-US" sz="1600">
              <a:latin typeface="Trebuchet MS"/>
              <a:cs typeface="Arial"/>
            </a:endParaRPr>
          </a:p>
        </p:txBody>
      </p:sp>
    </p:spTree>
    <p:extLst>
      <p:ext uri="{BB962C8B-B14F-4D97-AF65-F5344CB8AC3E}">
        <p14:creationId xmlns:p14="http://schemas.microsoft.com/office/powerpoint/2010/main" val="1821098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AC34E-ADD1-335A-4607-AD9AF222426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AF0C233-B0DA-20C3-1FB4-D75BCDC7E7EE}"/>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7A5B721C-587D-D07D-7301-4598A19C9D5A}"/>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D9D74A5F-8008-CD35-2D03-41D639174332}"/>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70258A08-9A2B-E18A-FB3F-5EE5DA616063}"/>
              </a:ext>
            </a:extLst>
          </p:cNvPr>
          <p:cNvSpPr txBox="1"/>
          <p:nvPr/>
        </p:nvSpPr>
        <p:spPr>
          <a:xfrm>
            <a:off x="554632" y="747775"/>
            <a:ext cx="6480556" cy="2023631"/>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Business Start Up -Business Planning</a:t>
            </a:r>
            <a:endParaRPr lang="en-US" sz="3200">
              <a:solidFill>
                <a:srgbClr val="90C226"/>
              </a:solidFill>
              <a:latin typeface="Trebuchet MS"/>
            </a:endParaRPr>
          </a:p>
          <a:p>
            <a:endParaRPr lang="en-US" sz="3200">
              <a:solidFill>
                <a:srgbClr val="90C226"/>
              </a:solidFill>
              <a:latin typeface="Trebuchet MS"/>
            </a:endParaRP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61902AE5-9122-6522-900A-790D5803C1C3}"/>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3A356883-AEEA-51F9-06A6-3809E941C466}"/>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3D38CE17-6BEE-FFCA-163C-47F74F080007}"/>
              </a:ext>
            </a:extLst>
          </p:cNvPr>
          <p:cNvSpPr txBox="1"/>
          <p:nvPr/>
        </p:nvSpPr>
        <p:spPr>
          <a:xfrm>
            <a:off x="489886" y="2051810"/>
            <a:ext cx="5652059" cy="42627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solidFill>
                  <a:srgbClr val="404040"/>
                </a:solidFill>
                <a:latin typeface="Trebuchet MS"/>
                <a:cs typeface="Arial"/>
              </a:rPr>
              <a:t>Fail to Plan = Plan to Fail</a:t>
            </a:r>
          </a:p>
          <a:p>
            <a:pPr marL="285750" indent="-285750">
              <a:spcBef>
                <a:spcPts val="1000"/>
              </a:spcBef>
              <a:buFont typeface="Arial"/>
              <a:buChar char="•"/>
            </a:pPr>
            <a:r>
              <a:rPr lang="en-US">
                <a:solidFill>
                  <a:srgbClr val="404040"/>
                </a:solidFill>
                <a:latin typeface="Trebuchet MS"/>
                <a:cs typeface="Arial"/>
              </a:rPr>
              <a:t>Business Plan is living document describing:</a:t>
            </a:r>
          </a:p>
          <a:p>
            <a:pPr marL="742950" lvl="1" indent="-285750">
              <a:spcBef>
                <a:spcPts val="1000"/>
              </a:spcBef>
              <a:buFont typeface="Arial"/>
              <a:buChar char="•"/>
            </a:pPr>
            <a:r>
              <a:rPr lang="en-US">
                <a:solidFill>
                  <a:srgbClr val="404040"/>
                </a:solidFill>
                <a:latin typeface="Trebuchet MS"/>
                <a:cs typeface="Arial"/>
              </a:rPr>
              <a:t>Who you are and who are your customers</a:t>
            </a:r>
          </a:p>
          <a:p>
            <a:pPr marL="742950" lvl="1" indent="-285750">
              <a:spcBef>
                <a:spcPts val="1000"/>
              </a:spcBef>
              <a:buFont typeface="Arial"/>
              <a:buChar char="•"/>
            </a:pPr>
            <a:r>
              <a:rPr lang="en-US">
                <a:solidFill>
                  <a:srgbClr val="404040"/>
                </a:solidFill>
                <a:latin typeface="Trebuchet MS"/>
                <a:cs typeface="Arial"/>
              </a:rPr>
              <a:t>What you grow and how you grow it</a:t>
            </a:r>
          </a:p>
          <a:p>
            <a:pPr marL="742950" lvl="1" indent="-285750">
              <a:spcBef>
                <a:spcPts val="1000"/>
              </a:spcBef>
              <a:buFont typeface="Arial"/>
              <a:buChar char="•"/>
            </a:pPr>
            <a:r>
              <a:rPr lang="en-US">
                <a:solidFill>
                  <a:srgbClr val="404040"/>
                </a:solidFill>
                <a:latin typeface="Trebuchet MS"/>
                <a:cs typeface="Arial"/>
              </a:rPr>
              <a:t>How you sell your products</a:t>
            </a:r>
          </a:p>
          <a:p>
            <a:pPr marL="742950" lvl="1" indent="-285750">
              <a:spcBef>
                <a:spcPts val="1000"/>
              </a:spcBef>
              <a:buFont typeface="Arial"/>
              <a:buChar char="•"/>
            </a:pPr>
            <a:r>
              <a:rPr lang="en-US">
                <a:solidFill>
                  <a:srgbClr val="404040"/>
                </a:solidFill>
                <a:latin typeface="Trebuchet MS"/>
                <a:cs typeface="Arial"/>
              </a:rPr>
              <a:t>How you manage your business and finances</a:t>
            </a:r>
          </a:p>
          <a:p>
            <a:pPr marL="285750" indent="-285750">
              <a:spcBef>
                <a:spcPts val="1000"/>
              </a:spcBef>
              <a:buFont typeface="Arial"/>
              <a:buChar char="•"/>
            </a:pPr>
            <a:r>
              <a:rPr lang="en-US">
                <a:solidFill>
                  <a:srgbClr val="404040"/>
                </a:solidFill>
                <a:latin typeface="Trebuchet MS"/>
                <a:cs typeface="Arial"/>
              </a:rPr>
              <a:t>Plan guides you, partners, collaborators and staff</a:t>
            </a:r>
          </a:p>
          <a:p>
            <a:pPr marL="285750" indent="-285750">
              <a:spcBef>
                <a:spcPts val="1000"/>
              </a:spcBef>
              <a:buFont typeface="Arial"/>
              <a:buChar char="•"/>
            </a:pPr>
            <a:r>
              <a:rPr lang="en-US">
                <a:solidFill>
                  <a:srgbClr val="404040"/>
                </a:solidFill>
                <a:latin typeface="Trebuchet MS"/>
                <a:cs typeface="Arial"/>
              </a:rPr>
              <a:t>Plan helps funders, service providers understand the viability of farm business</a:t>
            </a:r>
          </a:p>
          <a:p>
            <a:pPr marL="742950" lvl="1"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sz="1600">
              <a:solidFill>
                <a:srgbClr val="000000"/>
              </a:solidFill>
              <a:latin typeface="Trebuchet MS"/>
              <a:cs typeface="Arial"/>
            </a:endParaRPr>
          </a:p>
        </p:txBody>
      </p:sp>
    </p:spTree>
    <p:extLst>
      <p:ext uri="{BB962C8B-B14F-4D97-AF65-F5344CB8AC3E}">
        <p14:creationId xmlns:p14="http://schemas.microsoft.com/office/powerpoint/2010/main" val="4288886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6C9A3-7AE3-B9D8-C973-131B293ABC6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8D21C9-F38B-B2F3-AC1F-E433959F11F9}"/>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AD0FC721-4F56-F326-42D2-0CB2F21FE759}"/>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E59D8608-0A40-22CB-5428-D121C93C0A1C}"/>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6E524C22-DE3F-8CCB-76F3-7B2A69A719CB}"/>
              </a:ext>
            </a:extLst>
          </p:cNvPr>
          <p:cNvSpPr txBox="1"/>
          <p:nvPr/>
        </p:nvSpPr>
        <p:spPr>
          <a:xfrm>
            <a:off x="395882" y="123358"/>
            <a:ext cx="6052631" cy="1775807"/>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600" b="1">
                <a:solidFill>
                  <a:srgbClr val="548A3A"/>
                </a:solidFill>
                <a:latin typeface="Arial"/>
                <a:cs typeface="Arial"/>
                <a:sym typeface="Gibson 1"/>
              </a:rPr>
              <a:t>Secure tenure is necessary for a farm or ranch to be sustainable</a:t>
            </a:r>
            <a:endParaRPr lang="en-US"/>
          </a:p>
        </p:txBody>
      </p:sp>
      <p:sp>
        <p:nvSpPr>
          <p:cNvPr id="13" name="Freeform 6">
            <a:extLst>
              <a:ext uri="{FF2B5EF4-FFF2-40B4-BE49-F238E27FC236}">
                <a16:creationId xmlns:a16="http://schemas.microsoft.com/office/drawing/2014/main" id="{CC499C22-CA6E-DB38-2189-E491A06C94B7}"/>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F32047BF-4248-AD01-ACA3-5E5AF5379E62}"/>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8872D63A-66C5-9764-52AF-E1FAA7F8AC39}"/>
              </a:ext>
            </a:extLst>
          </p:cNvPr>
          <p:cNvSpPr txBox="1"/>
          <p:nvPr/>
        </p:nvSpPr>
        <p:spPr>
          <a:xfrm>
            <a:off x="391583" y="2201333"/>
            <a:ext cx="5281083" cy="40195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2900">
                <a:solidFill>
                  <a:srgbClr val="3C3D3C"/>
                </a:solidFill>
                <a:latin typeface="Arial"/>
                <a:cs typeface="Arial"/>
              </a:rPr>
              <a:t>Secure land tenure includes:</a:t>
            </a:r>
            <a:endParaRPr lang="en-US" sz="2900">
              <a:solidFill>
                <a:srgbClr val="548A3A"/>
              </a:solidFill>
              <a:latin typeface="Arial"/>
              <a:cs typeface="Arial"/>
            </a:endParaRPr>
          </a:p>
          <a:p>
            <a:pPr marL="742950" lvl="1" indent="-285750">
              <a:spcBef>
                <a:spcPct val="20000"/>
              </a:spcBef>
              <a:buFont typeface="Arial"/>
              <a:buChar char="•"/>
            </a:pPr>
            <a:r>
              <a:rPr lang="en-US" sz="2900">
                <a:solidFill>
                  <a:srgbClr val="3C3D3C"/>
                </a:solidFill>
                <a:latin typeface="Arial"/>
                <a:cs typeface="Arial"/>
              </a:rPr>
              <a:t>Affordability and availability</a:t>
            </a:r>
            <a:endParaRPr lang="en-US" sz="2900">
              <a:solidFill>
                <a:srgbClr val="548A3A"/>
              </a:solidFill>
              <a:latin typeface="Arial"/>
              <a:cs typeface="Arial"/>
            </a:endParaRPr>
          </a:p>
          <a:p>
            <a:pPr marL="742950" lvl="1" indent="-285750">
              <a:spcBef>
                <a:spcPct val="20000"/>
              </a:spcBef>
              <a:buFont typeface="Arial"/>
              <a:buChar char="•"/>
            </a:pPr>
            <a:r>
              <a:rPr lang="en-US" sz="2900">
                <a:solidFill>
                  <a:srgbClr val="3C3D3C"/>
                </a:solidFill>
                <a:latin typeface="Arial"/>
                <a:cs typeface="Arial"/>
              </a:rPr>
              <a:t>Findability and security</a:t>
            </a:r>
            <a:endParaRPr lang="en-US" sz="2900">
              <a:solidFill>
                <a:srgbClr val="548A3A"/>
              </a:solidFill>
              <a:latin typeface="Arial"/>
              <a:cs typeface="Arial"/>
            </a:endParaRPr>
          </a:p>
          <a:p>
            <a:pPr marL="742950" lvl="1" indent="-285750">
              <a:spcBef>
                <a:spcPct val="20000"/>
              </a:spcBef>
              <a:buFont typeface="Arial"/>
              <a:buChar char="•"/>
            </a:pPr>
            <a:r>
              <a:rPr lang="en-US" sz="2900">
                <a:solidFill>
                  <a:srgbClr val="3C3D3C"/>
                </a:solidFill>
                <a:latin typeface="Arial"/>
                <a:cs typeface="Arial"/>
              </a:rPr>
              <a:t>Equity and housing</a:t>
            </a:r>
            <a:endParaRPr lang="en-US" sz="2900">
              <a:solidFill>
                <a:srgbClr val="548A3A"/>
              </a:solidFill>
              <a:latin typeface="Arial"/>
              <a:cs typeface="Arial"/>
            </a:endParaRPr>
          </a:p>
          <a:p>
            <a:pPr marL="742950" lvl="1" indent="-285750">
              <a:spcBef>
                <a:spcPct val="20000"/>
              </a:spcBef>
              <a:buFont typeface="Arial"/>
              <a:buChar char="•"/>
            </a:pPr>
            <a:r>
              <a:rPr lang="en-US" sz="2900">
                <a:solidFill>
                  <a:srgbClr val="3C3D3C"/>
                </a:solidFill>
                <a:latin typeface="Arial"/>
                <a:cs typeface="Arial"/>
              </a:rPr>
              <a:t>Compatibility with land use laws and/or lease and deed terms</a:t>
            </a:r>
            <a:endParaRPr lang="en-US"/>
          </a:p>
        </p:txBody>
      </p:sp>
    </p:spTree>
    <p:extLst>
      <p:ext uri="{BB962C8B-B14F-4D97-AF65-F5344CB8AC3E}">
        <p14:creationId xmlns:p14="http://schemas.microsoft.com/office/powerpoint/2010/main" val="1547470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4040C-FEA1-151D-A390-3FC85358A50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0FC6961-DBAD-8873-09FA-446B7BFD0385}"/>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8F5B3515-4C68-BDA4-54A6-EABBEF1FC00D}"/>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B4BB97C0-E374-B24F-54B0-6EF65E0DA034}"/>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44294463-40B8-543E-2903-F50B95C9924D}"/>
              </a:ext>
            </a:extLst>
          </p:cNvPr>
          <p:cNvSpPr txBox="1"/>
          <p:nvPr/>
        </p:nvSpPr>
        <p:spPr>
          <a:xfrm>
            <a:off x="554632" y="747775"/>
            <a:ext cx="6480556" cy="103874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Business Start Up - Training</a:t>
            </a:r>
            <a:endParaRPr lang="en-US" sz="3200">
              <a:solidFill>
                <a:srgbClr val="90C226"/>
              </a:solidFill>
              <a:latin typeface="Trebuchet MS"/>
            </a:endParaRP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A532731C-0AEB-5974-3252-F9CF04C03218}"/>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F459701A-F70D-C70D-FF58-D2ACF68D6249}"/>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D20D9EC5-21FF-69AE-A633-F7EB78FC6C16}"/>
              </a:ext>
            </a:extLst>
          </p:cNvPr>
          <p:cNvSpPr txBox="1"/>
          <p:nvPr/>
        </p:nvSpPr>
        <p:spPr>
          <a:xfrm>
            <a:off x="468719" y="1512060"/>
            <a:ext cx="5652059" cy="5478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solidFill>
                  <a:srgbClr val="404040"/>
                </a:solidFill>
                <a:latin typeface="Trebuchet MS"/>
                <a:cs typeface="Arial"/>
              </a:rPr>
              <a:t>UConn Extension Business of Farming Course</a:t>
            </a:r>
          </a:p>
          <a:p>
            <a:pPr marL="742950" lvl="1" indent="-285750">
              <a:spcBef>
                <a:spcPts val="1000"/>
              </a:spcBef>
              <a:buFont typeface="Arial"/>
              <a:buChar char="•"/>
            </a:pPr>
            <a:r>
              <a:rPr lang="en-US">
                <a:solidFill>
                  <a:srgbClr val="404040"/>
                </a:solidFill>
                <a:latin typeface="Trebuchet MS"/>
                <a:cs typeface="Arial"/>
              </a:rPr>
              <a:t>Legal issues for Farmers</a:t>
            </a:r>
          </a:p>
          <a:p>
            <a:pPr marL="742950" lvl="1" indent="-285750">
              <a:spcBef>
                <a:spcPts val="1000"/>
              </a:spcBef>
              <a:buFont typeface="Arial"/>
              <a:buChar char="•"/>
            </a:pPr>
            <a:r>
              <a:rPr lang="en-US">
                <a:solidFill>
                  <a:srgbClr val="404040"/>
                </a:solidFill>
                <a:latin typeface="Trebuchet MS"/>
                <a:cs typeface="Arial"/>
              </a:rPr>
              <a:t>Financial management, taxes and insurance</a:t>
            </a:r>
          </a:p>
          <a:p>
            <a:pPr marL="742950" lvl="1" indent="-285750">
              <a:spcBef>
                <a:spcPts val="1000"/>
              </a:spcBef>
              <a:buFont typeface="Arial"/>
              <a:buChar char="•"/>
            </a:pPr>
            <a:r>
              <a:rPr lang="en-US">
                <a:solidFill>
                  <a:srgbClr val="404040"/>
                </a:solidFill>
                <a:latin typeface="Trebuchet MS"/>
                <a:cs typeface="Arial"/>
              </a:rPr>
              <a:t>Marketing, branding and sales opportunities</a:t>
            </a:r>
          </a:p>
          <a:p>
            <a:pPr marL="285750" indent="-285750">
              <a:spcBef>
                <a:spcPts val="1000"/>
              </a:spcBef>
              <a:buFont typeface="Arial"/>
              <a:buChar char="•"/>
            </a:pPr>
            <a:r>
              <a:rPr lang="en-US">
                <a:solidFill>
                  <a:srgbClr val="404040"/>
                </a:solidFill>
                <a:latin typeface="Trebuchet MS"/>
                <a:cs typeface="Arial"/>
              </a:rPr>
              <a:t>UConn Extension Solid Ground Beginning Farmer Training</a:t>
            </a:r>
          </a:p>
          <a:p>
            <a:pPr marL="742950" lvl="1" indent="-285750">
              <a:spcBef>
                <a:spcPts val="1000"/>
              </a:spcBef>
              <a:buFont typeface="Arial"/>
              <a:buChar char="•"/>
            </a:pPr>
            <a:r>
              <a:rPr lang="en-US">
                <a:solidFill>
                  <a:srgbClr val="404040"/>
                </a:solidFill>
                <a:latin typeface="Trebuchet MS"/>
                <a:cs typeface="Arial"/>
              </a:rPr>
              <a:t>Farm Manager's Summit</a:t>
            </a:r>
          </a:p>
          <a:p>
            <a:pPr marL="742950" lvl="1" indent="-285750">
              <a:spcBef>
                <a:spcPts val="1000"/>
              </a:spcBef>
              <a:buFont typeface="Arial"/>
              <a:buChar char="•"/>
            </a:pPr>
            <a:r>
              <a:rPr lang="en-US">
                <a:solidFill>
                  <a:srgbClr val="404040"/>
                </a:solidFill>
                <a:latin typeface="Trebuchet MS"/>
                <a:cs typeface="Arial"/>
              </a:rPr>
              <a:t>Farmland Mixer</a:t>
            </a:r>
          </a:p>
          <a:p>
            <a:pPr marL="742950" lvl="1" indent="-285750">
              <a:spcBef>
                <a:spcPts val="1000"/>
              </a:spcBef>
              <a:buFont typeface="Arial"/>
              <a:buChar char="•"/>
            </a:pPr>
            <a:r>
              <a:rPr lang="en-US">
                <a:solidFill>
                  <a:srgbClr val="404040"/>
                </a:solidFill>
                <a:latin typeface="Trebuchet MS"/>
                <a:cs typeface="Arial"/>
              </a:rPr>
              <a:t>Agriculture Mechanics Trainings</a:t>
            </a:r>
          </a:p>
          <a:p>
            <a:pPr marL="742950" lvl="1" indent="-285750">
              <a:spcBef>
                <a:spcPts val="1000"/>
              </a:spcBef>
              <a:buFont typeface="Arial"/>
              <a:buChar char="•"/>
            </a:pPr>
            <a:r>
              <a:rPr lang="en-US">
                <a:solidFill>
                  <a:srgbClr val="404040"/>
                </a:solidFill>
                <a:latin typeface="Trebuchet MS"/>
                <a:cs typeface="Arial"/>
              </a:rPr>
              <a:t>Field Days</a:t>
            </a:r>
          </a:p>
          <a:p>
            <a:pPr marL="742950" lvl="1" indent="-285750">
              <a:spcBef>
                <a:spcPts val="1000"/>
              </a:spcBef>
              <a:buFont typeface="Arial"/>
              <a:buChar char="•"/>
            </a:pPr>
            <a:r>
              <a:rPr lang="en-US">
                <a:solidFill>
                  <a:srgbClr val="404040"/>
                </a:solidFill>
                <a:latin typeface="Trebuchet MS"/>
                <a:cs typeface="Arial"/>
              </a:rPr>
              <a:t>Accessing Grants</a:t>
            </a:r>
          </a:p>
          <a:p>
            <a:pPr marL="285750" indent="-285750">
              <a:spcBef>
                <a:spcPts val="1000"/>
              </a:spcBef>
              <a:buFont typeface="Arial"/>
              <a:buChar char="•"/>
            </a:pPr>
            <a:endParaRPr lang="en-US">
              <a:solidFill>
                <a:srgbClr val="404040"/>
              </a:solidFill>
              <a:latin typeface="Trebuchet MS"/>
              <a:cs typeface="Arial"/>
            </a:endParaRPr>
          </a:p>
          <a:p>
            <a:pPr marL="742950" lvl="1"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sz="1600">
              <a:solidFill>
                <a:srgbClr val="000000"/>
              </a:solidFill>
              <a:latin typeface="Trebuchet MS"/>
              <a:cs typeface="Arial"/>
            </a:endParaRPr>
          </a:p>
        </p:txBody>
      </p:sp>
    </p:spTree>
    <p:extLst>
      <p:ext uri="{BB962C8B-B14F-4D97-AF65-F5344CB8AC3E}">
        <p14:creationId xmlns:p14="http://schemas.microsoft.com/office/powerpoint/2010/main" val="4051052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C64D-5206-6221-7650-B6A16A12DCF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27737A-B317-5AA3-F411-181E42CC208C}"/>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EE50F0A2-EBAE-4DFC-875E-6C1767C465FA}"/>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A22C8DA6-A968-8B33-3B70-A7190C0186FC}"/>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8FD695B0-6D4E-47A5-0849-29044C08C21D}"/>
              </a:ext>
            </a:extLst>
          </p:cNvPr>
          <p:cNvSpPr txBox="1"/>
          <p:nvPr/>
        </p:nvSpPr>
        <p:spPr>
          <a:xfrm>
            <a:off x="554632" y="747775"/>
            <a:ext cx="6480556" cy="103874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One on One Consultations</a:t>
            </a:r>
            <a:endParaRPr lang="en-US" sz="3200">
              <a:ea typeface="Calibri"/>
              <a:cs typeface="Calibri"/>
            </a:endParaRP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55D37688-6415-BDC0-8F5E-DDB2D5DD8934}"/>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CB230BAB-63A1-1536-5EA5-33661FFF28BF}"/>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D717B71B-32FA-ACB2-147B-FA13E865E966}"/>
              </a:ext>
            </a:extLst>
          </p:cNvPr>
          <p:cNvSpPr txBox="1"/>
          <p:nvPr/>
        </p:nvSpPr>
        <p:spPr>
          <a:xfrm>
            <a:off x="553386" y="1713143"/>
            <a:ext cx="5652059" cy="46987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1000"/>
              </a:spcBef>
              <a:buFont typeface="Arial"/>
              <a:buChar char="•"/>
            </a:pPr>
            <a:r>
              <a:rPr lang="en-US">
                <a:solidFill>
                  <a:srgbClr val="404040"/>
                </a:solidFill>
                <a:latin typeface="Trebuchet MS"/>
                <a:cs typeface="Arial"/>
              </a:rPr>
              <a:t>Initial Meeting with New Farmer Business Navigator</a:t>
            </a:r>
          </a:p>
          <a:p>
            <a:pPr marL="285750" indent="-285750">
              <a:spcBef>
                <a:spcPts val="1000"/>
              </a:spcBef>
              <a:buFont typeface="Arial"/>
              <a:buChar char="•"/>
            </a:pPr>
            <a:r>
              <a:rPr lang="en-US">
                <a:solidFill>
                  <a:srgbClr val="404040"/>
                </a:solidFill>
                <a:latin typeface="Trebuchet MS"/>
                <a:cs typeface="Arial"/>
              </a:rPr>
              <a:t>Questions for farmers</a:t>
            </a:r>
          </a:p>
          <a:p>
            <a:pPr marL="742950" lvl="1" indent="-285750">
              <a:spcBef>
                <a:spcPts val="1000"/>
              </a:spcBef>
              <a:buFont typeface="Arial"/>
              <a:buChar char="•"/>
            </a:pPr>
            <a:r>
              <a:rPr lang="en-US">
                <a:solidFill>
                  <a:srgbClr val="404040"/>
                </a:solidFill>
                <a:latin typeface="Trebuchet MS"/>
                <a:cs typeface="Arial"/>
              </a:rPr>
              <a:t>Prior farm experience</a:t>
            </a:r>
          </a:p>
          <a:p>
            <a:pPr marL="742950" lvl="1" indent="-285750">
              <a:spcBef>
                <a:spcPts val="1000"/>
              </a:spcBef>
              <a:buFont typeface="Arial"/>
              <a:buChar char="•"/>
            </a:pPr>
            <a:r>
              <a:rPr lang="en-US">
                <a:solidFill>
                  <a:srgbClr val="404040"/>
                </a:solidFill>
                <a:latin typeface="Trebuchet MS"/>
                <a:cs typeface="Arial"/>
              </a:rPr>
              <a:t>Prior farm training</a:t>
            </a:r>
          </a:p>
          <a:p>
            <a:pPr marL="742950" lvl="1" indent="-285750">
              <a:spcBef>
                <a:spcPts val="1000"/>
              </a:spcBef>
              <a:buFont typeface="Arial"/>
              <a:buChar char="•"/>
            </a:pPr>
            <a:r>
              <a:rPr lang="en-US">
                <a:solidFill>
                  <a:srgbClr val="404040"/>
                </a:solidFill>
                <a:latin typeface="Trebuchet MS"/>
                <a:cs typeface="Arial"/>
              </a:rPr>
              <a:t>Business plan</a:t>
            </a:r>
          </a:p>
          <a:p>
            <a:pPr marL="742950" lvl="1" indent="-285750">
              <a:spcBef>
                <a:spcPts val="1000"/>
              </a:spcBef>
              <a:buFont typeface="Arial"/>
              <a:buChar char="•"/>
            </a:pPr>
            <a:r>
              <a:rPr lang="en-US">
                <a:solidFill>
                  <a:srgbClr val="404040"/>
                </a:solidFill>
                <a:latin typeface="Trebuchet MS"/>
                <a:cs typeface="Arial"/>
              </a:rPr>
              <a:t>Farmland requirements</a:t>
            </a:r>
          </a:p>
          <a:p>
            <a:pPr marL="742950" lvl="1" indent="-285750">
              <a:spcBef>
                <a:spcPts val="1000"/>
              </a:spcBef>
              <a:buFont typeface="Arial"/>
              <a:buChar char="•"/>
            </a:pPr>
            <a:r>
              <a:rPr lang="en-US">
                <a:solidFill>
                  <a:srgbClr val="404040"/>
                </a:solidFill>
                <a:latin typeface="Trebuchet MS"/>
                <a:cs typeface="Arial"/>
              </a:rPr>
              <a:t>Finance options</a:t>
            </a:r>
          </a:p>
          <a:p>
            <a:pPr marL="742950" lvl="1" indent="-285750">
              <a:spcBef>
                <a:spcPts val="1000"/>
              </a:spcBef>
              <a:buFont typeface="Arial"/>
              <a:buChar char="•"/>
            </a:pPr>
            <a:r>
              <a:rPr lang="en-US">
                <a:solidFill>
                  <a:srgbClr val="404040"/>
                </a:solidFill>
                <a:latin typeface="Trebuchet MS"/>
                <a:cs typeface="Arial"/>
              </a:rPr>
              <a:t>Support network</a:t>
            </a:r>
          </a:p>
          <a:p>
            <a:pPr marL="285750" indent="-285750">
              <a:spcBef>
                <a:spcPts val="1000"/>
              </a:spcBef>
              <a:buFont typeface="Arial"/>
              <a:buChar char="•"/>
            </a:pPr>
            <a:endParaRPr lang="en-US">
              <a:solidFill>
                <a:srgbClr val="404040"/>
              </a:solidFill>
              <a:latin typeface="Trebuchet MS"/>
              <a:cs typeface="Arial"/>
            </a:endParaRPr>
          </a:p>
          <a:p>
            <a:pPr marL="742950" lvl="1"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000000"/>
              </a:solidFill>
              <a:latin typeface="Trebuchet MS"/>
              <a:cs typeface="Arial"/>
            </a:endParaRPr>
          </a:p>
        </p:txBody>
      </p:sp>
    </p:spTree>
    <p:extLst>
      <p:ext uri="{BB962C8B-B14F-4D97-AF65-F5344CB8AC3E}">
        <p14:creationId xmlns:p14="http://schemas.microsoft.com/office/powerpoint/2010/main" val="22081059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06586-0206-6395-C2C3-5DB06E748AE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DBCEE59-9D0D-C5CE-242B-D0B280C877A2}"/>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7ADF31C3-7397-D743-9BE5-B25145D7548E}"/>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963B8AE7-D1C2-6B23-7CC9-A36EA564F7BD}"/>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F438349F-B749-FF54-4713-5CE3BD0DE5ED}"/>
              </a:ext>
            </a:extLst>
          </p:cNvPr>
          <p:cNvSpPr txBox="1"/>
          <p:nvPr/>
        </p:nvSpPr>
        <p:spPr>
          <a:xfrm>
            <a:off x="554632" y="747775"/>
            <a:ext cx="6480556" cy="103874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One on One Consultations</a:t>
            </a:r>
            <a:endParaRPr lang="en-US" sz="3200">
              <a:ea typeface="Calibri"/>
              <a:cs typeface="Calibri"/>
            </a:endParaRP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713589C4-E12F-8845-442A-D883F2362A55}"/>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A970D87C-C0E2-18B7-06C3-7C0122AD7812}"/>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9CD7E8BF-8804-6E7C-D8FD-FE4D876DEEB8}"/>
              </a:ext>
            </a:extLst>
          </p:cNvPr>
          <p:cNvSpPr txBox="1"/>
          <p:nvPr/>
        </p:nvSpPr>
        <p:spPr>
          <a:xfrm>
            <a:off x="426386" y="1564977"/>
            <a:ext cx="5652059" cy="51039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285750">
              <a:spcBef>
                <a:spcPts val="1000"/>
              </a:spcBef>
              <a:buFont typeface="Arial"/>
              <a:buChar char="•"/>
            </a:pPr>
            <a:r>
              <a:rPr lang="en-US">
                <a:solidFill>
                  <a:srgbClr val="404040"/>
                </a:solidFill>
                <a:latin typeface="Trebuchet MS"/>
                <a:cs typeface="Arial"/>
              </a:rPr>
              <a:t>Referrals to Technical Assistance Providers for individual consultations</a:t>
            </a:r>
          </a:p>
          <a:p>
            <a:pPr marL="742950" lvl="1" indent="-285750">
              <a:spcBef>
                <a:spcPts val="1000"/>
              </a:spcBef>
              <a:buFont typeface="Arial"/>
              <a:buChar char="•"/>
            </a:pPr>
            <a:r>
              <a:rPr lang="en-US">
                <a:solidFill>
                  <a:srgbClr val="404040"/>
                </a:solidFill>
                <a:latin typeface="Trebuchet MS"/>
                <a:cs typeface="Arial"/>
              </a:rPr>
              <a:t>Legal guidance</a:t>
            </a:r>
          </a:p>
          <a:p>
            <a:pPr marL="742950" lvl="1" indent="-285750">
              <a:spcBef>
                <a:spcPts val="1000"/>
              </a:spcBef>
              <a:buFont typeface="Arial"/>
              <a:buChar char="•"/>
            </a:pPr>
            <a:r>
              <a:rPr lang="en-US">
                <a:solidFill>
                  <a:srgbClr val="404040"/>
                </a:solidFill>
                <a:latin typeface="Trebuchet MS"/>
                <a:cs typeface="Arial"/>
              </a:rPr>
              <a:t>Marketing and branding</a:t>
            </a:r>
          </a:p>
          <a:p>
            <a:pPr marL="742950" lvl="1" indent="-285750">
              <a:spcBef>
                <a:spcPts val="1000"/>
              </a:spcBef>
              <a:buFont typeface="Arial"/>
              <a:buChar char="•"/>
            </a:pPr>
            <a:r>
              <a:rPr lang="en-US">
                <a:solidFill>
                  <a:srgbClr val="404040"/>
                </a:solidFill>
                <a:latin typeface="Trebuchet MS"/>
                <a:cs typeface="Arial"/>
              </a:rPr>
              <a:t>Taxes and accounting</a:t>
            </a:r>
          </a:p>
          <a:p>
            <a:pPr marL="742950" lvl="1" indent="-285750">
              <a:spcBef>
                <a:spcPts val="1000"/>
              </a:spcBef>
              <a:buFont typeface="Arial"/>
              <a:buChar char="•"/>
            </a:pPr>
            <a:r>
              <a:rPr lang="en-US">
                <a:solidFill>
                  <a:srgbClr val="404040"/>
                </a:solidFill>
                <a:latin typeface="Trebuchet MS"/>
                <a:cs typeface="Arial"/>
              </a:rPr>
              <a:t>Business coaching and financial management</a:t>
            </a:r>
          </a:p>
          <a:p>
            <a:pPr marL="742950" lvl="1" indent="-285750">
              <a:spcBef>
                <a:spcPts val="1000"/>
              </a:spcBef>
              <a:buFont typeface="Arial"/>
              <a:buChar char="•"/>
            </a:pPr>
            <a:r>
              <a:rPr lang="en-US">
                <a:solidFill>
                  <a:srgbClr val="404040"/>
                </a:solidFill>
                <a:latin typeface="Trebuchet MS"/>
                <a:cs typeface="Arial"/>
              </a:rPr>
              <a:t>Business planning</a:t>
            </a:r>
          </a:p>
          <a:p>
            <a:pPr marL="742950" lvl="1" indent="-285750">
              <a:spcBef>
                <a:spcPts val="1000"/>
              </a:spcBef>
              <a:buFont typeface="Arial"/>
              <a:buChar char="•"/>
            </a:pPr>
            <a:r>
              <a:rPr lang="en-US">
                <a:solidFill>
                  <a:srgbClr val="404040"/>
                </a:solidFill>
                <a:latin typeface="Trebuchet MS"/>
                <a:cs typeface="Arial"/>
              </a:rPr>
              <a:t>Financing</a:t>
            </a:r>
          </a:p>
          <a:p>
            <a:pPr marL="742950" lvl="1" indent="-285750">
              <a:spcBef>
                <a:spcPts val="1000"/>
              </a:spcBef>
              <a:buFont typeface="Arial"/>
              <a:buChar char="•"/>
            </a:pPr>
            <a:r>
              <a:rPr lang="en-US">
                <a:solidFill>
                  <a:srgbClr val="404040"/>
                </a:solidFill>
                <a:latin typeface="Trebuchet MS"/>
                <a:cs typeface="Arial"/>
              </a:rPr>
              <a:t>Town regulations</a:t>
            </a:r>
          </a:p>
          <a:p>
            <a:pPr marL="285750"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404040"/>
              </a:solidFill>
              <a:latin typeface="Trebuchet MS"/>
              <a:cs typeface="Arial"/>
            </a:endParaRPr>
          </a:p>
          <a:p>
            <a:pPr marL="742950" lvl="1"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000000"/>
              </a:solidFill>
              <a:latin typeface="Trebuchet MS"/>
              <a:cs typeface="Arial"/>
            </a:endParaRPr>
          </a:p>
        </p:txBody>
      </p:sp>
    </p:spTree>
    <p:extLst>
      <p:ext uri="{BB962C8B-B14F-4D97-AF65-F5344CB8AC3E}">
        <p14:creationId xmlns:p14="http://schemas.microsoft.com/office/powerpoint/2010/main" val="426056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B1333-AA46-8479-6271-CFB53497AE6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69CBF7D-4079-0BA8-CB7B-BE9DAE47D6D5}"/>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0BB1F254-6F6A-51F1-C77D-8D4CEEA22D9E}"/>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DD3452B3-14EB-F683-43C6-427A005E7231}"/>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46F26F98-FBBB-66F6-5F57-0BEB79A123A8}"/>
              </a:ext>
            </a:extLst>
          </p:cNvPr>
          <p:cNvSpPr txBox="1"/>
          <p:nvPr/>
        </p:nvSpPr>
        <p:spPr>
          <a:xfrm>
            <a:off x="554632" y="747775"/>
            <a:ext cx="6480556" cy="103874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r>
              <a:rPr lang="en-US" sz="3200">
                <a:solidFill>
                  <a:srgbClr val="90C226"/>
                </a:solidFill>
                <a:latin typeface="Trebuchet MS"/>
                <a:sym typeface="Gibson 1"/>
              </a:rPr>
              <a:t>One on One Consultations</a:t>
            </a:r>
            <a:endParaRPr lang="en-US" sz="3200">
              <a:ea typeface="Calibri"/>
              <a:cs typeface="Calibri"/>
            </a:endParaRPr>
          </a:p>
          <a:p>
            <a:pPr>
              <a:lnSpc>
                <a:spcPts val="4708"/>
              </a:lnSpc>
            </a:pPr>
            <a:endParaRPr lang="en-US" sz="3200">
              <a:solidFill>
                <a:srgbClr val="90C226"/>
              </a:solidFill>
              <a:latin typeface="Trebuchet MS"/>
              <a:ea typeface="Calibri"/>
              <a:cs typeface="Calibri"/>
            </a:endParaRPr>
          </a:p>
        </p:txBody>
      </p:sp>
      <p:sp>
        <p:nvSpPr>
          <p:cNvPr id="13" name="Freeform 6">
            <a:extLst>
              <a:ext uri="{FF2B5EF4-FFF2-40B4-BE49-F238E27FC236}">
                <a16:creationId xmlns:a16="http://schemas.microsoft.com/office/drawing/2014/main" id="{CC892DD1-A923-CE6B-A5F3-15C185A37FA0}"/>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65E2D67B-2D3C-1D67-3E85-A3E8A34B0AF5}"/>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F24A9CA4-F71D-699A-1232-46799BBD487D}"/>
              </a:ext>
            </a:extLst>
          </p:cNvPr>
          <p:cNvSpPr txBox="1"/>
          <p:nvPr/>
        </p:nvSpPr>
        <p:spPr>
          <a:xfrm>
            <a:off x="553386" y="1596727"/>
            <a:ext cx="5652059" cy="48269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285750">
              <a:spcBef>
                <a:spcPts val="1000"/>
              </a:spcBef>
              <a:buFont typeface="Arial"/>
              <a:buChar char="•"/>
            </a:pPr>
            <a:r>
              <a:rPr lang="en-US">
                <a:solidFill>
                  <a:srgbClr val="404040"/>
                </a:solidFill>
                <a:latin typeface="Trebuchet MS"/>
                <a:cs typeface="Arial"/>
              </a:rPr>
              <a:t>Additional Technical Assistance Providers</a:t>
            </a:r>
          </a:p>
          <a:p>
            <a:pPr marL="742950" lvl="1" indent="-285750">
              <a:spcBef>
                <a:spcPts val="1000"/>
              </a:spcBef>
              <a:buFont typeface="Arial"/>
              <a:buChar char="•"/>
            </a:pPr>
            <a:r>
              <a:rPr lang="en-US">
                <a:solidFill>
                  <a:srgbClr val="404040"/>
                </a:solidFill>
                <a:latin typeface="Trebuchet MS"/>
                <a:cs typeface="Arial"/>
              </a:rPr>
              <a:t>Land Evaluation</a:t>
            </a:r>
          </a:p>
          <a:p>
            <a:pPr marL="742950" lvl="1" indent="-285750">
              <a:spcBef>
                <a:spcPts val="1000"/>
              </a:spcBef>
              <a:buFont typeface="Arial"/>
              <a:buChar char="•"/>
            </a:pPr>
            <a:r>
              <a:rPr lang="en-US">
                <a:solidFill>
                  <a:srgbClr val="404040"/>
                </a:solidFill>
                <a:latin typeface="Trebuchet MS"/>
                <a:cs typeface="Arial"/>
              </a:rPr>
              <a:t>Leasing land</a:t>
            </a:r>
          </a:p>
          <a:p>
            <a:pPr marL="742950" lvl="1" indent="-285750">
              <a:spcBef>
                <a:spcPts val="1000"/>
              </a:spcBef>
              <a:buFont typeface="Arial"/>
              <a:buChar char="•"/>
            </a:pPr>
            <a:r>
              <a:rPr lang="en-US">
                <a:solidFill>
                  <a:srgbClr val="404040"/>
                </a:solidFill>
                <a:latin typeface="Trebuchet MS"/>
                <a:cs typeface="Arial"/>
              </a:rPr>
              <a:t>Soil Health</a:t>
            </a:r>
          </a:p>
          <a:p>
            <a:pPr marL="742950" lvl="1" indent="-285750">
              <a:spcBef>
                <a:spcPts val="1000"/>
              </a:spcBef>
              <a:buFont typeface="Arial"/>
              <a:buChar char="•"/>
            </a:pPr>
            <a:r>
              <a:rPr lang="en-US">
                <a:solidFill>
                  <a:srgbClr val="404040"/>
                </a:solidFill>
                <a:latin typeface="Trebuchet MS"/>
                <a:cs typeface="Arial"/>
              </a:rPr>
              <a:t>Crop production specialists</a:t>
            </a:r>
          </a:p>
          <a:p>
            <a:pPr marL="742950" lvl="1" indent="-285750">
              <a:spcBef>
                <a:spcPts val="1000"/>
              </a:spcBef>
              <a:buFont typeface="Arial"/>
              <a:buChar char="•"/>
            </a:pPr>
            <a:r>
              <a:rPr lang="en-US">
                <a:solidFill>
                  <a:srgbClr val="404040"/>
                </a:solidFill>
                <a:latin typeface="Trebuchet MS"/>
                <a:cs typeface="Arial"/>
              </a:rPr>
              <a:t>Conservation planning</a:t>
            </a:r>
          </a:p>
          <a:p>
            <a:pPr marL="742950" lvl="1" indent="-285750">
              <a:spcBef>
                <a:spcPts val="1000"/>
              </a:spcBef>
              <a:buFont typeface="Arial"/>
              <a:buChar char="•"/>
            </a:pPr>
            <a:r>
              <a:rPr lang="en-US">
                <a:solidFill>
                  <a:srgbClr val="404040"/>
                </a:solidFill>
                <a:latin typeface="Trebuchet MS"/>
                <a:cs typeface="Arial"/>
              </a:rPr>
              <a:t>Conservation easements</a:t>
            </a:r>
          </a:p>
          <a:p>
            <a:pPr marL="342900"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404040"/>
              </a:solidFill>
              <a:latin typeface="Trebuchet MS"/>
              <a:cs typeface="Arial"/>
            </a:endParaRPr>
          </a:p>
          <a:p>
            <a:pPr marL="742950" lvl="1" indent="-285750">
              <a:spcBef>
                <a:spcPts val="1000"/>
              </a:spcBef>
              <a:buFont typeface="Arial"/>
              <a:buChar char="•"/>
            </a:pPr>
            <a:endParaRPr lang="en-US">
              <a:solidFill>
                <a:srgbClr val="404040"/>
              </a:solidFill>
              <a:latin typeface="Trebuchet MS"/>
              <a:cs typeface="Arial"/>
            </a:endParaRPr>
          </a:p>
          <a:p>
            <a:pPr marL="285750" indent="-285750">
              <a:spcBef>
                <a:spcPts val="1000"/>
              </a:spcBef>
              <a:buFont typeface="Arial"/>
              <a:buChar char="•"/>
            </a:pPr>
            <a:endParaRPr lang="en-US">
              <a:solidFill>
                <a:srgbClr val="000000"/>
              </a:solidFill>
              <a:latin typeface="Trebuchet MS"/>
              <a:cs typeface="Arial"/>
            </a:endParaRPr>
          </a:p>
        </p:txBody>
      </p:sp>
    </p:spTree>
    <p:extLst>
      <p:ext uri="{BB962C8B-B14F-4D97-AF65-F5344CB8AC3E}">
        <p14:creationId xmlns:p14="http://schemas.microsoft.com/office/powerpoint/2010/main" val="19251049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57250"/>
            <a:ext cx="3310500" cy="5143757"/>
            <a:chOff x="0" y="0"/>
            <a:chExt cx="8827999" cy="13716686"/>
          </a:xfrm>
        </p:grpSpPr>
        <p:sp>
          <p:nvSpPr>
            <p:cNvPr id="3" name="Freeform 3"/>
            <p:cNvSpPr/>
            <p:nvPr/>
          </p:nvSpPr>
          <p:spPr>
            <a:xfrm>
              <a:off x="0" y="0"/>
              <a:ext cx="8828024" cy="13716636"/>
            </a:xfrm>
            <a:custGeom>
              <a:avLst/>
              <a:gdLst/>
              <a:ahLst/>
              <a:cxnLst/>
              <a:rect l="l" t="t" r="r" b="b"/>
              <a:pathLst>
                <a:path w="8828024" h="13716636">
                  <a:moveTo>
                    <a:pt x="0" y="0"/>
                  </a:moveTo>
                  <a:lnTo>
                    <a:pt x="8828024" y="0"/>
                  </a:lnTo>
                  <a:lnTo>
                    <a:pt x="8828024" y="13716636"/>
                  </a:lnTo>
                  <a:lnTo>
                    <a:pt x="0" y="13716636"/>
                  </a:lnTo>
                  <a:close/>
                </a:path>
              </a:pathLst>
            </a:custGeom>
            <a:solidFill>
              <a:srgbClr val="003B65"/>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4" name="Group 4"/>
          <p:cNvGrpSpPr/>
          <p:nvPr/>
        </p:nvGrpSpPr>
        <p:grpSpPr>
          <a:xfrm>
            <a:off x="404851" y="3536471"/>
            <a:ext cx="2322943" cy="2018681"/>
            <a:chOff x="0" y="0"/>
            <a:chExt cx="6194514" cy="5383149"/>
          </a:xfrm>
        </p:grpSpPr>
        <p:sp>
          <p:nvSpPr>
            <p:cNvPr id="5" name="Freeform 5"/>
            <p:cNvSpPr/>
            <p:nvPr/>
          </p:nvSpPr>
          <p:spPr>
            <a:xfrm>
              <a:off x="0" y="0"/>
              <a:ext cx="6194552" cy="5383149"/>
            </a:xfrm>
            <a:custGeom>
              <a:avLst/>
              <a:gdLst/>
              <a:ahLst/>
              <a:cxnLst/>
              <a:rect l="l" t="t" r="r" b="b"/>
              <a:pathLst>
                <a:path w="6194552" h="5383149">
                  <a:moveTo>
                    <a:pt x="0" y="0"/>
                  </a:moveTo>
                  <a:lnTo>
                    <a:pt x="6194552" y="0"/>
                  </a:lnTo>
                  <a:lnTo>
                    <a:pt x="6194552" y="5383149"/>
                  </a:lnTo>
                  <a:lnTo>
                    <a:pt x="0" y="5383149"/>
                  </a:lnTo>
                  <a:lnTo>
                    <a:pt x="0" y="0"/>
                  </a:lnTo>
                  <a:close/>
                </a:path>
              </a:pathLst>
            </a:custGeom>
            <a:blipFill>
              <a:blip r:embed="rId2"/>
              <a:stretch>
                <a:fillRect l="-7902" r="-7902"/>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6" name="Group 6"/>
          <p:cNvGrpSpPr/>
          <p:nvPr/>
        </p:nvGrpSpPr>
        <p:grpSpPr>
          <a:xfrm>
            <a:off x="404851" y="1302849"/>
            <a:ext cx="2322943" cy="2018681"/>
            <a:chOff x="0" y="0"/>
            <a:chExt cx="6194514" cy="5383149"/>
          </a:xfrm>
        </p:grpSpPr>
        <p:sp>
          <p:nvSpPr>
            <p:cNvPr id="7" name="Freeform 7"/>
            <p:cNvSpPr/>
            <p:nvPr/>
          </p:nvSpPr>
          <p:spPr>
            <a:xfrm>
              <a:off x="0" y="0"/>
              <a:ext cx="6194552" cy="5383149"/>
            </a:xfrm>
            <a:custGeom>
              <a:avLst/>
              <a:gdLst/>
              <a:ahLst/>
              <a:cxnLst/>
              <a:rect l="l" t="t" r="r" b="b"/>
              <a:pathLst>
                <a:path w="6194552" h="5383149">
                  <a:moveTo>
                    <a:pt x="0" y="0"/>
                  </a:moveTo>
                  <a:lnTo>
                    <a:pt x="6194552" y="0"/>
                  </a:lnTo>
                  <a:lnTo>
                    <a:pt x="6194552" y="5383149"/>
                  </a:lnTo>
                  <a:lnTo>
                    <a:pt x="0" y="5383149"/>
                  </a:lnTo>
                  <a:lnTo>
                    <a:pt x="0" y="0"/>
                  </a:lnTo>
                  <a:close/>
                </a:path>
              </a:pathLst>
            </a:custGeom>
            <a:blipFill>
              <a:blip r:embed="rId3"/>
              <a:stretch>
                <a:fillRect l="-7934" r="-7933"/>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8" name="Group 8"/>
          <p:cNvGrpSpPr/>
          <p:nvPr/>
        </p:nvGrpSpPr>
        <p:grpSpPr>
          <a:xfrm>
            <a:off x="7129591" y="4833100"/>
            <a:ext cx="1846593" cy="994010"/>
            <a:chOff x="0" y="0"/>
            <a:chExt cx="4924247" cy="2650693"/>
          </a:xfrm>
        </p:grpSpPr>
        <p:sp>
          <p:nvSpPr>
            <p:cNvPr id="9" name="Freeform 9"/>
            <p:cNvSpPr/>
            <p:nvPr/>
          </p:nvSpPr>
          <p:spPr>
            <a:xfrm>
              <a:off x="0" y="0"/>
              <a:ext cx="4924298" cy="2650744"/>
            </a:xfrm>
            <a:custGeom>
              <a:avLst/>
              <a:gdLst/>
              <a:ahLst/>
              <a:cxnLst/>
              <a:rect l="l" t="t" r="r" b="b"/>
              <a:pathLst>
                <a:path w="4924298" h="2650744">
                  <a:moveTo>
                    <a:pt x="0" y="0"/>
                  </a:moveTo>
                  <a:lnTo>
                    <a:pt x="4924298" y="0"/>
                  </a:lnTo>
                  <a:lnTo>
                    <a:pt x="4924298" y="2650744"/>
                  </a:lnTo>
                  <a:lnTo>
                    <a:pt x="0" y="2650744"/>
                  </a:lnTo>
                  <a:lnTo>
                    <a:pt x="0" y="0"/>
                  </a:lnTo>
                  <a:close/>
                </a:path>
              </a:pathLst>
            </a:custGeom>
            <a:blipFill>
              <a:blip r:embed="rId4"/>
              <a:stretch>
                <a:fillRect t="-80" r="1" b="-79"/>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
        <p:nvSpPr>
          <p:cNvPr id="10" name="TextBox 10"/>
          <p:cNvSpPr txBox="1"/>
          <p:nvPr/>
        </p:nvSpPr>
        <p:spPr>
          <a:xfrm>
            <a:off x="3388412" y="1673537"/>
            <a:ext cx="6290424" cy="1381660"/>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l">
              <a:lnSpc>
                <a:spcPts val="3122"/>
              </a:lnSpc>
            </a:pPr>
            <a:r>
              <a:rPr lang="en-US" sz="3031" b="1">
                <a:solidFill>
                  <a:srgbClr val="57660E"/>
                </a:solidFill>
                <a:latin typeface="Montserrat Bold"/>
                <a:ea typeface="Montserrat Bold"/>
                <a:cs typeface="Montserrat Bold"/>
                <a:sym typeface="Montserrat Bold"/>
              </a:rPr>
              <a:t>Land Access: Leasing and Acquisition </a:t>
            </a:r>
          </a:p>
          <a:p>
            <a:pPr algn="l">
              <a:lnSpc>
                <a:spcPts val="5091"/>
              </a:lnSpc>
            </a:pPr>
            <a:r>
              <a:rPr lang="en-US" sz="3031" b="1">
                <a:solidFill>
                  <a:srgbClr val="57660E"/>
                </a:solidFill>
                <a:latin typeface="Montserrat Bold"/>
                <a:ea typeface="Montserrat Bold"/>
                <a:cs typeface="Montserrat Bold"/>
                <a:sym typeface="Montserrat Bold"/>
              </a:rPr>
              <a:t>PRESENTATION</a:t>
            </a:r>
          </a:p>
        </p:txBody>
      </p:sp>
      <p:sp>
        <p:nvSpPr>
          <p:cNvPr id="11" name="TextBox 11"/>
          <p:cNvSpPr txBox="1"/>
          <p:nvPr/>
        </p:nvSpPr>
        <p:spPr>
          <a:xfrm>
            <a:off x="3388412" y="3390900"/>
            <a:ext cx="3374803" cy="231217"/>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l">
              <a:lnSpc>
                <a:spcPts val="1890"/>
              </a:lnSpc>
            </a:pPr>
            <a:r>
              <a:rPr lang="en-US" sz="1350">
                <a:solidFill>
                  <a:srgbClr val="000000"/>
                </a:solidFill>
                <a:latin typeface="Poppins"/>
                <a:ea typeface="Poppins"/>
                <a:cs typeface="Poppins"/>
                <a:sym typeface="Poppins"/>
              </a:rPr>
              <a:t>Finding Farmland in Connecticut </a:t>
            </a:r>
            <a:endParaRPr lang="en-US" sz="1350">
              <a:solidFill>
                <a:srgbClr val="000000"/>
              </a:solidFill>
              <a:latin typeface="Poppins"/>
              <a:ea typeface="Poppins"/>
              <a:cs typeface="Poppins"/>
            </a:endParaRPr>
          </a:p>
        </p:txBody>
      </p:sp>
      <p:sp>
        <p:nvSpPr>
          <p:cNvPr id="12" name="TextBox 12"/>
          <p:cNvSpPr txBox="1"/>
          <p:nvPr/>
        </p:nvSpPr>
        <p:spPr>
          <a:xfrm>
            <a:off x="3388412" y="4197098"/>
            <a:ext cx="2918319" cy="23243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937"/>
              </a:lnSpc>
            </a:pPr>
            <a:r>
              <a:rPr lang="en-US" sz="1384">
                <a:solidFill>
                  <a:srgbClr val="000000"/>
                </a:solidFill>
                <a:latin typeface="Poppins"/>
                <a:ea typeface="Poppins"/>
                <a:cs typeface="Poppins"/>
                <a:sym typeface="Poppins"/>
              </a:rPr>
              <a:t>Presented by: Freedom Gerardo </a:t>
            </a:r>
          </a:p>
        </p:txBody>
      </p:sp>
    </p:spTree>
    <p:extLst>
      <p:ext uri="{BB962C8B-B14F-4D97-AF65-F5344CB8AC3E}">
        <p14:creationId xmlns:p14="http://schemas.microsoft.com/office/powerpoint/2010/main" val="4104445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135275"/>
            <a:ext cx="4971002" cy="961106"/>
            <a:chOff x="0" y="0"/>
            <a:chExt cx="13256006" cy="2562949"/>
          </a:xfrm>
        </p:grpSpPr>
        <p:sp>
          <p:nvSpPr>
            <p:cNvPr id="3" name="Freeform 3"/>
            <p:cNvSpPr/>
            <p:nvPr/>
          </p:nvSpPr>
          <p:spPr>
            <a:xfrm>
              <a:off x="0" y="0"/>
              <a:ext cx="13256006" cy="2562987"/>
            </a:xfrm>
            <a:custGeom>
              <a:avLst/>
              <a:gdLst/>
              <a:ahLst/>
              <a:cxnLst/>
              <a:rect l="l" t="t" r="r" b="b"/>
              <a:pathLst>
                <a:path w="13256006" h="2562987">
                  <a:moveTo>
                    <a:pt x="0" y="0"/>
                  </a:moveTo>
                  <a:lnTo>
                    <a:pt x="13256006" y="0"/>
                  </a:lnTo>
                  <a:lnTo>
                    <a:pt x="13256006" y="2562987"/>
                  </a:lnTo>
                  <a:lnTo>
                    <a:pt x="0" y="2562987"/>
                  </a:lnTo>
                  <a:close/>
                </a:path>
              </a:pathLst>
            </a:custGeom>
            <a:solidFill>
              <a:srgbClr val="003B65"/>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4" name="Group 4"/>
          <p:cNvGrpSpPr/>
          <p:nvPr/>
        </p:nvGrpSpPr>
        <p:grpSpPr>
          <a:xfrm>
            <a:off x="3842100" y="857250"/>
            <a:ext cx="5363418" cy="5240779"/>
            <a:chOff x="0" y="0"/>
            <a:chExt cx="14302448" cy="13975410"/>
          </a:xfrm>
        </p:grpSpPr>
        <p:sp>
          <p:nvSpPr>
            <p:cNvPr id="5" name="Freeform 5"/>
            <p:cNvSpPr/>
            <p:nvPr/>
          </p:nvSpPr>
          <p:spPr>
            <a:xfrm>
              <a:off x="0" y="0"/>
              <a:ext cx="14302487" cy="13975462"/>
            </a:xfrm>
            <a:custGeom>
              <a:avLst/>
              <a:gdLst/>
              <a:ahLst/>
              <a:cxnLst/>
              <a:rect l="l" t="t" r="r" b="b"/>
              <a:pathLst>
                <a:path w="14302487" h="13975462">
                  <a:moveTo>
                    <a:pt x="14302487" y="0"/>
                  </a:moveTo>
                  <a:lnTo>
                    <a:pt x="0" y="13975462"/>
                  </a:lnTo>
                  <a:lnTo>
                    <a:pt x="14302487" y="13975462"/>
                  </a:lnTo>
                  <a:close/>
                </a:path>
              </a:pathLst>
            </a:custGeom>
            <a:blipFill>
              <a:blip r:embed="rId2"/>
              <a:stretch>
                <a:fillRect t="-18226" b="-18226"/>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
        <p:nvSpPr>
          <p:cNvPr id="6" name="TextBox 6"/>
          <p:cNvSpPr txBox="1"/>
          <p:nvPr/>
        </p:nvSpPr>
        <p:spPr>
          <a:xfrm>
            <a:off x="514350" y="1085850"/>
            <a:ext cx="5363799" cy="873572"/>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l">
              <a:lnSpc>
                <a:spcPts val="7559"/>
              </a:lnSpc>
            </a:pPr>
            <a:r>
              <a:rPr lang="en-US" sz="4500" b="1">
                <a:solidFill>
                  <a:srgbClr val="57660E"/>
                </a:solidFill>
                <a:latin typeface="Montserrat Bold"/>
                <a:ea typeface="Montserrat Bold"/>
                <a:cs typeface="Montserrat Bold"/>
                <a:sym typeface="Montserrat Bold"/>
              </a:rPr>
              <a:t>ABOUT US</a:t>
            </a:r>
          </a:p>
        </p:txBody>
      </p:sp>
      <p:sp>
        <p:nvSpPr>
          <p:cNvPr id="7" name="TextBox 7"/>
          <p:cNvSpPr txBox="1"/>
          <p:nvPr/>
        </p:nvSpPr>
        <p:spPr>
          <a:xfrm>
            <a:off x="514350" y="2178987"/>
            <a:ext cx="4646562" cy="262794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l">
              <a:lnSpc>
                <a:spcPts val="3240"/>
              </a:lnSpc>
            </a:pPr>
            <a:r>
              <a:rPr lang="en-US" sz="1350" b="1">
                <a:solidFill>
                  <a:srgbClr val="000000"/>
                </a:solidFill>
                <a:latin typeface="Poppins Bold"/>
                <a:ea typeface="Poppins Bold"/>
                <a:cs typeface="Poppins Bold"/>
                <a:sym typeface="Poppins Bold"/>
              </a:rPr>
              <a:t>Land For Good’s mission is to expand secure farmland access, tenure, and transfer.</a:t>
            </a:r>
            <a:r>
              <a:rPr lang="en-US" sz="1350">
                <a:solidFill>
                  <a:srgbClr val="000000"/>
                </a:solidFill>
                <a:latin typeface="Poppins Light"/>
                <a:ea typeface="Poppins Light"/>
                <a:cs typeface="Poppins Light"/>
                <a:sym typeface="Poppins Light"/>
              </a:rPr>
              <a:t> </a:t>
            </a:r>
          </a:p>
          <a:p>
            <a:pPr algn="l">
              <a:lnSpc>
                <a:spcPts val="1680"/>
              </a:lnSpc>
            </a:pPr>
            <a:endParaRPr lang="en-US" sz="1350">
              <a:solidFill>
                <a:srgbClr val="000000"/>
              </a:solidFill>
              <a:latin typeface="Poppins Light"/>
              <a:ea typeface="Poppins Light"/>
              <a:cs typeface="Poppins Light"/>
              <a:sym typeface="Poppins Light"/>
            </a:endParaRPr>
          </a:p>
          <a:p>
            <a:pPr algn="l">
              <a:lnSpc>
                <a:spcPts val="3240"/>
              </a:lnSpc>
            </a:pPr>
            <a:r>
              <a:rPr lang="en-US" sz="1350">
                <a:solidFill>
                  <a:srgbClr val="000000"/>
                </a:solidFill>
                <a:latin typeface="Poppins Light"/>
                <a:ea typeface="Poppins Light"/>
                <a:cs typeface="Poppins Light"/>
                <a:sym typeface="Poppins Light"/>
              </a:rPr>
              <a:t>Since 2004, Land For Good has been providing support and expert guidance to help farmers, landowners, and communities navigate the complex challenges of </a:t>
            </a:r>
          </a:p>
          <a:p>
            <a:pPr algn="l">
              <a:lnSpc>
                <a:spcPts val="3240"/>
              </a:lnSpc>
            </a:pPr>
            <a:r>
              <a:rPr lang="en-US" sz="1350">
                <a:solidFill>
                  <a:srgbClr val="000000"/>
                </a:solidFill>
                <a:latin typeface="Poppins Light"/>
                <a:ea typeface="Poppins Light"/>
                <a:cs typeface="Poppins Light"/>
                <a:sym typeface="Poppins Light"/>
              </a:rPr>
              <a:t>land access, tenure, and transfer. </a:t>
            </a:r>
          </a:p>
        </p:txBody>
      </p:sp>
      <p:grpSp>
        <p:nvGrpSpPr>
          <p:cNvPr id="8" name="Group 8"/>
          <p:cNvGrpSpPr/>
          <p:nvPr/>
        </p:nvGrpSpPr>
        <p:grpSpPr>
          <a:xfrm>
            <a:off x="0" y="5135275"/>
            <a:ext cx="1607811" cy="865475"/>
            <a:chOff x="0" y="0"/>
            <a:chExt cx="4924247" cy="2650693"/>
          </a:xfrm>
        </p:grpSpPr>
        <p:sp>
          <p:nvSpPr>
            <p:cNvPr id="9" name="Freeform 9"/>
            <p:cNvSpPr/>
            <p:nvPr/>
          </p:nvSpPr>
          <p:spPr>
            <a:xfrm>
              <a:off x="0" y="0"/>
              <a:ext cx="4924298" cy="2650744"/>
            </a:xfrm>
            <a:custGeom>
              <a:avLst/>
              <a:gdLst/>
              <a:ahLst/>
              <a:cxnLst/>
              <a:rect l="l" t="t" r="r" b="b"/>
              <a:pathLst>
                <a:path w="4924298" h="2650744">
                  <a:moveTo>
                    <a:pt x="0" y="0"/>
                  </a:moveTo>
                  <a:lnTo>
                    <a:pt x="4924298" y="0"/>
                  </a:lnTo>
                  <a:lnTo>
                    <a:pt x="4924298" y="2650744"/>
                  </a:lnTo>
                  <a:lnTo>
                    <a:pt x="0" y="2650744"/>
                  </a:lnTo>
                  <a:lnTo>
                    <a:pt x="0" y="0"/>
                  </a:lnTo>
                  <a:close/>
                </a:path>
              </a:pathLst>
            </a:custGeom>
            <a:blipFill>
              <a:blip r:embed="rId3"/>
              <a:stretch>
                <a:fillRect t="-80" r="1" b="-79"/>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749824"/>
            <a:ext cx="9143443" cy="2789177"/>
            <a:chOff x="0" y="0"/>
            <a:chExt cx="24382514" cy="7437806"/>
          </a:xfrm>
        </p:grpSpPr>
        <p:sp>
          <p:nvSpPr>
            <p:cNvPr id="3" name="Freeform 3"/>
            <p:cNvSpPr/>
            <p:nvPr/>
          </p:nvSpPr>
          <p:spPr>
            <a:xfrm>
              <a:off x="0" y="0"/>
              <a:ext cx="24382476" cy="7437755"/>
            </a:xfrm>
            <a:custGeom>
              <a:avLst/>
              <a:gdLst/>
              <a:ahLst/>
              <a:cxnLst/>
              <a:rect l="l" t="t" r="r" b="b"/>
              <a:pathLst>
                <a:path w="24382476" h="7437755">
                  <a:moveTo>
                    <a:pt x="0" y="0"/>
                  </a:moveTo>
                  <a:lnTo>
                    <a:pt x="24382476" y="0"/>
                  </a:lnTo>
                  <a:lnTo>
                    <a:pt x="24382476" y="7437755"/>
                  </a:lnTo>
                  <a:lnTo>
                    <a:pt x="0" y="7437755"/>
                  </a:lnTo>
                  <a:close/>
                </a:path>
              </a:pathLst>
            </a:custGeom>
            <a:solidFill>
              <a:srgbClr val="003B65"/>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
        <p:nvSpPr>
          <p:cNvPr id="4" name="AutoShape 4"/>
          <p:cNvSpPr/>
          <p:nvPr/>
        </p:nvSpPr>
        <p:spPr>
          <a:xfrm rot="5363880">
            <a:off x="600656" y="3868536"/>
            <a:ext cx="4983599" cy="0"/>
          </a:xfrm>
          <a:prstGeom prst="line">
            <a:avLst/>
          </a:prstGeom>
          <a:ln w="76200" cap="rnd">
            <a:solidFill>
              <a:srgbClr val="FFFFFF"/>
            </a:solidFill>
            <a:prstDash val="solid"/>
            <a:headEnd type="none" w="sm" len="sm"/>
            <a:tailEnd type="none" w="sm" len="sm"/>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AutoShape 5"/>
          <p:cNvSpPr/>
          <p:nvPr/>
        </p:nvSpPr>
        <p:spPr>
          <a:xfrm rot="5363880">
            <a:off x="3586110" y="3818020"/>
            <a:ext cx="4983599" cy="0"/>
          </a:xfrm>
          <a:prstGeom prst="line">
            <a:avLst/>
          </a:prstGeom>
          <a:ln w="76200" cap="rnd">
            <a:solidFill>
              <a:srgbClr val="FFFFFF"/>
            </a:solidFill>
            <a:prstDash val="solid"/>
            <a:headEnd type="none" w="sm" len="sm"/>
            <a:tailEnd type="none" w="sm" len="sm"/>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nvGrpSpPr>
          <p:cNvPr id="6" name="Group 6"/>
          <p:cNvGrpSpPr/>
          <p:nvPr/>
        </p:nvGrpSpPr>
        <p:grpSpPr>
          <a:xfrm>
            <a:off x="538691" y="2145802"/>
            <a:ext cx="1965598" cy="1997059"/>
            <a:chOff x="0" y="0"/>
            <a:chExt cx="5241595" cy="5325491"/>
          </a:xfrm>
        </p:grpSpPr>
        <p:sp>
          <p:nvSpPr>
            <p:cNvPr id="7" name="Freeform 7"/>
            <p:cNvSpPr/>
            <p:nvPr/>
          </p:nvSpPr>
          <p:spPr>
            <a:xfrm>
              <a:off x="0" y="0"/>
              <a:ext cx="5241544" cy="5325491"/>
            </a:xfrm>
            <a:custGeom>
              <a:avLst/>
              <a:gdLst/>
              <a:ahLst/>
              <a:cxnLst/>
              <a:rect l="l" t="t" r="r" b="b"/>
              <a:pathLst>
                <a:path w="5241544" h="5325491">
                  <a:moveTo>
                    <a:pt x="0" y="0"/>
                  </a:moveTo>
                  <a:lnTo>
                    <a:pt x="5241544" y="0"/>
                  </a:lnTo>
                  <a:lnTo>
                    <a:pt x="5241544" y="5325491"/>
                  </a:lnTo>
                  <a:lnTo>
                    <a:pt x="0" y="5325491"/>
                  </a:lnTo>
                  <a:lnTo>
                    <a:pt x="0" y="0"/>
                  </a:lnTo>
                  <a:close/>
                </a:path>
              </a:pathLst>
            </a:custGeom>
            <a:blipFill>
              <a:blip r:embed="rId2"/>
              <a:stretch>
                <a:fillRect l="-17816" r="-17816"/>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8" name="Group 8"/>
          <p:cNvGrpSpPr/>
          <p:nvPr/>
        </p:nvGrpSpPr>
        <p:grpSpPr>
          <a:xfrm>
            <a:off x="3589201" y="2145802"/>
            <a:ext cx="1965598" cy="1997059"/>
            <a:chOff x="0" y="0"/>
            <a:chExt cx="5241595" cy="5325491"/>
          </a:xfrm>
        </p:grpSpPr>
        <p:sp>
          <p:nvSpPr>
            <p:cNvPr id="9" name="Freeform 9"/>
            <p:cNvSpPr/>
            <p:nvPr/>
          </p:nvSpPr>
          <p:spPr>
            <a:xfrm>
              <a:off x="0" y="0"/>
              <a:ext cx="5241544" cy="5325491"/>
            </a:xfrm>
            <a:custGeom>
              <a:avLst/>
              <a:gdLst/>
              <a:ahLst/>
              <a:cxnLst/>
              <a:rect l="l" t="t" r="r" b="b"/>
              <a:pathLst>
                <a:path w="5241544" h="5325491">
                  <a:moveTo>
                    <a:pt x="0" y="0"/>
                  </a:moveTo>
                  <a:lnTo>
                    <a:pt x="5241544" y="0"/>
                  </a:lnTo>
                  <a:lnTo>
                    <a:pt x="5241544" y="5325491"/>
                  </a:lnTo>
                  <a:lnTo>
                    <a:pt x="0" y="5325491"/>
                  </a:lnTo>
                  <a:lnTo>
                    <a:pt x="0" y="0"/>
                  </a:lnTo>
                  <a:close/>
                </a:path>
              </a:pathLst>
            </a:custGeom>
            <a:blipFill>
              <a:blip r:embed="rId3"/>
              <a:stretch>
                <a:fillRect l="-40715" r="-40715"/>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grpSp>
        <p:nvGrpSpPr>
          <p:cNvPr id="10" name="Group 10"/>
          <p:cNvGrpSpPr/>
          <p:nvPr/>
        </p:nvGrpSpPr>
        <p:grpSpPr>
          <a:xfrm>
            <a:off x="6627514" y="2178315"/>
            <a:ext cx="1965598" cy="1997059"/>
            <a:chOff x="0" y="0"/>
            <a:chExt cx="5241595" cy="5325491"/>
          </a:xfrm>
        </p:grpSpPr>
        <p:sp>
          <p:nvSpPr>
            <p:cNvPr id="11" name="Freeform 11"/>
            <p:cNvSpPr/>
            <p:nvPr/>
          </p:nvSpPr>
          <p:spPr>
            <a:xfrm>
              <a:off x="0" y="0"/>
              <a:ext cx="5241544" cy="5325491"/>
            </a:xfrm>
            <a:custGeom>
              <a:avLst/>
              <a:gdLst/>
              <a:ahLst/>
              <a:cxnLst/>
              <a:rect l="l" t="t" r="r" b="b"/>
              <a:pathLst>
                <a:path w="5241544" h="5325491">
                  <a:moveTo>
                    <a:pt x="0" y="0"/>
                  </a:moveTo>
                  <a:lnTo>
                    <a:pt x="5241544" y="0"/>
                  </a:lnTo>
                  <a:lnTo>
                    <a:pt x="5241544" y="5325491"/>
                  </a:lnTo>
                  <a:lnTo>
                    <a:pt x="0" y="5325491"/>
                  </a:lnTo>
                  <a:lnTo>
                    <a:pt x="0" y="0"/>
                  </a:lnTo>
                  <a:close/>
                </a:path>
              </a:pathLst>
            </a:custGeom>
            <a:blipFill>
              <a:blip r:embed="rId4"/>
              <a:stretch>
                <a:fillRect l="-26248" r="-26248"/>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
        <p:nvSpPr>
          <p:cNvPr id="12" name="TextBox 12"/>
          <p:cNvSpPr txBox="1"/>
          <p:nvPr/>
        </p:nvSpPr>
        <p:spPr>
          <a:xfrm>
            <a:off x="249708" y="4504258"/>
            <a:ext cx="2578432" cy="398827"/>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3359"/>
              </a:lnSpc>
            </a:pPr>
            <a:r>
              <a:rPr lang="en-US" sz="2000" b="1">
                <a:solidFill>
                  <a:srgbClr val="57660E"/>
                </a:solidFill>
                <a:latin typeface="Poppins Bold"/>
                <a:ea typeface="Poppins Bold"/>
                <a:cs typeface="Poppins Bold"/>
                <a:sym typeface="Poppins Bold"/>
              </a:rPr>
              <a:t>FARM SEEKERS</a:t>
            </a:r>
          </a:p>
        </p:txBody>
      </p:sp>
      <p:sp>
        <p:nvSpPr>
          <p:cNvPr id="13" name="TextBox 13"/>
          <p:cNvSpPr txBox="1"/>
          <p:nvPr/>
        </p:nvSpPr>
        <p:spPr>
          <a:xfrm>
            <a:off x="3319825" y="4504258"/>
            <a:ext cx="2493764" cy="84010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3359"/>
              </a:lnSpc>
            </a:pPr>
            <a:r>
              <a:rPr lang="en-US" sz="2000" b="1">
                <a:solidFill>
                  <a:srgbClr val="57660E"/>
                </a:solidFill>
                <a:latin typeface="Poppins Bold"/>
                <a:ea typeface="Poppins Bold"/>
                <a:cs typeface="Poppins Bold"/>
                <a:sym typeface="Poppins Bold"/>
              </a:rPr>
              <a:t>TRANSITIONING FARMLAND</a:t>
            </a:r>
          </a:p>
        </p:txBody>
      </p:sp>
      <p:sp>
        <p:nvSpPr>
          <p:cNvPr id="14" name="TextBox 14"/>
          <p:cNvSpPr txBox="1"/>
          <p:nvPr/>
        </p:nvSpPr>
        <p:spPr>
          <a:xfrm>
            <a:off x="6051719" y="4529657"/>
            <a:ext cx="3057792" cy="398827"/>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3359"/>
              </a:lnSpc>
            </a:pPr>
            <a:r>
              <a:rPr lang="en-US" sz="2000" b="1">
                <a:solidFill>
                  <a:srgbClr val="57660E"/>
                </a:solidFill>
                <a:latin typeface="Poppins Bold"/>
                <a:ea typeface="Poppins Bold"/>
                <a:cs typeface="Poppins Bold"/>
                <a:sym typeface="Poppins Bold"/>
              </a:rPr>
              <a:t>LANDOWNERS</a:t>
            </a:r>
          </a:p>
        </p:txBody>
      </p:sp>
      <p:sp>
        <p:nvSpPr>
          <p:cNvPr id="15" name="TextBox 15"/>
          <p:cNvSpPr txBox="1"/>
          <p:nvPr/>
        </p:nvSpPr>
        <p:spPr>
          <a:xfrm>
            <a:off x="249708" y="4997030"/>
            <a:ext cx="2578499" cy="48257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915"/>
              </a:lnSpc>
            </a:pPr>
            <a:r>
              <a:rPr lang="en-US" sz="1200">
                <a:solidFill>
                  <a:srgbClr val="000000"/>
                </a:solidFill>
                <a:latin typeface="Poppins Light"/>
                <a:ea typeface="Poppins Light"/>
                <a:cs typeface="Poppins Light"/>
                <a:sym typeface="Poppins Light"/>
              </a:rPr>
              <a:t>Access land to start or expand a farm business</a:t>
            </a:r>
          </a:p>
        </p:txBody>
      </p:sp>
      <p:sp>
        <p:nvSpPr>
          <p:cNvPr id="16" name="TextBox 16"/>
          <p:cNvSpPr txBox="1"/>
          <p:nvPr/>
        </p:nvSpPr>
        <p:spPr>
          <a:xfrm>
            <a:off x="3319825" y="5358218"/>
            <a:ext cx="2372101" cy="482575"/>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915"/>
              </a:lnSpc>
            </a:pPr>
            <a:r>
              <a:rPr lang="en-US" sz="1200">
                <a:solidFill>
                  <a:srgbClr val="000000"/>
                </a:solidFill>
                <a:latin typeface="Poppins Light"/>
                <a:ea typeface="Poppins Light"/>
                <a:cs typeface="Poppins Light"/>
                <a:sym typeface="Poppins Light"/>
              </a:rPr>
              <a:t>Transfer their farm or identify a successor</a:t>
            </a:r>
          </a:p>
        </p:txBody>
      </p:sp>
      <p:sp>
        <p:nvSpPr>
          <p:cNvPr id="17" name="TextBox 17"/>
          <p:cNvSpPr txBox="1"/>
          <p:nvPr/>
        </p:nvSpPr>
        <p:spPr>
          <a:xfrm>
            <a:off x="6039812" y="4997030"/>
            <a:ext cx="3104250" cy="725462"/>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915"/>
              </a:lnSpc>
            </a:pPr>
            <a:r>
              <a:rPr lang="en-US" sz="1200">
                <a:solidFill>
                  <a:srgbClr val="000000"/>
                </a:solidFill>
                <a:latin typeface="Poppins Light"/>
                <a:ea typeface="Poppins Light"/>
                <a:cs typeface="Poppins Light"/>
                <a:sym typeface="Poppins Light"/>
              </a:rPr>
              <a:t>Making land available </a:t>
            </a:r>
          </a:p>
          <a:p>
            <a:pPr algn="ctr">
              <a:lnSpc>
                <a:spcPts val="1915"/>
              </a:lnSpc>
            </a:pPr>
            <a:r>
              <a:rPr lang="en-US" sz="1200">
                <a:solidFill>
                  <a:srgbClr val="000000"/>
                </a:solidFill>
                <a:latin typeface="Poppins Light"/>
                <a:ea typeface="Poppins Light"/>
                <a:cs typeface="Poppins Light"/>
                <a:sym typeface="Poppins Light"/>
              </a:rPr>
              <a:t>for agriculture or find the</a:t>
            </a:r>
          </a:p>
          <a:p>
            <a:pPr algn="ctr">
              <a:lnSpc>
                <a:spcPts val="1915"/>
              </a:lnSpc>
            </a:pPr>
            <a:r>
              <a:rPr lang="en-US" sz="1200">
                <a:solidFill>
                  <a:srgbClr val="000000"/>
                </a:solidFill>
                <a:latin typeface="Poppins Light"/>
                <a:ea typeface="Poppins Light"/>
                <a:cs typeface="Poppins Light"/>
                <a:sym typeface="Poppins Light"/>
              </a:rPr>
              <a:t>right farmer for a property</a:t>
            </a:r>
          </a:p>
        </p:txBody>
      </p:sp>
      <p:sp>
        <p:nvSpPr>
          <p:cNvPr id="18" name="TextBox 18"/>
          <p:cNvSpPr txBox="1"/>
          <p:nvPr/>
        </p:nvSpPr>
        <p:spPr>
          <a:xfrm>
            <a:off x="0" y="727077"/>
            <a:ext cx="9144000" cy="788036"/>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6720"/>
              </a:lnSpc>
            </a:pPr>
            <a:r>
              <a:rPr lang="en-US" sz="4000" b="1">
                <a:solidFill>
                  <a:srgbClr val="57660E"/>
                </a:solidFill>
                <a:latin typeface="Poppins Bold"/>
                <a:ea typeface="Poppins Bold"/>
                <a:cs typeface="Poppins Bold"/>
                <a:sym typeface="Poppins Bold"/>
              </a:rPr>
              <a:t>HOW WE HELP</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7124" y="857251"/>
            <a:ext cx="6028006" cy="1956250"/>
            <a:chOff x="0" y="0"/>
            <a:chExt cx="16074682" cy="5216665"/>
          </a:xfrm>
        </p:grpSpPr>
        <p:sp>
          <p:nvSpPr>
            <p:cNvPr id="3" name="Freeform 3"/>
            <p:cNvSpPr/>
            <p:nvPr/>
          </p:nvSpPr>
          <p:spPr>
            <a:xfrm>
              <a:off x="0" y="0"/>
              <a:ext cx="16074644" cy="5216652"/>
            </a:xfrm>
            <a:custGeom>
              <a:avLst/>
              <a:gdLst/>
              <a:ahLst/>
              <a:cxnLst/>
              <a:rect l="l" t="t" r="r" b="b"/>
              <a:pathLst>
                <a:path w="16074644" h="5216652">
                  <a:moveTo>
                    <a:pt x="0" y="0"/>
                  </a:moveTo>
                  <a:lnTo>
                    <a:pt x="16074644" y="0"/>
                  </a:lnTo>
                  <a:lnTo>
                    <a:pt x="16074644" y="5216652"/>
                  </a:lnTo>
                  <a:lnTo>
                    <a:pt x="0" y="5216652"/>
                  </a:lnTo>
                  <a:close/>
                </a:path>
              </a:pathLst>
            </a:custGeom>
            <a:solidFill>
              <a:srgbClr val="003B65"/>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
        <p:nvSpPr>
          <p:cNvPr id="4" name="TextBox 4"/>
          <p:cNvSpPr txBox="1"/>
          <p:nvPr/>
        </p:nvSpPr>
        <p:spPr>
          <a:xfrm>
            <a:off x="213625" y="1540445"/>
            <a:ext cx="4793975" cy="49496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3842"/>
              </a:lnSpc>
            </a:pPr>
            <a:r>
              <a:rPr lang="en-US" sz="3300" b="1">
                <a:solidFill>
                  <a:srgbClr val="FFFFFF"/>
                </a:solidFill>
                <a:latin typeface="Montserrat Bold"/>
                <a:ea typeface="Montserrat Bold"/>
                <a:cs typeface="Montserrat Bold"/>
              </a:rPr>
              <a:t>Finding Your Land</a:t>
            </a:r>
            <a:endParaRPr lang="en-US" sz="3342" b="1">
              <a:solidFill>
                <a:srgbClr val="FFFFFF"/>
              </a:solidFill>
              <a:latin typeface="Montserrat Bold"/>
              <a:ea typeface="Montserrat Bold"/>
              <a:cs typeface="Montserrat Bold"/>
              <a:sym typeface="Montserrat Bold"/>
            </a:endParaRPr>
          </a:p>
        </p:txBody>
      </p:sp>
      <p:sp>
        <p:nvSpPr>
          <p:cNvPr id="5" name="TextBox 5"/>
          <p:cNvSpPr txBox="1"/>
          <p:nvPr/>
        </p:nvSpPr>
        <p:spPr>
          <a:xfrm>
            <a:off x="-37124" y="2789776"/>
            <a:ext cx="5044723" cy="235179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marL="396521" lvl="1" indent="-198261" algn="l">
              <a:lnSpc>
                <a:spcPts val="3085"/>
              </a:lnSpc>
              <a:buFont typeface="Arial"/>
              <a:buChar char="•"/>
            </a:pPr>
            <a:r>
              <a:rPr lang="en-US" sz="1836">
                <a:solidFill>
                  <a:srgbClr val="000000"/>
                </a:solidFill>
                <a:latin typeface="Poppins"/>
                <a:ea typeface="Poppins"/>
                <a:cs typeface="Poppins"/>
                <a:sym typeface="Poppins"/>
              </a:rPr>
              <a:t>Use Land For Good’s worksheet, or create your own</a:t>
            </a:r>
          </a:p>
          <a:p>
            <a:pPr marL="396521" lvl="1" indent="-198261" algn="l">
              <a:lnSpc>
                <a:spcPts val="3085"/>
              </a:lnSpc>
              <a:buFont typeface="Arial"/>
              <a:buChar char="•"/>
            </a:pPr>
            <a:r>
              <a:rPr lang="en-US" sz="1836">
                <a:solidFill>
                  <a:srgbClr val="000000"/>
                </a:solidFill>
                <a:latin typeface="Poppins"/>
                <a:ea typeface="Poppins"/>
                <a:cs typeface="Poppins"/>
                <a:sym typeface="Poppins"/>
              </a:rPr>
              <a:t>Consider a spreadsheet to keep track of multiple properties</a:t>
            </a:r>
          </a:p>
          <a:p>
            <a:pPr marL="396521" lvl="1" indent="-198261" algn="l">
              <a:lnSpc>
                <a:spcPts val="3085"/>
              </a:lnSpc>
              <a:buFont typeface="Arial"/>
              <a:buChar char="•"/>
            </a:pPr>
            <a:r>
              <a:rPr lang="en-US" sz="1836">
                <a:solidFill>
                  <a:srgbClr val="000000"/>
                </a:solidFill>
                <a:latin typeface="Poppins"/>
                <a:ea typeface="Poppins"/>
                <a:cs typeface="Poppins"/>
                <a:sym typeface="Poppins"/>
              </a:rPr>
              <a:t>Add your own categories as needed</a:t>
            </a:r>
          </a:p>
          <a:p>
            <a:pPr algn="l">
              <a:lnSpc>
                <a:spcPts val="3085"/>
              </a:lnSpc>
            </a:pPr>
            <a:endParaRPr lang="en-US" sz="1836">
              <a:solidFill>
                <a:srgbClr val="000000"/>
              </a:solidFill>
              <a:latin typeface="Poppins"/>
              <a:ea typeface="Poppins"/>
              <a:cs typeface="Poppins"/>
              <a:sym typeface="Poppins"/>
            </a:endParaRPr>
          </a:p>
        </p:txBody>
      </p:sp>
      <p:grpSp>
        <p:nvGrpSpPr>
          <p:cNvPr id="6" name="Group 6"/>
          <p:cNvGrpSpPr/>
          <p:nvPr/>
        </p:nvGrpSpPr>
        <p:grpSpPr>
          <a:xfrm>
            <a:off x="5161434" y="857251"/>
            <a:ext cx="3985066" cy="5143477"/>
            <a:chOff x="0" y="0"/>
            <a:chExt cx="8830945" cy="11397996"/>
          </a:xfrm>
        </p:grpSpPr>
        <p:sp>
          <p:nvSpPr>
            <p:cNvPr id="7" name="Freeform 7"/>
            <p:cNvSpPr/>
            <p:nvPr/>
          </p:nvSpPr>
          <p:spPr>
            <a:xfrm>
              <a:off x="0" y="0"/>
              <a:ext cx="8830945" cy="11397996"/>
            </a:xfrm>
            <a:custGeom>
              <a:avLst/>
              <a:gdLst/>
              <a:ahLst/>
              <a:cxnLst/>
              <a:rect l="l" t="t" r="r" b="b"/>
              <a:pathLst>
                <a:path w="8830945" h="11397996">
                  <a:moveTo>
                    <a:pt x="0" y="0"/>
                  </a:moveTo>
                  <a:lnTo>
                    <a:pt x="8830945" y="0"/>
                  </a:lnTo>
                  <a:lnTo>
                    <a:pt x="8830945" y="11397996"/>
                  </a:lnTo>
                  <a:lnTo>
                    <a:pt x="0" y="11397996"/>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grpSp>
    </p:spTree>
    <p:extLst>
      <p:ext uri="{BB962C8B-B14F-4D97-AF65-F5344CB8AC3E}">
        <p14:creationId xmlns:p14="http://schemas.microsoft.com/office/powerpoint/2010/main" val="3523240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4135-6157-4AC5-B068-9360E4191435}"/>
              </a:ext>
            </a:extLst>
          </p:cNvPr>
          <p:cNvSpPr>
            <a:spLocks noGrp="1"/>
          </p:cNvSpPr>
          <p:nvPr>
            <p:ph type="title"/>
          </p:nvPr>
        </p:nvSpPr>
        <p:spPr>
          <a:xfrm>
            <a:off x="457200" y="345857"/>
            <a:ext cx="8229600" cy="939341"/>
          </a:xfrm>
        </p:spPr>
        <p:txBody>
          <a:bodyPr/>
          <a:lstStyle/>
          <a:p>
            <a:r>
              <a:rPr lang="en-US"/>
              <a:t>Three Basic Paths to Land Access</a:t>
            </a:r>
          </a:p>
        </p:txBody>
      </p:sp>
      <p:sp>
        <p:nvSpPr>
          <p:cNvPr id="3" name="Content Placeholder 2">
            <a:extLst>
              <a:ext uri="{FF2B5EF4-FFF2-40B4-BE49-F238E27FC236}">
                <a16:creationId xmlns:a16="http://schemas.microsoft.com/office/drawing/2014/main" id="{929C2D64-9C0A-46BC-9DFB-E70177A7F13C}"/>
              </a:ext>
            </a:extLst>
          </p:cNvPr>
          <p:cNvSpPr>
            <a:spLocks noGrp="1"/>
          </p:cNvSpPr>
          <p:nvPr>
            <p:ph idx="1"/>
          </p:nvPr>
        </p:nvSpPr>
        <p:spPr/>
        <p:txBody>
          <a:bodyPr/>
          <a:lstStyle/>
          <a:p>
            <a:pPr lvl="0"/>
            <a:r>
              <a:rPr lang="en-US"/>
              <a:t>Leasing land</a:t>
            </a:r>
          </a:p>
          <a:p>
            <a:pPr lvl="0"/>
            <a:r>
              <a:rPr lang="en-US"/>
              <a:t>Buying land</a:t>
            </a:r>
          </a:p>
          <a:p>
            <a:r>
              <a:rPr lang="en-US"/>
              <a:t>Accepting gifts/inheriting land </a:t>
            </a:r>
          </a:p>
        </p:txBody>
      </p:sp>
    </p:spTree>
    <p:extLst>
      <p:ext uri="{BB962C8B-B14F-4D97-AF65-F5344CB8AC3E}">
        <p14:creationId xmlns:p14="http://schemas.microsoft.com/office/powerpoint/2010/main" val="4290975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44135-6157-4AC5-B068-9360E4191435}"/>
              </a:ext>
            </a:extLst>
          </p:cNvPr>
          <p:cNvSpPr>
            <a:spLocks noGrp="1"/>
          </p:cNvSpPr>
          <p:nvPr>
            <p:ph type="title"/>
          </p:nvPr>
        </p:nvSpPr>
        <p:spPr>
          <a:xfrm>
            <a:off x="457200" y="412980"/>
            <a:ext cx="8229600" cy="939341"/>
          </a:xfrm>
        </p:spPr>
        <p:txBody>
          <a:bodyPr/>
          <a:lstStyle/>
          <a:p>
            <a:r>
              <a:rPr lang="en-US"/>
              <a:t>How to Decide Which Land Tenure Options Are Right for You?</a:t>
            </a:r>
          </a:p>
        </p:txBody>
      </p:sp>
      <p:sp>
        <p:nvSpPr>
          <p:cNvPr id="3" name="Content Placeholder 2">
            <a:extLst>
              <a:ext uri="{FF2B5EF4-FFF2-40B4-BE49-F238E27FC236}">
                <a16:creationId xmlns:a16="http://schemas.microsoft.com/office/drawing/2014/main" id="{929C2D64-9C0A-46BC-9DFB-E70177A7F13C}"/>
              </a:ext>
            </a:extLst>
          </p:cNvPr>
          <p:cNvSpPr>
            <a:spLocks noGrp="1"/>
          </p:cNvSpPr>
          <p:nvPr>
            <p:ph idx="1"/>
          </p:nvPr>
        </p:nvSpPr>
        <p:spPr>
          <a:xfrm>
            <a:off x="457200" y="1600200"/>
            <a:ext cx="8229600" cy="4140519"/>
          </a:xfrm>
        </p:spPr>
        <p:txBody>
          <a:bodyPr/>
          <a:lstStyle/>
          <a:p>
            <a:pPr lvl="0"/>
            <a:r>
              <a:rPr lang="en-US"/>
              <a:t>What can you afford?</a:t>
            </a:r>
          </a:p>
          <a:p>
            <a:pPr lvl="0"/>
            <a:r>
              <a:rPr lang="en-US"/>
              <a:t>Do you want to build equity?</a:t>
            </a:r>
          </a:p>
          <a:p>
            <a:pPr lvl="0"/>
            <a:r>
              <a:rPr lang="en-US"/>
              <a:t>How much security do you need?</a:t>
            </a:r>
          </a:p>
          <a:p>
            <a:pPr marL="0" indent="0">
              <a:spcBef>
                <a:spcPts val="600"/>
              </a:spcBef>
              <a:spcAft>
                <a:spcPts val="600"/>
              </a:spcAft>
              <a:buNone/>
            </a:pPr>
            <a:endParaRPr lang="en-US"/>
          </a:p>
        </p:txBody>
      </p:sp>
    </p:spTree>
    <p:extLst>
      <p:ext uri="{BB962C8B-B14F-4D97-AF65-F5344CB8AC3E}">
        <p14:creationId xmlns:p14="http://schemas.microsoft.com/office/powerpoint/2010/main" val="104146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84371-6ED8-7993-ECA7-ABED791D81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635628A7-B35D-0F63-A037-CB6DCE22ABBC}"/>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014D3FD5-0370-21E7-F292-CBF47BFA66A6}"/>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A5980F21-0212-440D-D945-B99167B1D459}"/>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EC2FAEC6-C0DA-4A1C-C953-6E57AAB1292A}"/>
              </a:ext>
            </a:extLst>
          </p:cNvPr>
          <p:cNvSpPr txBox="1"/>
          <p:nvPr/>
        </p:nvSpPr>
        <p:spPr>
          <a:xfrm>
            <a:off x="385299" y="345608"/>
            <a:ext cx="4719131" cy="570349"/>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600" b="1">
                <a:solidFill>
                  <a:srgbClr val="548A3A"/>
                </a:solidFill>
                <a:latin typeface="Arial"/>
                <a:cs typeface="Arial"/>
                <a:sym typeface="Gibson 1"/>
              </a:rPr>
              <a:t>Why Does it Matter? </a:t>
            </a:r>
            <a:endParaRPr lang="en-US"/>
          </a:p>
        </p:txBody>
      </p:sp>
      <p:sp>
        <p:nvSpPr>
          <p:cNvPr id="13" name="Freeform 6">
            <a:extLst>
              <a:ext uri="{FF2B5EF4-FFF2-40B4-BE49-F238E27FC236}">
                <a16:creationId xmlns:a16="http://schemas.microsoft.com/office/drawing/2014/main" id="{F4F39E28-FE90-A098-E655-EF0B5B51C4DB}"/>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796478A9-01C7-B266-81FD-784A6DFFF65F}"/>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E666F4B4-A668-9B74-148F-F5D0FAD87590}"/>
              </a:ext>
            </a:extLst>
          </p:cNvPr>
          <p:cNvSpPr txBox="1"/>
          <p:nvPr/>
        </p:nvSpPr>
        <p:spPr>
          <a:xfrm>
            <a:off x="254000" y="1100666"/>
            <a:ext cx="5820833" cy="52506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ct val="20000"/>
              </a:spcBef>
              <a:buFont typeface="Arial"/>
              <a:buChar char="•"/>
            </a:pPr>
            <a:r>
              <a:rPr lang="en-US" sz="2900">
                <a:solidFill>
                  <a:srgbClr val="3C3D3C"/>
                </a:solidFill>
                <a:latin typeface="Arial"/>
                <a:cs typeface="Arial"/>
              </a:rPr>
              <a:t>Access to land is a serious challenge faced by most beginning farmers and ranchers</a:t>
            </a:r>
            <a:endParaRPr lang="en-US" sz="2900">
              <a:solidFill>
                <a:srgbClr val="548A3A"/>
              </a:solidFill>
              <a:latin typeface="Arial"/>
              <a:cs typeface="Arial"/>
            </a:endParaRPr>
          </a:p>
          <a:p>
            <a:pPr marL="285750" indent="-285750">
              <a:spcBef>
                <a:spcPct val="20000"/>
              </a:spcBef>
              <a:buFont typeface="Arial"/>
              <a:buChar char="•"/>
            </a:pPr>
            <a:r>
              <a:rPr lang="en-US" sz="2900">
                <a:solidFill>
                  <a:srgbClr val="3C3D3C"/>
                </a:solidFill>
                <a:latin typeface="Arial"/>
                <a:cs typeface="Arial"/>
              </a:rPr>
              <a:t>It’s often hard for beginners to:</a:t>
            </a:r>
            <a:endParaRPr lang="en-US" sz="2900">
              <a:solidFill>
                <a:srgbClr val="548A3A"/>
              </a:solidFill>
              <a:latin typeface="Arial"/>
              <a:cs typeface="Arial"/>
            </a:endParaRPr>
          </a:p>
          <a:p>
            <a:pPr marL="742950" lvl="1" indent="-285750">
              <a:spcBef>
                <a:spcPct val="20000"/>
              </a:spcBef>
              <a:buFont typeface="Arial"/>
              <a:buChar char="•"/>
            </a:pPr>
            <a:r>
              <a:rPr lang="en-US" sz="2500">
                <a:solidFill>
                  <a:srgbClr val="3C3D3C"/>
                </a:solidFill>
                <a:latin typeface="Arial"/>
                <a:cs typeface="Arial"/>
              </a:rPr>
              <a:t>Find suitable, available and affordable land to purchase and/or lease</a:t>
            </a:r>
            <a:endParaRPr lang="en-US" sz="2500">
              <a:solidFill>
                <a:srgbClr val="548A3A"/>
              </a:solidFill>
              <a:latin typeface="Arial"/>
              <a:cs typeface="Arial"/>
            </a:endParaRPr>
          </a:p>
          <a:p>
            <a:pPr marL="742950" lvl="1" indent="-285750">
              <a:spcBef>
                <a:spcPct val="20000"/>
              </a:spcBef>
              <a:buFont typeface="Arial"/>
              <a:buChar char="•"/>
            </a:pPr>
            <a:r>
              <a:rPr lang="en-US" sz="2500">
                <a:solidFill>
                  <a:srgbClr val="3C3D3C"/>
                </a:solidFill>
                <a:latin typeface="Arial"/>
                <a:cs typeface="Arial"/>
              </a:rPr>
              <a:t>Secure loans to buy it</a:t>
            </a:r>
            <a:endParaRPr lang="en-US" sz="2500">
              <a:solidFill>
                <a:srgbClr val="548A3A"/>
              </a:solidFill>
              <a:latin typeface="Arial"/>
              <a:cs typeface="Arial"/>
            </a:endParaRPr>
          </a:p>
          <a:p>
            <a:pPr marL="742950" lvl="1" indent="-285750">
              <a:spcBef>
                <a:spcPct val="20000"/>
              </a:spcBef>
              <a:buFont typeface="Arial"/>
              <a:buChar char="•"/>
            </a:pPr>
            <a:r>
              <a:rPr lang="en-US" sz="2500">
                <a:solidFill>
                  <a:srgbClr val="3C3D3C"/>
                </a:solidFill>
                <a:latin typeface="Arial"/>
                <a:cs typeface="Arial"/>
              </a:rPr>
              <a:t>Negotiate appropriate lease arrangements</a:t>
            </a:r>
            <a:endParaRPr lang="en-US" sz="2500">
              <a:solidFill>
                <a:srgbClr val="548A3A"/>
              </a:solidFill>
              <a:latin typeface="Arial"/>
              <a:cs typeface="Arial"/>
            </a:endParaRPr>
          </a:p>
          <a:p>
            <a:pPr marL="1200150" lvl="2" indent="-285750">
              <a:spcBef>
                <a:spcPct val="20000"/>
              </a:spcBef>
              <a:buFont typeface="Arial"/>
              <a:buChar char="•"/>
            </a:pPr>
            <a:r>
              <a:rPr lang="en-US" sz="2200">
                <a:solidFill>
                  <a:srgbClr val="3C3D3C"/>
                </a:solidFill>
                <a:latin typeface="Arial"/>
                <a:cs typeface="Arial"/>
              </a:rPr>
              <a:t>Especially with non- family members</a:t>
            </a:r>
            <a:endParaRPr lang="en-US"/>
          </a:p>
        </p:txBody>
      </p:sp>
    </p:spTree>
    <p:extLst>
      <p:ext uri="{BB962C8B-B14F-4D97-AF65-F5344CB8AC3E}">
        <p14:creationId xmlns:p14="http://schemas.microsoft.com/office/powerpoint/2010/main" val="46001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41826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If You’re Leasing… </a:t>
            </a:r>
          </a:p>
        </p:txBody>
      </p:sp>
      <p:sp>
        <p:nvSpPr>
          <p:cNvPr id="3" name="Content Placeholder 2"/>
          <p:cNvSpPr>
            <a:spLocks noGrp="1"/>
          </p:cNvSpPr>
          <p:nvPr>
            <p:ph idx="1"/>
          </p:nvPr>
        </p:nvSpPr>
        <p:spPr/>
        <p:txBody>
          <a:bodyPr/>
          <a:lstStyle/>
          <a:p>
            <a:pPr marL="0" indent="0">
              <a:buNone/>
            </a:pPr>
            <a:r>
              <a:rPr lang="en-US"/>
              <a:t>What’s in a good lease? </a:t>
            </a:r>
          </a:p>
          <a:p>
            <a:pPr marL="914400" lvl="1" indent="-514350">
              <a:buFont typeface="+mj-lt"/>
              <a:buAutoNum type="arabicPeriod"/>
            </a:pPr>
            <a:r>
              <a:rPr lang="en-US"/>
              <a:t>The parties</a:t>
            </a:r>
          </a:p>
          <a:p>
            <a:pPr marL="914400" lvl="1" indent="-514350">
              <a:buFont typeface="+mj-lt"/>
              <a:buAutoNum type="arabicPeriod"/>
            </a:pPr>
            <a:r>
              <a:rPr lang="en-US"/>
              <a:t>Premises</a:t>
            </a:r>
          </a:p>
          <a:p>
            <a:pPr marL="914400" lvl="1" indent="-514350">
              <a:buFont typeface="+mj-lt"/>
              <a:buAutoNum type="arabicPeriod"/>
            </a:pPr>
            <a:r>
              <a:rPr lang="en-US"/>
              <a:t>The term</a:t>
            </a:r>
          </a:p>
          <a:p>
            <a:pPr marL="914400" lvl="1" indent="-514350">
              <a:buFont typeface="+mj-lt"/>
              <a:buAutoNum type="arabicPeriod"/>
            </a:pPr>
            <a:r>
              <a:rPr lang="en-US"/>
              <a:t>The “consideration”</a:t>
            </a:r>
          </a:p>
          <a:p>
            <a:pPr marL="914400" lvl="1" indent="-514350">
              <a:buFont typeface="+mj-lt"/>
              <a:buAutoNum type="arabicPeriod"/>
            </a:pPr>
            <a:r>
              <a:rPr lang="en-US"/>
              <a:t>Signatures</a:t>
            </a:r>
          </a:p>
          <a:p>
            <a:pPr marL="0" indent="0">
              <a:buNone/>
            </a:pPr>
            <a:r>
              <a:rPr lang="en-US"/>
              <a:t>= a lease contract … but there can be more!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3687" y="1614055"/>
            <a:ext cx="3598478" cy="2587336"/>
          </a:xfrm>
          <a:prstGeom prst="rect">
            <a:avLst/>
          </a:prstGeom>
        </p:spPr>
      </p:pic>
    </p:spTree>
    <p:extLst>
      <p:ext uri="{BB962C8B-B14F-4D97-AF65-F5344CB8AC3E}">
        <p14:creationId xmlns:p14="http://schemas.microsoft.com/office/powerpoint/2010/main" val="3554038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0A76-A028-4EC3-9FCE-1A5574136C9B}"/>
              </a:ext>
            </a:extLst>
          </p:cNvPr>
          <p:cNvSpPr>
            <a:spLocks noGrp="1"/>
          </p:cNvSpPr>
          <p:nvPr>
            <p:ph type="title"/>
          </p:nvPr>
        </p:nvSpPr>
        <p:spPr>
          <a:xfrm>
            <a:off x="0" y="478297"/>
            <a:ext cx="9144000" cy="939341"/>
          </a:xfrm>
        </p:spPr>
        <p:txBody>
          <a:bodyPr/>
          <a:lstStyle/>
          <a:p>
            <a:r>
              <a:rPr lang="en-US"/>
              <a:t>How can I find land to rent or buy?</a:t>
            </a:r>
            <a:br>
              <a:rPr lang="en-US"/>
            </a:br>
            <a:endParaRPr lang="en-US"/>
          </a:p>
        </p:txBody>
      </p:sp>
      <p:sp>
        <p:nvSpPr>
          <p:cNvPr id="3" name="Content Placeholder 2">
            <a:extLst>
              <a:ext uri="{FF2B5EF4-FFF2-40B4-BE49-F238E27FC236}">
                <a16:creationId xmlns:a16="http://schemas.microsoft.com/office/drawing/2014/main" id="{CA24AF33-06FB-4971-9C49-5E5D9A9EAF31}"/>
              </a:ext>
            </a:extLst>
          </p:cNvPr>
          <p:cNvSpPr>
            <a:spLocks noGrp="1"/>
          </p:cNvSpPr>
          <p:nvPr>
            <p:ph idx="1"/>
          </p:nvPr>
        </p:nvSpPr>
        <p:spPr>
          <a:xfrm>
            <a:off x="533400" y="1143001"/>
            <a:ext cx="8229600" cy="4635819"/>
          </a:xfrm>
        </p:spPr>
        <p:txBody>
          <a:bodyPr>
            <a:normAutofit/>
          </a:bodyPr>
          <a:lstStyle/>
          <a:p>
            <a:pPr lvl="0"/>
            <a:r>
              <a:rPr lang="en-US"/>
              <a:t>Word of mouth – e.g. from family and friends</a:t>
            </a:r>
          </a:p>
          <a:p>
            <a:pPr lvl="0"/>
            <a:r>
              <a:rPr lang="en-US"/>
              <a:t>Real estate market (MLS, Find a Realtor)</a:t>
            </a:r>
          </a:p>
          <a:p>
            <a:pPr lvl="0"/>
            <a:r>
              <a:rPr lang="en-US"/>
              <a:t>Place ads in Ag &amp; community media</a:t>
            </a:r>
          </a:p>
          <a:p>
            <a:r>
              <a:rPr lang="en-US"/>
              <a:t>Community networks</a:t>
            </a:r>
          </a:p>
          <a:p>
            <a:r>
              <a:rPr lang="en-US"/>
              <a:t>Review classified ads in local papers or farm/ranch publications</a:t>
            </a:r>
          </a:p>
          <a:p>
            <a:r>
              <a:rPr lang="en-US"/>
              <a:t>Online resources</a:t>
            </a:r>
          </a:p>
          <a:p>
            <a:pPr lvl="0"/>
            <a:endParaRPr lang="en-US"/>
          </a:p>
          <a:p>
            <a:pPr lvl="0"/>
            <a:endParaRPr lang="en-US"/>
          </a:p>
          <a:p>
            <a:endParaRPr lang="en-US"/>
          </a:p>
        </p:txBody>
      </p:sp>
      <p:pic>
        <p:nvPicPr>
          <p:cNvPr id="4" name="Picture 4"/>
          <p:cNvPicPr>
            <a:picLocks noChangeAspect="1" noChangeArrowheads="1"/>
          </p:cNvPicPr>
          <p:nvPr/>
        </p:nvPicPr>
        <p:blipFill>
          <a:blip r:embed="rId3" cstate="print"/>
          <a:srcRect/>
          <a:stretch>
            <a:fillRect/>
          </a:stretch>
        </p:blipFill>
        <p:spPr bwMode="auto">
          <a:xfrm>
            <a:off x="6324600" y="4800600"/>
            <a:ext cx="2819400" cy="2057400"/>
          </a:xfrm>
          <a:prstGeom prst="rect">
            <a:avLst/>
          </a:prstGeom>
          <a:noFill/>
          <a:ln w="9525">
            <a:noFill/>
            <a:miter lim="800000"/>
            <a:headEnd/>
            <a:tailEnd/>
          </a:ln>
        </p:spPr>
      </p:pic>
    </p:spTree>
    <p:extLst>
      <p:ext uri="{BB962C8B-B14F-4D97-AF65-F5344CB8AC3E}">
        <p14:creationId xmlns:p14="http://schemas.microsoft.com/office/powerpoint/2010/main" val="42784877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72002" y="5867400"/>
            <a:ext cx="4415481" cy="707886"/>
          </a:xfrm>
          <a:prstGeom prst="rect">
            <a:avLst/>
          </a:prstGeom>
          <a:noFill/>
        </p:spPr>
        <p:txBody>
          <a:bodyPr wrap="square" rtlCol="0">
            <a:spAutoFit/>
          </a:bodyPr>
          <a:lstStyle/>
          <a:p>
            <a:r>
              <a:rPr lang="en-US" sz="2400" i="1">
                <a:solidFill>
                  <a:schemeClr val="bg1"/>
                </a:solidFill>
              </a:rPr>
              <a:t>Solid Ground Farmer Trainings</a:t>
            </a:r>
          </a:p>
          <a:p>
            <a:r>
              <a:rPr lang="en-US" sz="1600" i="1">
                <a:solidFill>
                  <a:schemeClr val="bg1"/>
                </a:solidFill>
              </a:rPr>
              <a:t>Strengthening Our Farms Across Connecticut</a:t>
            </a:r>
          </a:p>
        </p:txBody>
      </p:sp>
      <p:pic>
        <p:nvPicPr>
          <p:cNvPr id="8" name="Picture 7" descr="cloverleigh Farm 2.jpg"/>
          <p:cNvPicPr>
            <a:picLocks noChangeAspect="1"/>
          </p:cNvPicPr>
          <p:nvPr/>
        </p:nvPicPr>
        <p:blipFill>
          <a:blip r:embed="rId3" cstate="print"/>
          <a:stretch>
            <a:fillRect/>
          </a:stretch>
        </p:blipFill>
        <p:spPr>
          <a:xfrm>
            <a:off x="6395094" y="450151"/>
            <a:ext cx="2590800" cy="1752600"/>
          </a:xfrm>
          <a:prstGeom prst="rect">
            <a:avLst/>
          </a:prstGeom>
        </p:spPr>
      </p:pic>
      <p:sp>
        <p:nvSpPr>
          <p:cNvPr id="13" name="Rectangle 12"/>
          <p:cNvSpPr/>
          <p:nvPr/>
        </p:nvSpPr>
        <p:spPr>
          <a:xfrm>
            <a:off x="766364" y="2365892"/>
            <a:ext cx="7924800" cy="3600986"/>
          </a:xfrm>
          <a:prstGeom prst="rect">
            <a:avLst/>
          </a:prstGeom>
        </p:spPr>
        <p:txBody>
          <a:bodyPr wrap="square" lIns="91440" tIns="45720" rIns="91440" bIns="45720" anchor="t">
            <a:spAutoFit/>
          </a:bodyPr>
          <a:lstStyle/>
          <a:p>
            <a:pPr algn="ctr" defTabSz="457196" fontAlgn="auto">
              <a:spcBef>
                <a:spcPts val="0"/>
              </a:spcBef>
              <a:spcAft>
                <a:spcPts val="0"/>
              </a:spcAft>
            </a:pPr>
            <a:r>
              <a:rPr lang="en-US" sz="3200" b="1" dirty="0">
                <a:solidFill>
                  <a:prstClr val="black"/>
                </a:solidFill>
                <a:latin typeface="Calibri"/>
              </a:rPr>
              <a:t>Questions?</a:t>
            </a:r>
            <a:r>
              <a:rPr lang="en-US" sz="2800" b="1" dirty="0">
                <a:solidFill>
                  <a:prstClr val="black"/>
                </a:solidFill>
                <a:latin typeface="Calibri"/>
              </a:rPr>
              <a:t> </a:t>
            </a:r>
          </a:p>
          <a:p>
            <a:pPr algn="ctr" defTabSz="457196" fontAlgn="auto">
              <a:spcBef>
                <a:spcPts val="0"/>
              </a:spcBef>
              <a:spcAft>
                <a:spcPts val="0"/>
              </a:spcAft>
            </a:pPr>
            <a:endParaRPr lang="en-US" sz="2800" b="1">
              <a:solidFill>
                <a:prstClr val="black"/>
              </a:solidFill>
              <a:latin typeface="Calibri"/>
            </a:endParaRPr>
          </a:p>
          <a:p>
            <a:pPr algn="ctr" defTabSz="457196" fontAlgn="auto">
              <a:spcBef>
                <a:spcPts val="0"/>
              </a:spcBef>
              <a:spcAft>
                <a:spcPts val="0"/>
              </a:spcAft>
            </a:pPr>
            <a:endParaRPr lang="en-US" sz="2800" b="1">
              <a:solidFill>
                <a:prstClr val="black"/>
              </a:solidFill>
              <a:latin typeface="Calibri"/>
            </a:endParaRPr>
          </a:p>
          <a:p>
            <a:pPr algn="ctr" defTabSz="457196" fontAlgn="auto">
              <a:spcBef>
                <a:spcPts val="0"/>
              </a:spcBef>
              <a:spcAft>
                <a:spcPts val="0"/>
              </a:spcAft>
            </a:pPr>
            <a:endParaRPr lang="en-US" sz="2800" b="1">
              <a:solidFill>
                <a:prstClr val="black"/>
              </a:solidFill>
              <a:latin typeface="Calibri"/>
            </a:endParaRPr>
          </a:p>
          <a:p>
            <a:pPr algn="ctr" defTabSz="457196" fontAlgn="auto">
              <a:spcBef>
                <a:spcPts val="0"/>
              </a:spcBef>
              <a:spcAft>
                <a:spcPts val="0"/>
              </a:spcAft>
            </a:pPr>
            <a:endParaRPr lang="en-US" sz="2800" b="1">
              <a:solidFill>
                <a:prstClr val="black"/>
              </a:solidFill>
              <a:latin typeface="Calibri"/>
            </a:endParaRPr>
          </a:p>
          <a:p>
            <a:pPr algn="ctr" defTabSz="457196"/>
            <a:r>
              <a:rPr lang="en-US" sz="2800" b="1" dirty="0">
                <a:solidFill>
                  <a:prstClr val="black"/>
                </a:solidFill>
                <a:latin typeface="Calibri"/>
              </a:rPr>
              <a:t>Cyrena Thibodeau, CT DOAG</a:t>
            </a:r>
          </a:p>
          <a:p>
            <a:pPr algn="ctr" defTabSz="457196"/>
            <a:r>
              <a:rPr lang="en-US" sz="2800" b="1" dirty="0">
                <a:solidFill>
                  <a:prstClr val="black"/>
                </a:solidFill>
                <a:latin typeface="Calibri"/>
              </a:rPr>
              <a:t>Cyrena.Thibodeau@ct.gov</a:t>
            </a:r>
            <a:endParaRPr lang="en-US" sz="2800" b="1" dirty="0">
              <a:solidFill>
                <a:prstClr val="black"/>
              </a:solidFill>
              <a:latin typeface="Calibri"/>
              <a:ea typeface="Calibri"/>
              <a:cs typeface="Calibri"/>
            </a:endParaRPr>
          </a:p>
          <a:p>
            <a:pPr algn="ctr" defTabSz="457196" fontAlgn="auto">
              <a:spcBef>
                <a:spcPts val="0"/>
              </a:spcBef>
              <a:spcAft>
                <a:spcPts val="0"/>
              </a:spcAft>
            </a:pPr>
            <a:endParaRPr lang="en-US" sz="2800" b="1">
              <a:solidFill>
                <a:prstClr val="black"/>
              </a:solidFill>
              <a:latin typeface="Calibri"/>
            </a:endParaRPr>
          </a:p>
        </p:txBody>
      </p:sp>
      <p:pic>
        <p:nvPicPr>
          <p:cNvPr id="4" name="Content Placeholder 3" descr="Connecticut FarmLink | Hartford CT">
            <a:extLst>
              <a:ext uri="{FF2B5EF4-FFF2-40B4-BE49-F238E27FC236}">
                <a16:creationId xmlns:a16="http://schemas.microsoft.com/office/drawing/2014/main" id="{417F15D8-A2A2-5A50-1C7C-68CC14F95AAC}"/>
              </a:ext>
            </a:extLst>
          </p:cNvPr>
          <p:cNvPicPr>
            <a:picLocks noGrp="1" noChangeAspect="1"/>
          </p:cNvPicPr>
          <p:nvPr>
            <p:ph idx="1"/>
          </p:nvPr>
        </p:nvPicPr>
        <p:blipFill>
          <a:blip r:embed="rId4"/>
          <a:stretch>
            <a:fillRect/>
          </a:stretch>
        </p:blipFill>
        <p:spPr>
          <a:xfrm>
            <a:off x="117666" y="230619"/>
            <a:ext cx="2453486" cy="2501796"/>
          </a:xfrm>
          <a:prstGeom prst="rect">
            <a:avLst/>
          </a:prstGeom>
        </p:spPr>
      </p:pic>
    </p:spTree>
    <p:extLst>
      <p:ext uri="{BB962C8B-B14F-4D97-AF65-F5344CB8AC3E}">
        <p14:creationId xmlns:p14="http://schemas.microsoft.com/office/powerpoint/2010/main" val="3721127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397A0-5A0C-D876-FD60-01290D622D1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D0B9EEFF-154D-5D46-A35F-F11B9DD57D69}"/>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D196D367-E776-88C7-7F39-CCA93E3EF484}"/>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FE869D8E-7E8E-A839-9784-2113DC3ABA4B}"/>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39DE28F3-71EC-94C9-AFA2-525D4CFA84D1}"/>
              </a:ext>
            </a:extLst>
          </p:cNvPr>
          <p:cNvSpPr txBox="1"/>
          <p:nvPr/>
        </p:nvSpPr>
        <p:spPr>
          <a:xfrm>
            <a:off x="660465" y="546692"/>
            <a:ext cx="4719131" cy="1173078"/>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Factors Affecting Land Tenure Decision</a:t>
            </a:r>
            <a:endParaRPr lang="en-US"/>
          </a:p>
        </p:txBody>
      </p:sp>
      <p:sp>
        <p:nvSpPr>
          <p:cNvPr id="13" name="Freeform 6">
            <a:extLst>
              <a:ext uri="{FF2B5EF4-FFF2-40B4-BE49-F238E27FC236}">
                <a16:creationId xmlns:a16="http://schemas.microsoft.com/office/drawing/2014/main" id="{A9FDB85C-955C-11FC-B559-7C227B4CA0D6}"/>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CD7AAD21-242C-1438-00B4-2B17DE459896}"/>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40E43587-A678-7580-5F2E-13048BBF3439}"/>
              </a:ext>
            </a:extLst>
          </p:cNvPr>
          <p:cNvSpPr txBox="1"/>
          <p:nvPr/>
        </p:nvSpPr>
        <p:spPr>
          <a:xfrm>
            <a:off x="804333" y="2137833"/>
            <a:ext cx="528108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600"/>
              </a:spcAft>
              <a:buFont typeface="Wingdings,Sans-Serif"/>
              <a:buChar char="§"/>
            </a:pPr>
            <a:r>
              <a:rPr lang="en-US" sz="2500">
                <a:solidFill>
                  <a:srgbClr val="3C3D3C"/>
                </a:solidFill>
                <a:latin typeface="Arial"/>
                <a:cs typeface="Arial"/>
              </a:rPr>
              <a:t>Personal and business goals</a:t>
            </a:r>
            <a:endParaRPr lang="en-US" sz="2500">
              <a:solidFill>
                <a:srgbClr val="548A3A"/>
              </a:solidFill>
              <a:latin typeface="Arial"/>
              <a:cs typeface="Arial"/>
            </a:endParaRPr>
          </a:p>
          <a:p>
            <a:pPr marL="285750" indent="-285750">
              <a:spcBef>
                <a:spcPts val="600"/>
              </a:spcBef>
              <a:spcAft>
                <a:spcPts val="600"/>
              </a:spcAft>
              <a:buFont typeface="Wingdings,Sans-Serif"/>
              <a:buChar char="§"/>
            </a:pPr>
            <a:r>
              <a:rPr lang="en-US" sz="2500">
                <a:solidFill>
                  <a:srgbClr val="3C3D3C"/>
                </a:solidFill>
                <a:latin typeface="Arial"/>
                <a:cs typeface="Arial"/>
              </a:rPr>
              <a:t>Your current financial position</a:t>
            </a:r>
            <a:endParaRPr lang="en-US" sz="2500">
              <a:solidFill>
                <a:srgbClr val="548A3A"/>
              </a:solidFill>
              <a:latin typeface="Arial"/>
              <a:cs typeface="Arial"/>
            </a:endParaRPr>
          </a:p>
          <a:p>
            <a:pPr marL="285750" indent="-285750">
              <a:spcBef>
                <a:spcPts val="600"/>
              </a:spcBef>
              <a:spcAft>
                <a:spcPts val="600"/>
              </a:spcAft>
              <a:buFont typeface="Wingdings,Sans-Serif"/>
              <a:buChar char="§"/>
            </a:pPr>
            <a:r>
              <a:rPr lang="en-US" sz="2500">
                <a:solidFill>
                  <a:srgbClr val="3C3D3C"/>
                </a:solidFill>
                <a:latin typeface="Arial"/>
                <a:cs typeface="Arial"/>
              </a:rPr>
              <a:t>Capital needs of your business</a:t>
            </a:r>
            <a:endParaRPr lang="en-US" sz="2500">
              <a:solidFill>
                <a:srgbClr val="548A3A"/>
              </a:solidFill>
              <a:latin typeface="Arial"/>
              <a:cs typeface="Arial"/>
            </a:endParaRPr>
          </a:p>
          <a:p>
            <a:pPr marL="285750" indent="-285750">
              <a:spcBef>
                <a:spcPts val="600"/>
              </a:spcBef>
              <a:spcAft>
                <a:spcPts val="600"/>
              </a:spcAft>
              <a:buFont typeface="Wingdings,Sans-Serif"/>
              <a:buChar char="§"/>
            </a:pPr>
            <a:r>
              <a:rPr lang="en-US" sz="2500">
                <a:solidFill>
                  <a:srgbClr val="3C3D3C"/>
                </a:solidFill>
                <a:latin typeface="Arial"/>
                <a:cs typeface="Arial"/>
              </a:rPr>
              <a:t>Earning potential of your business</a:t>
            </a:r>
            <a:endParaRPr lang="en-US"/>
          </a:p>
        </p:txBody>
      </p:sp>
    </p:spTree>
    <p:extLst>
      <p:ext uri="{BB962C8B-B14F-4D97-AF65-F5344CB8AC3E}">
        <p14:creationId xmlns:p14="http://schemas.microsoft.com/office/powerpoint/2010/main" val="1296977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631567-66E3-486E-9DD2-910A1C96319F}"/>
              </a:ext>
            </a:extLst>
          </p:cNvPr>
          <p:cNvSpPr>
            <a:spLocks noGrp="1"/>
          </p:cNvSpPr>
          <p:nvPr>
            <p:ph type="body" sz="quarter" idx="11"/>
          </p:nvPr>
        </p:nvSpPr>
        <p:spPr>
          <a:xfrm>
            <a:off x="0" y="2"/>
            <a:ext cx="9144000" cy="2057399"/>
          </a:xfrm>
        </p:spPr>
        <p:txBody>
          <a:bodyPr/>
          <a:lstStyle/>
          <a:p>
            <a:r>
              <a:rPr lang="en-US" b="1"/>
              <a:t>Let’s make a plan and find some land! </a:t>
            </a:r>
            <a:endParaRPr lang="en-US"/>
          </a:p>
        </p:txBody>
      </p:sp>
      <p:pic>
        <p:nvPicPr>
          <p:cNvPr id="7" name="Picture Placeholder 6">
            <a:extLst>
              <a:ext uri="{FF2B5EF4-FFF2-40B4-BE49-F238E27FC236}">
                <a16:creationId xmlns:a16="http://schemas.microsoft.com/office/drawing/2014/main" id="{5C6A76CB-B16F-49FC-9921-46EC1AFA5CFA}"/>
              </a:ext>
            </a:extLst>
          </p:cNvPr>
          <p:cNvPicPr>
            <a:picLocks noGrp="1" noChangeAspect="1"/>
          </p:cNvPicPr>
          <p:nvPr>
            <p:ph type="pic" sz="quarter" idx="10"/>
          </p:nvPr>
        </p:nvPicPr>
        <p:blipFill>
          <a:blip r:embed="rId3" cstate="print"/>
          <a:stretch>
            <a:fillRect/>
          </a:stretch>
        </p:blipFill>
        <p:spPr>
          <a:xfrm>
            <a:off x="0" y="2057404"/>
            <a:ext cx="9144000" cy="4800599"/>
          </a:xfrm>
        </p:spPr>
      </p:pic>
    </p:spTree>
    <p:extLst>
      <p:ext uri="{BB962C8B-B14F-4D97-AF65-F5344CB8AC3E}">
        <p14:creationId xmlns:p14="http://schemas.microsoft.com/office/powerpoint/2010/main" val="1925700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1"/>
          </p:nvPr>
        </p:nvSpPr>
        <p:spPr>
          <a:xfrm>
            <a:off x="0" y="1"/>
            <a:ext cx="9144000" cy="1371600"/>
          </a:xfrm>
        </p:spPr>
        <p:txBody>
          <a:bodyPr/>
          <a:lstStyle/>
          <a:p>
            <a:pPr algn="ctr"/>
            <a:r>
              <a:rPr lang="en-US"/>
              <a:t>Reading the Land </a:t>
            </a:r>
          </a:p>
        </p:txBody>
      </p:sp>
      <p:sp>
        <p:nvSpPr>
          <p:cNvPr id="10" name="Text Placeholder 9"/>
          <p:cNvSpPr>
            <a:spLocks noGrp="1"/>
          </p:cNvSpPr>
          <p:nvPr>
            <p:ph type="body" sz="quarter" idx="12"/>
          </p:nvPr>
        </p:nvSpPr>
        <p:spPr>
          <a:xfrm>
            <a:off x="-6351" y="1447800"/>
            <a:ext cx="9162288" cy="685800"/>
          </a:xfrm>
        </p:spPr>
        <p:txBody>
          <a:bodyPr/>
          <a:lstStyle/>
          <a:p>
            <a:r>
              <a:rPr lang="en-US"/>
              <a:t>How and Why we do a land assessment</a:t>
            </a:r>
          </a:p>
        </p:txBody>
      </p:sp>
      <p:grpSp>
        <p:nvGrpSpPr>
          <p:cNvPr id="2" name="Group 5">
            <a:extLst>
              <a:ext uri="{FF2B5EF4-FFF2-40B4-BE49-F238E27FC236}">
                <a16:creationId xmlns:a16="http://schemas.microsoft.com/office/drawing/2014/main" id="{AF74EEC2-96F2-436D-9609-1B5571E890BA}"/>
              </a:ext>
            </a:extLst>
          </p:cNvPr>
          <p:cNvGrpSpPr/>
          <p:nvPr/>
        </p:nvGrpSpPr>
        <p:grpSpPr>
          <a:xfrm>
            <a:off x="52709" y="4854981"/>
            <a:ext cx="3952159" cy="1935678"/>
            <a:chOff x="52631" y="4854981"/>
            <a:chExt cx="3952159" cy="1935678"/>
          </a:xfrm>
        </p:grpSpPr>
        <p:sp>
          <p:nvSpPr>
            <p:cNvPr id="7" name="Oval 6">
              <a:extLst>
                <a:ext uri="{FF2B5EF4-FFF2-40B4-BE49-F238E27FC236}">
                  <a16:creationId xmlns:a16="http://schemas.microsoft.com/office/drawing/2014/main" id="{84000EBC-EC8F-4028-8C12-CB34FDC9FBD0}"/>
                </a:ext>
              </a:extLst>
            </p:cNvPr>
            <p:cNvSpPr/>
            <p:nvPr/>
          </p:nvSpPr>
          <p:spPr>
            <a:xfrm>
              <a:off x="215930" y="4854981"/>
              <a:ext cx="3625563" cy="1935678"/>
            </a:xfrm>
            <a:prstGeom prst="ellipse">
              <a:avLst/>
            </a:prstGeom>
            <a:noFill/>
            <a:ln>
              <a:solidFill>
                <a:srgbClr val="679A47"/>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5EACC"/>
                </a:solidFill>
              </a:endParaRPr>
            </a:p>
          </p:txBody>
        </p:sp>
        <p:sp>
          <p:nvSpPr>
            <p:cNvPr id="8" name="TextBox 7">
              <a:extLst>
                <a:ext uri="{FF2B5EF4-FFF2-40B4-BE49-F238E27FC236}">
                  <a16:creationId xmlns:a16="http://schemas.microsoft.com/office/drawing/2014/main" id="{9A2AED22-27A3-4E36-83C7-2DA2B0D6F5EE}"/>
                </a:ext>
              </a:extLst>
            </p:cNvPr>
            <p:cNvSpPr txBox="1"/>
            <p:nvPr/>
          </p:nvSpPr>
          <p:spPr>
            <a:xfrm>
              <a:off x="52631" y="5081445"/>
              <a:ext cx="3952159" cy="1272143"/>
            </a:xfrm>
            <a:prstGeom prst="rect">
              <a:avLst/>
            </a:prstGeom>
            <a:noFill/>
          </p:spPr>
          <p:txBody>
            <a:bodyPr wrap="square" rtlCol="0">
              <a:spAutoFit/>
            </a:bodyPr>
            <a:lstStyle/>
            <a:p>
              <a:pPr algn="ctr" defTabSz="457200">
                <a:lnSpc>
                  <a:spcPts val="2300"/>
                </a:lnSpc>
              </a:pPr>
              <a:endParaRPr lang="en-US" sz="1600" i="1">
                <a:solidFill>
                  <a:srgbClr val="548A3A"/>
                </a:solidFill>
              </a:endParaRPr>
            </a:p>
            <a:p>
              <a:pPr algn="ctr" defTabSz="457200">
                <a:lnSpc>
                  <a:spcPts val="2300"/>
                </a:lnSpc>
              </a:pPr>
              <a:r>
                <a:rPr lang="en-US" sz="1400">
                  <a:solidFill>
                    <a:srgbClr val="ECE7C2"/>
                  </a:solidFill>
                </a:rPr>
                <a:t>BEGINNING </a:t>
              </a:r>
              <a:r>
                <a:rPr lang="en-US" sz="1400" spc="-20">
                  <a:solidFill>
                    <a:srgbClr val="ECE7C2"/>
                  </a:solidFill>
                </a:rPr>
                <a:t>FARMER AND RANCHER </a:t>
              </a:r>
              <a:br>
                <a:rPr lang="en-US" sz="1400" spc="-20">
                  <a:solidFill>
                    <a:srgbClr val="ECE7C2"/>
                  </a:solidFill>
                </a:rPr>
              </a:br>
              <a:r>
                <a:rPr lang="en-US" sz="1400">
                  <a:solidFill>
                    <a:srgbClr val="ECE7C2"/>
                  </a:solidFill>
                </a:rPr>
                <a:t>DEVELOPMENT PROGRAM </a:t>
              </a:r>
              <a:br>
                <a:rPr lang="en-US" sz="1400">
                  <a:solidFill>
                    <a:srgbClr val="ECE7C2"/>
                  </a:solidFill>
                </a:rPr>
              </a:br>
              <a:r>
                <a:rPr lang="en-US" sz="1400">
                  <a:solidFill>
                    <a:srgbClr val="ECE7C2"/>
                  </a:solidFill>
                </a:rPr>
                <a:t>AWARD:  2015-70017-23901</a:t>
              </a:r>
            </a:p>
          </p:txBody>
        </p:sp>
      </p:grpSp>
      <p:sp>
        <p:nvSpPr>
          <p:cNvPr id="9" name="TextBox 8">
            <a:extLst>
              <a:ext uri="{FF2B5EF4-FFF2-40B4-BE49-F238E27FC236}">
                <a16:creationId xmlns:a16="http://schemas.microsoft.com/office/drawing/2014/main" id="{73461A28-68F2-457D-978B-3D3AB3832C89}"/>
              </a:ext>
            </a:extLst>
          </p:cNvPr>
          <p:cNvSpPr txBox="1"/>
          <p:nvPr/>
        </p:nvSpPr>
        <p:spPr>
          <a:xfrm>
            <a:off x="5825325" y="5444309"/>
            <a:ext cx="3576466" cy="1289071"/>
          </a:xfrm>
          <a:prstGeom prst="rect">
            <a:avLst/>
          </a:prstGeom>
          <a:noFill/>
        </p:spPr>
        <p:txBody>
          <a:bodyPr wrap="square" rtlCol="0">
            <a:spAutoFit/>
          </a:bodyPr>
          <a:lstStyle/>
          <a:p>
            <a:pPr defTabSz="457200">
              <a:lnSpc>
                <a:spcPct val="108000"/>
              </a:lnSpc>
            </a:pPr>
            <a:r>
              <a:rPr lang="en-US">
                <a:solidFill>
                  <a:srgbClr val="ECE7C2"/>
                </a:solidFill>
              </a:rPr>
              <a:t>Presenter Name</a:t>
            </a:r>
          </a:p>
          <a:p>
            <a:pPr defTabSz="457200">
              <a:lnSpc>
                <a:spcPct val="108000"/>
              </a:lnSpc>
            </a:pPr>
            <a:r>
              <a:rPr lang="en-US">
                <a:solidFill>
                  <a:srgbClr val="ECE7C2"/>
                </a:solidFill>
              </a:rPr>
              <a:t>Title</a:t>
            </a:r>
          </a:p>
          <a:p>
            <a:pPr defTabSz="457200">
              <a:lnSpc>
                <a:spcPct val="108000"/>
              </a:lnSpc>
            </a:pPr>
            <a:r>
              <a:rPr lang="en-US">
                <a:solidFill>
                  <a:srgbClr val="ECE7C2"/>
                </a:solidFill>
              </a:rPr>
              <a:t>Affiliation</a:t>
            </a:r>
          </a:p>
          <a:p>
            <a:pPr defTabSz="457200">
              <a:lnSpc>
                <a:spcPct val="108000"/>
              </a:lnSpc>
            </a:pPr>
            <a:r>
              <a:rPr lang="en-US">
                <a:solidFill>
                  <a:srgbClr val="ECE7C2"/>
                </a:solidFill>
              </a:rPr>
              <a:t>Date</a:t>
            </a:r>
          </a:p>
        </p:txBody>
      </p:sp>
      <p:pic>
        <p:nvPicPr>
          <p:cNvPr id="11"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1" y="2057512"/>
            <a:ext cx="9150350" cy="47332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991ED-95EA-918F-EAF0-426848EC9A1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598F569-C883-3E40-B4B8-0B7C6E26F960}"/>
              </a:ext>
            </a:extLst>
          </p:cNvPr>
          <p:cNvGrpSpPr/>
          <p:nvPr/>
        </p:nvGrpSpPr>
        <p:grpSpPr>
          <a:xfrm>
            <a:off x="7051872" y="-3767"/>
            <a:ext cx="2357018" cy="6861809"/>
            <a:chOff x="0" y="0"/>
            <a:chExt cx="1241557" cy="3057467"/>
          </a:xfrm>
        </p:grpSpPr>
        <p:sp>
          <p:nvSpPr>
            <p:cNvPr id="3" name="Freeform 3">
              <a:extLst>
                <a:ext uri="{FF2B5EF4-FFF2-40B4-BE49-F238E27FC236}">
                  <a16:creationId xmlns:a16="http://schemas.microsoft.com/office/drawing/2014/main" id="{D8F77FEA-9701-64F7-40BB-EAD7D0CBF666}"/>
                </a:ext>
              </a:extLst>
            </p:cNvPr>
            <p:cNvSpPr/>
            <p:nvPr/>
          </p:nvSpPr>
          <p:spPr>
            <a:xfrm>
              <a:off x="0" y="0"/>
              <a:ext cx="1241556" cy="3057466"/>
            </a:xfrm>
            <a:custGeom>
              <a:avLst/>
              <a:gdLst/>
              <a:ahLst/>
              <a:cxnLst/>
              <a:rect l="l" t="t" r="r" b="b"/>
              <a:pathLst>
                <a:path w="1241556" h="3057466">
                  <a:moveTo>
                    <a:pt x="0" y="0"/>
                  </a:moveTo>
                  <a:lnTo>
                    <a:pt x="1241556" y="0"/>
                  </a:lnTo>
                  <a:lnTo>
                    <a:pt x="1241556" y="3057466"/>
                  </a:lnTo>
                  <a:lnTo>
                    <a:pt x="0" y="3057466"/>
                  </a:lnTo>
                  <a:close/>
                </a:path>
              </a:pathLst>
            </a:custGeom>
            <a:solidFill>
              <a:srgbClr val="078342"/>
            </a:solid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4" name="TextBox 4">
              <a:extLst>
                <a:ext uri="{FF2B5EF4-FFF2-40B4-BE49-F238E27FC236}">
                  <a16:creationId xmlns:a16="http://schemas.microsoft.com/office/drawing/2014/main" id="{191C7B27-DA40-E056-4FCB-EC6082E8DE8E}"/>
                </a:ext>
              </a:extLst>
            </p:cNvPr>
            <p:cNvSpPr txBox="1"/>
            <p:nvPr/>
          </p:nvSpPr>
          <p:spPr>
            <a:xfrm>
              <a:off x="0" y="-47625"/>
              <a:ext cx="1241557" cy="3105092"/>
            </a:xfrm>
            <a:prstGeom prst="rect">
              <a:avLst/>
            </a:prstGeom>
          </p:spPr>
          <p:txBody>
            <a:bodyPr lIns="25400" tIns="25400" rIns="25400" bIns="25400" rtlCol="0" anchor="ct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gn="ctr">
                <a:lnSpc>
                  <a:spcPts val="1599"/>
                </a:lnSpc>
              </a:pPr>
              <a:endParaRPr sz="504"/>
            </a:p>
          </p:txBody>
        </p:sp>
      </p:grpSp>
      <p:sp>
        <p:nvSpPr>
          <p:cNvPr id="9" name="TextBox 9">
            <a:extLst>
              <a:ext uri="{FF2B5EF4-FFF2-40B4-BE49-F238E27FC236}">
                <a16:creationId xmlns:a16="http://schemas.microsoft.com/office/drawing/2014/main" id="{8BE7D6E3-FB05-87BE-59D5-140F083891DE}"/>
              </a:ext>
            </a:extLst>
          </p:cNvPr>
          <p:cNvSpPr txBox="1"/>
          <p:nvPr/>
        </p:nvSpPr>
        <p:spPr>
          <a:xfrm>
            <a:off x="480549" y="112775"/>
            <a:ext cx="5354131" cy="557204"/>
          </a:xfrm>
          <a:prstGeom prst="rect">
            <a:avLst/>
          </a:prstGeom>
        </p:spPr>
        <p:txBody>
          <a:bodyPr wrap="square" lIns="0" tIns="0" rIns="0" bIns="0" rtlCol="0" anchor="t">
            <a:spAutoFit/>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pPr>
              <a:lnSpc>
                <a:spcPts val="4708"/>
              </a:lnSpc>
            </a:pPr>
            <a:r>
              <a:rPr lang="en-US" sz="3200">
                <a:solidFill>
                  <a:srgbClr val="679A47"/>
                </a:solidFill>
                <a:latin typeface="Arial"/>
                <a:cs typeface="Arial"/>
                <a:sym typeface="Gibson 1"/>
              </a:rPr>
              <a:t>What is a Land Assessment?</a:t>
            </a:r>
            <a:endParaRPr lang="en-US"/>
          </a:p>
        </p:txBody>
      </p:sp>
      <p:sp>
        <p:nvSpPr>
          <p:cNvPr id="13" name="Freeform 6">
            <a:extLst>
              <a:ext uri="{FF2B5EF4-FFF2-40B4-BE49-F238E27FC236}">
                <a16:creationId xmlns:a16="http://schemas.microsoft.com/office/drawing/2014/main" id="{C27B4F5E-2A31-8A3F-C805-4C0A27736223}"/>
              </a:ext>
            </a:extLst>
          </p:cNvPr>
          <p:cNvSpPr/>
          <p:nvPr/>
        </p:nvSpPr>
        <p:spPr>
          <a:xfrm>
            <a:off x="7563933" y="2100208"/>
            <a:ext cx="1332373" cy="1332373"/>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78342"/>
          </a:solidFill>
          <a:ln w="114300" cap="sq">
            <a:solidFill>
              <a:srgbClr val="005B99"/>
            </a:solidFill>
            <a:prstDash val="solid"/>
            <a:miter/>
          </a:ln>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15" name="Freeform 10">
            <a:extLst>
              <a:ext uri="{FF2B5EF4-FFF2-40B4-BE49-F238E27FC236}">
                <a16:creationId xmlns:a16="http://schemas.microsoft.com/office/drawing/2014/main" id="{E56D4FFC-4A3F-A8BB-3D28-044228FEF587}"/>
              </a:ext>
            </a:extLst>
          </p:cNvPr>
          <p:cNvSpPr/>
          <p:nvPr/>
        </p:nvSpPr>
        <p:spPr>
          <a:xfrm>
            <a:off x="7870792" y="2400805"/>
            <a:ext cx="718654" cy="731179"/>
          </a:xfrm>
          <a:custGeom>
            <a:avLst/>
            <a:gdLst/>
            <a:ahLst/>
            <a:cxnLst/>
            <a:rect l="l" t="t" r="r" b="b"/>
            <a:pathLst>
              <a:path w="1437307" h="1462358">
                <a:moveTo>
                  <a:pt x="0" y="0"/>
                </a:moveTo>
                <a:lnTo>
                  <a:pt x="1437307" y="0"/>
                </a:lnTo>
                <a:lnTo>
                  <a:pt x="1437307" y="1462358"/>
                </a:lnTo>
                <a:lnTo>
                  <a:pt x="0" y="1462358"/>
                </a:lnTo>
                <a:lnTo>
                  <a:pt x="0" y="0"/>
                </a:lnTo>
                <a:close/>
              </a:path>
            </a:pathLst>
          </a:custGeom>
          <a:blipFill>
            <a:blip r:embed="rId2"/>
            <a:stretch>
              <a:fillRect/>
            </a:stretch>
          </a:blipFill>
        </p:spPr>
        <p:txBody>
          <a:bodyPr/>
          <a:lstStyle>
            <a:defPPr>
              <a:defRPr lang="en-US"/>
            </a:defPPr>
            <a:lvl1pPr marL="0" algn="l" defTabSz="512064" rtl="0" eaLnBrk="1" latinLnBrk="0" hangingPunct="1">
              <a:defRPr sz="1008" kern="1200">
                <a:solidFill>
                  <a:schemeClr val="tx1"/>
                </a:solidFill>
                <a:latin typeface="+mn-lt"/>
                <a:ea typeface="+mn-ea"/>
                <a:cs typeface="+mn-cs"/>
              </a:defRPr>
            </a:lvl1pPr>
            <a:lvl2pPr marL="256032" algn="l" defTabSz="512064" rtl="0" eaLnBrk="1" latinLnBrk="0" hangingPunct="1">
              <a:defRPr sz="1008" kern="1200">
                <a:solidFill>
                  <a:schemeClr val="tx1"/>
                </a:solidFill>
                <a:latin typeface="+mn-lt"/>
                <a:ea typeface="+mn-ea"/>
                <a:cs typeface="+mn-cs"/>
              </a:defRPr>
            </a:lvl2pPr>
            <a:lvl3pPr marL="512064" algn="l" defTabSz="512064" rtl="0" eaLnBrk="1" latinLnBrk="0" hangingPunct="1">
              <a:defRPr sz="1008" kern="1200">
                <a:solidFill>
                  <a:schemeClr val="tx1"/>
                </a:solidFill>
                <a:latin typeface="+mn-lt"/>
                <a:ea typeface="+mn-ea"/>
                <a:cs typeface="+mn-cs"/>
              </a:defRPr>
            </a:lvl3pPr>
            <a:lvl4pPr marL="768096" algn="l" defTabSz="512064" rtl="0" eaLnBrk="1" latinLnBrk="0" hangingPunct="1">
              <a:defRPr sz="1008" kern="1200">
                <a:solidFill>
                  <a:schemeClr val="tx1"/>
                </a:solidFill>
                <a:latin typeface="+mn-lt"/>
                <a:ea typeface="+mn-ea"/>
                <a:cs typeface="+mn-cs"/>
              </a:defRPr>
            </a:lvl4pPr>
            <a:lvl5pPr marL="1024128" algn="l" defTabSz="512064" rtl="0" eaLnBrk="1" latinLnBrk="0" hangingPunct="1">
              <a:defRPr sz="1008" kern="1200">
                <a:solidFill>
                  <a:schemeClr val="tx1"/>
                </a:solidFill>
                <a:latin typeface="+mn-lt"/>
                <a:ea typeface="+mn-ea"/>
                <a:cs typeface="+mn-cs"/>
              </a:defRPr>
            </a:lvl5pPr>
            <a:lvl6pPr marL="1280160" algn="l" defTabSz="512064" rtl="0" eaLnBrk="1" latinLnBrk="0" hangingPunct="1">
              <a:defRPr sz="1008" kern="1200">
                <a:solidFill>
                  <a:schemeClr val="tx1"/>
                </a:solidFill>
                <a:latin typeface="+mn-lt"/>
                <a:ea typeface="+mn-ea"/>
                <a:cs typeface="+mn-cs"/>
              </a:defRPr>
            </a:lvl6pPr>
            <a:lvl7pPr marL="1536192" algn="l" defTabSz="512064" rtl="0" eaLnBrk="1" latinLnBrk="0" hangingPunct="1">
              <a:defRPr sz="1008" kern="1200">
                <a:solidFill>
                  <a:schemeClr val="tx1"/>
                </a:solidFill>
                <a:latin typeface="+mn-lt"/>
                <a:ea typeface="+mn-ea"/>
                <a:cs typeface="+mn-cs"/>
              </a:defRPr>
            </a:lvl7pPr>
            <a:lvl8pPr marL="1792224" algn="l" defTabSz="512064" rtl="0" eaLnBrk="1" latinLnBrk="0" hangingPunct="1">
              <a:defRPr sz="1008" kern="1200">
                <a:solidFill>
                  <a:schemeClr val="tx1"/>
                </a:solidFill>
                <a:latin typeface="+mn-lt"/>
                <a:ea typeface="+mn-ea"/>
                <a:cs typeface="+mn-cs"/>
              </a:defRPr>
            </a:lvl8pPr>
            <a:lvl9pPr marL="2048256" algn="l" defTabSz="512064" rtl="0" eaLnBrk="1" latinLnBrk="0" hangingPunct="1">
              <a:defRPr sz="1008" kern="1200">
                <a:solidFill>
                  <a:schemeClr val="tx1"/>
                </a:solidFill>
                <a:latin typeface="+mn-lt"/>
                <a:ea typeface="+mn-ea"/>
                <a:cs typeface="+mn-cs"/>
              </a:defRPr>
            </a:lvl9pPr>
          </a:lstStyle>
          <a:p>
            <a:endParaRPr lang="en-US" sz="504"/>
          </a:p>
        </p:txBody>
      </p:sp>
      <p:sp>
        <p:nvSpPr>
          <p:cNvPr id="5" name="TextBox 4">
            <a:extLst>
              <a:ext uri="{FF2B5EF4-FFF2-40B4-BE49-F238E27FC236}">
                <a16:creationId xmlns:a16="http://schemas.microsoft.com/office/drawing/2014/main" id="{0B3A363F-FBB2-61D2-EE74-1DF69A218396}"/>
              </a:ext>
            </a:extLst>
          </p:cNvPr>
          <p:cNvSpPr txBox="1"/>
          <p:nvPr/>
        </p:nvSpPr>
        <p:spPr>
          <a:xfrm>
            <a:off x="158749" y="582083"/>
            <a:ext cx="6773332" cy="6270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600"/>
              </a:spcBef>
              <a:spcAft>
                <a:spcPts val="1200"/>
              </a:spcAft>
              <a:buFont typeface="Arial"/>
              <a:buChar char="•"/>
            </a:pPr>
            <a:r>
              <a:rPr lang="en-US" sz="2500">
                <a:solidFill>
                  <a:srgbClr val="3C3D3C"/>
                </a:solidFill>
                <a:latin typeface="Arial"/>
                <a:cs typeface="Arial"/>
              </a:rPr>
              <a:t>A land assessment is a way to evaluate a property in the context of its neighbors and community </a:t>
            </a:r>
            <a:endParaRPr lang="en-US" sz="2500">
              <a:solidFill>
                <a:srgbClr val="548A3A"/>
              </a:solidFill>
              <a:latin typeface="Arial"/>
              <a:cs typeface="Arial"/>
            </a:endParaRPr>
          </a:p>
          <a:p>
            <a:pPr marL="742950" lvl="1" indent="-285750">
              <a:spcAft>
                <a:spcPts val="900"/>
              </a:spcAft>
              <a:buFont typeface="Wingdings,Sans-Serif"/>
              <a:buChar char="§"/>
            </a:pPr>
            <a:r>
              <a:rPr lang="en-US" sz="2200">
                <a:solidFill>
                  <a:srgbClr val="3C3D3C"/>
                </a:solidFill>
                <a:latin typeface="Arial"/>
                <a:cs typeface="Arial"/>
              </a:rPr>
              <a:t>It inventories natural resources, physical characteristics and existing infrastructure.</a:t>
            </a:r>
            <a:endParaRPr lang="en-US" sz="2200">
              <a:solidFill>
                <a:srgbClr val="548A3A"/>
              </a:solidFill>
              <a:latin typeface="Arial"/>
              <a:cs typeface="Arial"/>
            </a:endParaRPr>
          </a:p>
          <a:p>
            <a:pPr marL="742950" lvl="1" indent="-285750">
              <a:spcAft>
                <a:spcPts val="900"/>
              </a:spcAft>
              <a:buFont typeface="Wingdings,Sans-Serif"/>
              <a:buChar char="§"/>
            </a:pPr>
            <a:r>
              <a:rPr lang="en-US" sz="2200">
                <a:solidFill>
                  <a:srgbClr val="3C3D3C"/>
                </a:solidFill>
                <a:latin typeface="Arial"/>
                <a:cs typeface="Arial"/>
              </a:rPr>
              <a:t>It documents historic and current land use. </a:t>
            </a:r>
            <a:endParaRPr lang="en-US" sz="2200">
              <a:solidFill>
                <a:srgbClr val="548A3A"/>
              </a:solidFill>
              <a:latin typeface="Arial"/>
              <a:cs typeface="Arial"/>
            </a:endParaRPr>
          </a:p>
          <a:p>
            <a:pPr marL="742950" lvl="1" indent="-285750">
              <a:spcAft>
                <a:spcPts val="900"/>
              </a:spcAft>
              <a:buFont typeface="Wingdings,Sans-Serif"/>
              <a:buChar char="§"/>
            </a:pPr>
            <a:r>
              <a:rPr lang="en-US" sz="2200">
                <a:solidFill>
                  <a:srgbClr val="3C3D3C"/>
                </a:solidFill>
                <a:latin typeface="Arial"/>
                <a:cs typeface="Arial"/>
              </a:rPr>
              <a:t>It evaluates a specific site and setting including owner, property and community considerations.</a:t>
            </a:r>
            <a:endParaRPr lang="en-US" sz="2200">
              <a:solidFill>
                <a:srgbClr val="548A3A"/>
              </a:solidFill>
              <a:latin typeface="Arial"/>
              <a:cs typeface="Arial"/>
            </a:endParaRPr>
          </a:p>
          <a:p>
            <a:pPr marL="742950" lvl="1" indent="-285750">
              <a:spcAft>
                <a:spcPts val="600"/>
              </a:spcAft>
              <a:buFont typeface="Wingdings,Sans-Serif"/>
              <a:buChar char="§"/>
            </a:pPr>
            <a:r>
              <a:rPr lang="en-US" sz="2200">
                <a:solidFill>
                  <a:srgbClr val="3C3D3C"/>
                </a:solidFill>
                <a:latin typeface="Arial"/>
                <a:cs typeface="Arial"/>
              </a:rPr>
              <a:t>It analyzes carrying costs.</a:t>
            </a:r>
            <a:endParaRPr lang="en-US" sz="2200">
              <a:solidFill>
                <a:srgbClr val="548A3A"/>
              </a:solidFill>
              <a:latin typeface="Arial"/>
              <a:cs typeface="Arial"/>
            </a:endParaRPr>
          </a:p>
          <a:p>
            <a:pPr lvl="1">
              <a:spcAft>
                <a:spcPts val="600"/>
              </a:spcAft>
            </a:pPr>
            <a:r>
              <a:rPr lang="en-US" sz="3200">
                <a:solidFill>
                  <a:srgbClr val="679A47"/>
                </a:solidFill>
                <a:latin typeface="Arial"/>
                <a:cs typeface="Arial"/>
              </a:rPr>
              <a:t>Why Conduct a Land Assessment?</a:t>
            </a:r>
            <a:endParaRPr lang="en-US" sz="3200">
              <a:solidFill>
                <a:srgbClr val="548A3A"/>
              </a:solidFill>
              <a:latin typeface="Arial"/>
              <a:cs typeface="Arial"/>
            </a:endParaRPr>
          </a:p>
          <a:p>
            <a:pPr marL="742950" lvl="1" indent="-285750">
              <a:spcAft>
                <a:spcPts val="600"/>
              </a:spcAft>
              <a:buFont typeface="Wingdings,Sans-Serif"/>
              <a:buChar char="§"/>
            </a:pPr>
            <a:r>
              <a:rPr lang="en-US" sz="2200">
                <a:solidFill>
                  <a:srgbClr val="3C3D3C"/>
                </a:solidFill>
                <a:latin typeface="Arial"/>
                <a:cs typeface="Arial"/>
              </a:rPr>
              <a:t>To compare properties to find the one that’s best for you: does it meet your personal, financial and business goals?</a:t>
            </a:r>
            <a:endParaRPr lang="en-US"/>
          </a:p>
        </p:txBody>
      </p:sp>
    </p:spTree>
    <p:extLst>
      <p:ext uri="{BB962C8B-B14F-4D97-AF65-F5344CB8AC3E}">
        <p14:creationId xmlns:p14="http://schemas.microsoft.com/office/powerpoint/2010/main" val="4130941532"/>
      </p:ext>
    </p:extLst>
  </p:cSld>
  <p:clrMapOvr>
    <a:masterClrMapping/>
  </p:clrMapOvr>
</p:sld>
</file>

<file path=ppt/theme/theme1.xml><?xml version="1.0" encoding="utf-8"?>
<a:theme xmlns:a="http://schemas.openxmlformats.org/drawingml/2006/main" name="LFG Them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oilid Ground PPT template 11.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oilid Ground PPT template 11.20.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ヒラギノ角ゴ Pro W3" pitchFamily="-1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ヒラギノ角ゴ Pro W3" pitchFamily="-11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8_Office Them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LFG Them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ヒラギノ角ゴ Pro W3" pitchFamily="-11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1"/>
            </a:solidFill>
            <a:effectDag name="">
              <a:cont type="tree" name="">
                <a:effect ref="fillLine"/>
                <a:outerShdw dist="38100" dir="13500000" algn="br">
                  <a:schemeClr val="bg1">
                    <a:lumMod val="200000"/>
                    <a:satMod val="200000"/>
                  </a:schemeClr>
                </a:outerShdw>
              </a:cont>
              <a:cont type="tree" name="">
                <a:effect ref="fillLine"/>
                <a:outerShdw dist="38100" dir="2700000" algn="tl">
                  <a:schemeClr val="bg1">
                    <a:lumMod val="60000"/>
                    <a:satMod val="60000"/>
                  </a:schemeClr>
                </a:outerShdw>
              </a:cont>
              <a:effect ref="fillLine"/>
            </a:effectDag>
            <a:latin typeface="Arial" charset="0"/>
            <a:ea typeface="ヒラギノ角ゴ Pro W3" pitchFamily="-11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2C6921B094A4CB6C759F89BBAF4E8" ma:contentTypeVersion="16" ma:contentTypeDescription="Create a new document." ma:contentTypeScope="" ma:versionID="03ff47dc0f35d932eebeb057ab58e8e6">
  <xsd:schema xmlns:xsd="http://www.w3.org/2001/XMLSchema" xmlns:xs="http://www.w3.org/2001/XMLSchema" xmlns:p="http://schemas.microsoft.com/office/2006/metadata/properties" xmlns:ns2="b73e03fc-2c2a-4eb5-9efb-9038c02c6da4" xmlns:ns3="fddfbcf2-9f8c-42e4-85dc-cc5232653894" targetNamespace="http://schemas.microsoft.com/office/2006/metadata/properties" ma:root="true" ma:fieldsID="3909ddb46359c6cb54e9efd3cd05ca72" ns2:_="" ns3:_="">
    <xsd:import namespace="b73e03fc-2c2a-4eb5-9efb-9038c02c6da4"/>
    <xsd:import namespace="fddfbcf2-9f8c-42e4-85dc-cc52326538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e03fc-2c2a-4eb5-9efb-9038c02c6d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bcf2-9f8c-42e4-85dc-cc52326538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d22b03d-0548-4dad-8729-6c585d12858a}" ma:internalName="TaxCatchAll" ma:showField="CatchAllData" ma:web="fddfbcf2-9f8c-42e4-85dc-cc52326538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3e03fc-2c2a-4eb5-9efb-9038c02c6da4">
      <Terms xmlns="http://schemas.microsoft.com/office/infopath/2007/PartnerControls"/>
    </lcf76f155ced4ddcb4097134ff3c332f>
    <TaxCatchAll xmlns="fddfbcf2-9f8c-42e4-85dc-cc5232653894" xsi:nil="true"/>
  </documentManagement>
</p:properties>
</file>

<file path=customXml/itemProps1.xml><?xml version="1.0" encoding="utf-8"?>
<ds:datastoreItem xmlns:ds="http://schemas.openxmlformats.org/officeDocument/2006/customXml" ds:itemID="{AE96E37B-9724-43BB-91D6-0E0D85EEE941}">
  <ds:schemaRefs>
    <ds:schemaRef ds:uri="b73e03fc-2c2a-4eb5-9efb-9038c02c6da4"/>
    <ds:schemaRef ds:uri="fddfbcf2-9f8c-42e4-85dc-cc52326538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7A57645-B7C2-4909-91E2-37D91C779839}">
  <ds:schemaRefs>
    <ds:schemaRef ds:uri="http://schemas.microsoft.com/sharepoint/v3/contenttype/forms"/>
  </ds:schemaRefs>
</ds:datastoreItem>
</file>

<file path=customXml/itemProps3.xml><?xml version="1.0" encoding="utf-8"?>
<ds:datastoreItem xmlns:ds="http://schemas.openxmlformats.org/officeDocument/2006/customXml" ds:itemID="{A6AF3A2B-B5FC-4586-9735-E69D68A2A01A}">
  <ds:schemaRefs>
    <ds:schemaRef ds:uri="b73e03fc-2c2a-4eb5-9efb-9038c02c6da4"/>
    <ds:schemaRef ds:uri="fddfbcf2-9f8c-42e4-85dc-cc5232653894"/>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LFG Theme 1</Template>
  <Application>Microsoft Office PowerPoint</Application>
  <PresentationFormat>On-screen Show (4:3)</PresentationFormat>
  <Slides>53</Slides>
  <Notes>9</Notes>
  <HiddenSlides>0</HiddenSlides>
  <ScaleCrop>false</ScaleCrop>
  <HeadingPairs>
    <vt:vector size="4" baseType="variant">
      <vt:variant>
        <vt:lpstr>Theme</vt:lpstr>
      </vt:variant>
      <vt:variant>
        <vt:i4>8</vt:i4>
      </vt:variant>
      <vt:variant>
        <vt:lpstr>Slide Titles</vt:lpstr>
      </vt:variant>
      <vt:variant>
        <vt:i4>53</vt:i4>
      </vt:variant>
    </vt:vector>
  </HeadingPairs>
  <TitlesOfParts>
    <vt:vector size="61" baseType="lpstr">
      <vt:lpstr>LFG Theme 1</vt:lpstr>
      <vt:lpstr>1_Soilid Ground PPT template 11.20.18</vt:lpstr>
      <vt:lpstr>Soilid Ground PPT template 11.20.18</vt:lpstr>
      <vt:lpstr>Office Theme</vt:lpstr>
      <vt:lpstr>7_Blank Presentation</vt:lpstr>
      <vt:lpstr>48_Office Theme</vt:lpstr>
      <vt:lpstr>1_LFG Theme 1</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our best soils?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Basic Paths to Land Access</vt:lpstr>
      <vt:lpstr>How to Decide Which Land Tenure Options Are Right for You?</vt:lpstr>
      <vt:lpstr>PowerPoint Presentation</vt:lpstr>
      <vt:lpstr>If You’re Leasing… </vt:lpstr>
      <vt:lpstr>How can I find land to rent or buy?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Lisa</dc:creator>
  <cp:revision>112</cp:revision>
  <dcterms:created xsi:type="dcterms:W3CDTF">2014-10-23T16:07:54Z</dcterms:created>
  <dcterms:modified xsi:type="dcterms:W3CDTF">2026-03-05T00:51:27Z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0x0101008032C6921B094A4CB6C759F89BBAF4E8</vt:lpwstr>
  </property>
  <property fmtid="{D5CDD505-2E9C-101B-9397-08002B2CF9AE}" pid="3" name="MediaServiceImageTags">
    <vt:lpwstr/>
  </property>
</Properties>
</file>