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6858000" cx="12192000"/>
  <p:notesSz cx="6858000" cy="9144000"/>
  <p:embeddedFontLst>
    <p:embeddedFont>
      <p:font typeface="Quattrocento Sans"/>
      <p:regular r:id="rId34"/>
      <p:bold r:id="rId35"/>
      <p:italic r:id="rId36"/>
      <p:boldItalic r:id="rId3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8" roundtripDataSignature="AMtx7mj/4U1oC9e7+VCHKo3J+yojCNj1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QuattrocentoSans-bold.fntdata"/><Relationship Id="rId12" Type="http://schemas.openxmlformats.org/officeDocument/2006/relationships/slide" Target="slides/slide8.xml"/><Relationship Id="rId34" Type="http://schemas.openxmlformats.org/officeDocument/2006/relationships/font" Target="fonts/QuattrocentoSans-regular.fntdata"/><Relationship Id="rId15" Type="http://schemas.openxmlformats.org/officeDocument/2006/relationships/slide" Target="slides/slide11.xml"/><Relationship Id="rId37" Type="http://schemas.openxmlformats.org/officeDocument/2006/relationships/font" Target="fonts/QuattrocentoSans-boldItalic.fntdata"/><Relationship Id="rId14" Type="http://schemas.openxmlformats.org/officeDocument/2006/relationships/slide" Target="slides/slide10.xml"/><Relationship Id="rId36" Type="http://schemas.openxmlformats.org/officeDocument/2006/relationships/font" Target="fonts/QuattrocentoSans-italic.fntdata"/><Relationship Id="rId17" Type="http://schemas.openxmlformats.org/officeDocument/2006/relationships/slide" Target="slides/slide13.xml"/><Relationship Id="rId16" Type="http://schemas.openxmlformats.org/officeDocument/2006/relationships/slide" Target="slides/slide12.xml"/><Relationship Id="rId38" Type="http://customschemas.google.com/relationships/presentationmetadata" Target="meta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CT: 3.675</a:t>
            </a:r>
            <a:endParaRPr/>
          </a:p>
          <a:p>
            <a:pPr indent="0" lvl="0" marL="0" rtl="0" algn="l">
              <a:spcBef>
                <a:spcPts val="0"/>
              </a:spcBef>
              <a:spcAft>
                <a:spcPts val="0"/>
              </a:spcAft>
              <a:buNone/>
            </a:pPr>
            <a:r>
              <a:rPr lang="en-US"/>
              <a:t>Mass: 7.136</a:t>
            </a:r>
            <a:endParaRPr/>
          </a:p>
          <a:p>
            <a:pPr indent="0" lvl="0" marL="0" rtl="0" algn="l">
              <a:spcBef>
                <a:spcPts val="0"/>
              </a:spcBef>
              <a:spcAft>
                <a:spcPts val="0"/>
              </a:spcAft>
              <a:buNone/>
            </a:pPr>
            <a:r>
              <a:rPr lang="en-US"/>
              <a:t>NY: 19.87</a:t>
            </a:r>
            <a:endParaRPr/>
          </a:p>
          <a:p>
            <a:pPr indent="0" lvl="0" marL="0" rtl="0" algn="l">
              <a:spcBef>
                <a:spcPts val="0"/>
              </a:spcBef>
              <a:spcAft>
                <a:spcPts val="0"/>
              </a:spcAft>
              <a:buNone/>
            </a:pPr>
            <a:r>
              <a:rPr lang="en-US"/>
              <a:t>NJ: 9.501</a:t>
            </a:r>
            <a:endParaRPr/>
          </a:p>
          <a:p>
            <a:pPr indent="0" lvl="0" marL="0" rtl="0" algn="l">
              <a:spcBef>
                <a:spcPts val="0"/>
              </a:spcBef>
              <a:spcAft>
                <a:spcPts val="0"/>
              </a:spcAft>
              <a:buNone/>
            </a:pPr>
            <a:r>
              <a:rPr lang="en-US"/>
              <a:t>VT: 648,943</a:t>
            </a:r>
            <a:endParaRPr/>
          </a:p>
        </p:txBody>
      </p:sp>
      <p:sp>
        <p:nvSpPr>
          <p:cNvPr id="206" name="Google Shape;20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This document is from the Biden Administration (future slide contains one from the Trump Administration). This illustrates the growing bi-partisan and scientific consensus on this topic</a:t>
            </a:r>
            <a:endParaRPr/>
          </a:p>
        </p:txBody>
      </p:sp>
      <p:sp>
        <p:nvSpPr>
          <p:cNvPr id="224" name="Google Shape;224;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Dr. Gombi-Vaca: </a:t>
            </a:r>
            <a:r>
              <a:rPr b="0" i="0" lang="en-US">
                <a:solidFill>
                  <a:srgbClr val="333333"/>
                </a:solidFill>
                <a:latin typeface="Quattrocento Sans"/>
                <a:ea typeface="Quattrocento Sans"/>
                <a:cs typeface="Quattrocento Sans"/>
                <a:sym typeface="Quattrocento Sans"/>
              </a:rPr>
              <a:t>Identifying cosmetic additives (which are the markers of UPF and are easier for consumers to spot: colors, flavors, and non nutritive sweeteners</a:t>
            </a:r>
            <a:endParaRPr/>
          </a:p>
        </p:txBody>
      </p:sp>
      <p:sp>
        <p:nvSpPr>
          <p:cNvPr id="237" name="Google Shape;23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Note: These dietary guidelines came out under the Trump administration (previous slide has a similar document from the Biden Administration). This illustrates the growing bi-partisan and scientific consensus on this topic.</a:t>
            </a:r>
            <a:endParaRPr/>
          </a:p>
        </p:txBody>
      </p:sp>
      <p:sp>
        <p:nvSpPr>
          <p:cNvPr id="249" name="Google Shape;24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2" name="Google Shape;302;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9" name="Google Shape;379;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3" name="Google Shape;393;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8" name="Google Shape;41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cce8f22ac0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 name="Google Shape;141;g3cce8f22ac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cce8f22ac0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3" name="Google Shape;153;g3cce8f22ac0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3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 name="Google Shape;14;p3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5" name="Google Shape;15;p3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3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7" name="Google Shape;17;p3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b="0" i="0" sz="1800" u="none" cap="none" strike="noStrike">
                <a:solidFill>
                  <a:schemeClr val="dk1"/>
                </a:solidFill>
                <a:latin typeface="Calibri"/>
                <a:ea typeface="Calibri"/>
                <a:cs typeface="Calibri"/>
                <a:sym typeface="Calibri"/>
              </a:defRPr>
            </a:lvl1pPr>
            <a:lvl2pPr indent="0" lvl="1" marL="0" marR="0" rtl="0" algn="l">
              <a:spcBef>
                <a:spcPts val="0"/>
              </a:spcBef>
              <a:buNone/>
              <a:defRPr b="0" i="0" sz="1800" u="none" cap="none" strike="noStrike">
                <a:solidFill>
                  <a:schemeClr val="dk1"/>
                </a:solidFill>
                <a:latin typeface="Calibri"/>
                <a:ea typeface="Calibri"/>
                <a:cs typeface="Calibri"/>
                <a:sym typeface="Calibri"/>
              </a:defRPr>
            </a:lvl2pPr>
            <a:lvl3pPr indent="0" lvl="2" marL="0" marR="0" rtl="0" algn="l">
              <a:spcBef>
                <a:spcPts val="0"/>
              </a:spcBef>
              <a:buNone/>
              <a:defRPr b="0" i="0" sz="1800" u="none" cap="none" strike="noStrike">
                <a:solidFill>
                  <a:schemeClr val="dk1"/>
                </a:solidFill>
                <a:latin typeface="Calibri"/>
                <a:ea typeface="Calibri"/>
                <a:cs typeface="Calibri"/>
                <a:sym typeface="Calibri"/>
              </a:defRPr>
            </a:lvl3pPr>
            <a:lvl4pPr indent="0" lvl="3" marL="0" marR="0" rtl="0" algn="l">
              <a:spcBef>
                <a:spcPts val="0"/>
              </a:spcBef>
              <a:buNone/>
              <a:defRPr b="0" i="0" sz="1800" u="none" cap="none" strike="noStrike">
                <a:solidFill>
                  <a:schemeClr val="dk1"/>
                </a:solidFill>
                <a:latin typeface="Calibri"/>
                <a:ea typeface="Calibri"/>
                <a:cs typeface="Calibri"/>
                <a:sym typeface="Calibri"/>
              </a:defRPr>
            </a:lvl4pPr>
            <a:lvl5pPr indent="0" lvl="4" marL="0" marR="0" rtl="0" algn="l">
              <a:spcBef>
                <a:spcPts val="0"/>
              </a:spcBef>
              <a:buNone/>
              <a:defRPr b="0" i="0" sz="1800" u="none" cap="none" strike="noStrike">
                <a:solidFill>
                  <a:schemeClr val="dk1"/>
                </a:solidFill>
                <a:latin typeface="Calibri"/>
                <a:ea typeface="Calibri"/>
                <a:cs typeface="Calibri"/>
                <a:sym typeface="Calibri"/>
              </a:defRPr>
            </a:lvl5pPr>
            <a:lvl6pPr indent="0" lvl="5" marL="0" marR="0" rtl="0" algn="l">
              <a:spcBef>
                <a:spcPts val="0"/>
              </a:spcBef>
              <a:buNone/>
              <a:defRPr b="0" i="0" sz="1800" u="none" cap="none" strike="noStrike">
                <a:solidFill>
                  <a:schemeClr val="dk1"/>
                </a:solidFill>
                <a:latin typeface="Calibri"/>
                <a:ea typeface="Calibri"/>
                <a:cs typeface="Calibri"/>
                <a:sym typeface="Calibri"/>
              </a:defRPr>
            </a:lvl6pPr>
            <a:lvl7pPr indent="0" lvl="6" marL="0" marR="0" rtl="0" algn="l">
              <a:spcBef>
                <a:spcPts val="0"/>
              </a:spcBef>
              <a:buNone/>
              <a:defRPr b="0" i="0" sz="1800" u="none" cap="none" strike="noStrike">
                <a:solidFill>
                  <a:schemeClr val="dk1"/>
                </a:solidFill>
                <a:latin typeface="Calibri"/>
                <a:ea typeface="Calibri"/>
                <a:cs typeface="Calibri"/>
                <a:sym typeface="Calibri"/>
              </a:defRPr>
            </a:lvl7pPr>
            <a:lvl8pPr indent="0" lvl="7" marL="0" marR="0" rtl="0" algn="l">
              <a:spcBef>
                <a:spcPts val="0"/>
              </a:spcBef>
              <a:buNone/>
              <a:defRPr b="0" i="0" sz="1800" u="none" cap="none" strike="noStrike">
                <a:solidFill>
                  <a:schemeClr val="dk1"/>
                </a:solidFill>
                <a:latin typeface="Calibri"/>
                <a:ea typeface="Calibri"/>
                <a:cs typeface="Calibri"/>
                <a:sym typeface="Calibri"/>
              </a:defRPr>
            </a:lvl8pPr>
            <a:lvl9pPr indent="0" lvl="8" marL="0" marR="0" rtl="0" algn="l">
              <a:spcBef>
                <a:spcPts val="0"/>
              </a:spcBef>
              <a:buNone/>
              <a:defRPr b="0" i="0" sz="18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6" name="Shape 66"/>
        <p:cNvGrpSpPr/>
        <p:nvPr/>
      </p:nvGrpSpPr>
      <p:grpSpPr>
        <a:xfrm>
          <a:off x="0" y="0"/>
          <a:ext cx="0" cy="0"/>
          <a:chOff x="0" y="0"/>
          <a:chExt cx="0" cy="0"/>
        </a:xfrm>
      </p:grpSpPr>
      <p:sp>
        <p:nvSpPr>
          <p:cNvPr id="67" name="Google Shape;67;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0"/>
          <p:cNvSpPr txBox="1"/>
          <p:nvPr>
            <p:ph idx="1" type="body"/>
          </p:nvPr>
        </p:nvSpPr>
        <p:spPr>
          <a:xfrm rot="5400000">
            <a:off x="3920331" y="-1097688"/>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0" name="Google Shape;70;p4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40"/>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2" name="Shape 72"/>
        <p:cNvGrpSpPr/>
        <p:nvPr/>
      </p:nvGrpSpPr>
      <p:grpSpPr>
        <a:xfrm>
          <a:off x="0" y="0"/>
          <a:ext cx="0" cy="0"/>
          <a:chOff x="0" y="0"/>
          <a:chExt cx="0" cy="0"/>
        </a:xfrm>
      </p:grpSpPr>
      <p:sp>
        <p:nvSpPr>
          <p:cNvPr id="73" name="Google Shape;73;p4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4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4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6" name="Google Shape;76;p4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41"/>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3"/>
          <p:cNvSpPr txBox="1"/>
          <p:nvPr>
            <p:ph idx="1" type="body"/>
          </p:nvPr>
        </p:nvSpPr>
        <p:spPr>
          <a:xfrm>
            <a:off x="838200" y="1984443"/>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3" name="Google Shape;23;p3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4" name="Google Shape;24;p33"/>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5" name="Shape 25"/>
        <p:cNvGrpSpPr/>
        <p:nvPr/>
      </p:nvGrpSpPr>
      <p:grpSpPr>
        <a:xfrm>
          <a:off x="0" y="0"/>
          <a:ext cx="0" cy="0"/>
          <a:chOff x="0" y="0"/>
          <a:chExt cx="0" cy="0"/>
        </a:xfrm>
      </p:grpSpPr>
      <p:sp>
        <p:nvSpPr>
          <p:cNvPr id="26" name="Google Shape;26;p3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8" name="Google Shape;28;p3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9" name="Google Shape;29;p3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0" name="Google Shape;30;p34"/>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 name="Google Shape;34;p3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 name="Google Shape;35;p3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6" name="Google Shape;36;p3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7" name="Google Shape;37;p35"/>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3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3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3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3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3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6" name="Google Shape;46;p36"/>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 name="Google Shape;49;p3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3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1" name="Google Shape;51;p37"/>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2" name="Shape 52"/>
        <p:cNvGrpSpPr/>
        <p:nvPr/>
      </p:nvGrpSpPr>
      <p:grpSpPr>
        <a:xfrm>
          <a:off x="0" y="0"/>
          <a:ext cx="0" cy="0"/>
          <a:chOff x="0" y="0"/>
          <a:chExt cx="0" cy="0"/>
        </a:xfrm>
      </p:grpSpPr>
      <p:sp>
        <p:nvSpPr>
          <p:cNvPr id="53" name="Google Shape;53;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4" name="Google Shape;54;p3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5" name="Google Shape;55;p3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6" name="Google Shape;56;p3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7" name="Google Shape;57;p3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8" name="Google Shape;58;p38"/>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39"/>
          <p:cNvSpPr/>
          <p:nvPr>
            <p:ph idx="2" type="pic"/>
          </p:nvPr>
        </p:nvSpPr>
        <p:spPr>
          <a:xfrm>
            <a:off x="5183188" y="987425"/>
            <a:ext cx="6172200" cy="4873625"/>
          </a:xfrm>
          <a:prstGeom prst="rect">
            <a:avLst/>
          </a:prstGeom>
          <a:noFill/>
          <a:ln>
            <a:noFill/>
          </a:ln>
        </p:spPr>
      </p:sp>
      <p:sp>
        <p:nvSpPr>
          <p:cNvPr id="62" name="Google Shape;62;p3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3" name="Google Shape;63;p3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4" name="Google Shape;64;p3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5" name="Google Shape;65;p39"/>
          <p:cNvSpPr txBox="1"/>
          <p:nvPr>
            <p:ph idx="12" type="sldNum"/>
          </p:nvPr>
        </p:nvSpPr>
        <p:spPr>
          <a:xfrm>
            <a:off x="8610600" y="6356350"/>
            <a:ext cx="2743200"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0"/>
          <p:cNvSpPr txBox="1"/>
          <p:nvPr>
            <p:ph idx="1" type="body"/>
          </p:nvPr>
        </p:nvSpPr>
        <p:spPr>
          <a:xfrm>
            <a:off x="838200" y="1984443"/>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0.png"/><Relationship Id="rId4" Type="http://schemas.openxmlformats.org/officeDocument/2006/relationships/image" Target="../media/image12.png"/><Relationship Id="rId5"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24.png"/><Relationship Id="rId5" Type="http://schemas.openxmlformats.org/officeDocument/2006/relationships/image" Target="../media/image30.png"/><Relationship Id="rId6" Type="http://schemas.openxmlformats.org/officeDocument/2006/relationships/image" Target="../media/image21.png"/><Relationship Id="rId7" Type="http://schemas.openxmlformats.org/officeDocument/2006/relationships/image" Target="../media/image20.png"/><Relationship Id="rId8"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5.png"/><Relationship Id="rId4" Type="http://schemas.openxmlformats.org/officeDocument/2006/relationships/image" Target="../media/image25.png"/><Relationship Id="rId5" Type="http://schemas.openxmlformats.org/officeDocument/2006/relationships/image" Target="../media/image22.png"/><Relationship Id="rId6"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8.jp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1" name="Shape 81"/>
        <p:cNvGrpSpPr/>
        <p:nvPr/>
      </p:nvGrpSpPr>
      <p:grpSpPr>
        <a:xfrm>
          <a:off x="0" y="0"/>
          <a:ext cx="0" cy="0"/>
          <a:chOff x="0" y="0"/>
          <a:chExt cx="0" cy="0"/>
        </a:xfrm>
      </p:grpSpPr>
      <p:sp>
        <p:nvSpPr>
          <p:cNvPr id="82" name="Google Shape;82;p1"/>
          <p:cNvSpPr/>
          <p:nvPr/>
        </p:nvSpPr>
        <p:spPr>
          <a:xfrm>
            <a:off x="0" y="0"/>
            <a:ext cx="12188952" cy="6858000"/>
          </a:xfrm>
          <a:prstGeom prst="rect">
            <a:avLst/>
          </a:prstGeom>
          <a:solidFill>
            <a:schemeClr val="dk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Food Globalization Puts the World on Your Plate | Cato Institute" id="83" name="Google Shape;83;p1"/>
          <p:cNvPicPr preferRelativeResize="0"/>
          <p:nvPr/>
        </p:nvPicPr>
        <p:blipFill rotWithShape="1">
          <a:blip r:embed="rId3">
            <a:alphaModFix amt="50000"/>
          </a:blip>
          <a:srcRect b="0" l="0" r="25" t="0"/>
          <a:stretch/>
        </p:blipFill>
        <p:spPr>
          <a:xfrm>
            <a:off x="20" y="10"/>
            <a:ext cx="12188930" cy="6857990"/>
          </a:xfrm>
          <a:prstGeom prst="rect">
            <a:avLst/>
          </a:prstGeom>
          <a:noFill/>
          <a:ln>
            <a:noFill/>
          </a:ln>
        </p:spPr>
      </p:pic>
      <p:sp>
        <p:nvSpPr>
          <p:cNvPr id="84" name="Google Shape;84;p1"/>
          <p:cNvSpPr txBox="1"/>
          <p:nvPr>
            <p:ph type="ctrTitle"/>
          </p:nvPr>
        </p:nvSpPr>
        <p:spPr>
          <a:xfrm>
            <a:off x="1524000" y="1122363"/>
            <a:ext cx="9144000" cy="306324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lang="en-US" sz="6600">
                <a:solidFill>
                  <a:schemeClr val="lt1"/>
                </a:solidFill>
              </a:rPr>
              <a:t>Food Systems Policy: How Local Food Can Help Solve Food Insecurity in Connecticut</a:t>
            </a:r>
            <a:endParaRPr sz="6600">
              <a:solidFill>
                <a:schemeClr val="lt1"/>
              </a:solidFill>
            </a:endParaRPr>
          </a:p>
        </p:txBody>
      </p:sp>
      <p:sp>
        <p:nvSpPr>
          <p:cNvPr id="85" name="Google Shape;85;p1"/>
          <p:cNvSpPr txBox="1"/>
          <p:nvPr>
            <p:ph idx="1" type="subTitle"/>
          </p:nvPr>
        </p:nvSpPr>
        <p:spPr>
          <a:xfrm>
            <a:off x="1527048" y="4599432"/>
            <a:ext cx="9144000" cy="153619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rPr lang="en-US">
                <a:solidFill>
                  <a:schemeClr val="lt1"/>
                </a:solidFill>
              </a:rPr>
              <a:t>Christian Duborg – Food &amp; Nutrition Policy Analyst</a:t>
            </a:r>
            <a:endParaRPr/>
          </a:p>
          <a:p>
            <a:pPr indent="0" lvl="0" marL="0" rtl="0" algn="ctr">
              <a:lnSpc>
                <a:spcPct val="90000"/>
              </a:lnSpc>
              <a:spcBef>
                <a:spcPts val="1000"/>
              </a:spcBef>
              <a:spcAft>
                <a:spcPts val="0"/>
              </a:spcAft>
              <a:buClr>
                <a:schemeClr val="lt1"/>
              </a:buClr>
              <a:buSzPts val="2400"/>
              <a:buNone/>
            </a:pPr>
            <a:r>
              <a:rPr lang="en-US">
                <a:solidFill>
                  <a:schemeClr val="lt1"/>
                </a:solidFill>
              </a:rPr>
              <a:t>Commission on Women, Children, Seniors, Equity, and Opportunity</a:t>
            </a:r>
            <a:endParaRPr/>
          </a:p>
        </p:txBody>
      </p:sp>
      <p:sp>
        <p:nvSpPr>
          <p:cNvPr id="86" name="Google Shape;86;p1"/>
          <p:cNvSpPr/>
          <p:nvPr/>
        </p:nvSpPr>
        <p:spPr>
          <a:xfrm>
            <a:off x="3974206" y="4368623"/>
            <a:ext cx="4243589" cy="18288"/>
          </a:xfrm>
          <a:custGeom>
            <a:rect b="b" l="l" r="r" t="t"/>
            <a:pathLst>
              <a:path extrusionOk="0" fill="none" h="18288" w="4243589">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extrusionOk="0" h="18288" w="4243589">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4901"/>
            </a:srgbClr>
          </a:solidFill>
          <a:ln cap="rnd" cmpd="sng" w="44450">
            <a:solidFill>
              <a:schemeClr val="lt1">
                <a:alpha val="74901"/>
              </a:schemeClr>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id="174" name="Google Shape;174;p8"/>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75" name="Google Shape;175;p8"/>
          <p:cNvSpPr txBox="1"/>
          <p:nvPr/>
        </p:nvSpPr>
        <p:spPr>
          <a:xfrm>
            <a:off x="921885" y="213201"/>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The Big Drivers of Food Insecurity (Oversimplified)</a:t>
            </a:r>
            <a:endParaRPr/>
          </a:p>
        </p:txBody>
      </p:sp>
      <p:sp>
        <p:nvSpPr>
          <p:cNvPr id="176" name="Google Shape;176;p8"/>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77" name="Google Shape;177;p8"/>
          <p:cNvSpPr/>
          <p:nvPr/>
        </p:nvSpPr>
        <p:spPr>
          <a:xfrm>
            <a:off x="1672447" y="1202590"/>
            <a:ext cx="3810000" cy="1416106"/>
          </a:xfrm>
          <a:prstGeom prst="roundRect">
            <a:avLst>
              <a:gd fmla="val 16667" name="adj"/>
            </a:avLst>
          </a:prstGeom>
          <a:solidFill>
            <a:srgbClr val="F4B081"/>
          </a:solidFill>
          <a:ln cap="flat" cmpd="sng" w="12700">
            <a:solidFill>
              <a:srgbClr val="F4B0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Accessibility</a:t>
            </a:r>
            <a:endParaRPr sz="2400">
              <a:solidFill>
                <a:schemeClr val="dk1"/>
              </a:solidFill>
              <a:latin typeface="Calibri"/>
              <a:ea typeface="Calibri"/>
              <a:cs typeface="Calibri"/>
              <a:sym typeface="Calibri"/>
            </a:endParaRPr>
          </a:p>
        </p:txBody>
      </p:sp>
      <p:sp>
        <p:nvSpPr>
          <p:cNvPr id="178" name="Google Shape;178;p8"/>
          <p:cNvSpPr/>
          <p:nvPr/>
        </p:nvSpPr>
        <p:spPr>
          <a:xfrm>
            <a:off x="1669076" y="2814253"/>
            <a:ext cx="3816743" cy="2455579"/>
          </a:xfrm>
          <a:prstGeom prst="roundRect">
            <a:avLst>
              <a:gd fmla="val 16667" name="adj"/>
            </a:avLst>
          </a:prstGeom>
          <a:solidFill>
            <a:srgbClr val="F4B081"/>
          </a:solidFill>
          <a:ln cap="flat" cmpd="sng" w="12700">
            <a:solidFill>
              <a:srgbClr val="F4B0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200">
                <a:solidFill>
                  <a:schemeClr val="dk1"/>
                </a:solidFill>
                <a:latin typeface="Calibri"/>
                <a:ea typeface="Calibri"/>
                <a:cs typeface="Calibri"/>
                <a:sym typeface="Calibri"/>
              </a:rPr>
              <a:t>Can you easily find a wide variety of healthy food options, get to the food, and bring it home?</a:t>
            </a:r>
            <a:endParaRPr/>
          </a:p>
        </p:txBody>
      </p:sp>
      <p:sp>
        <p:nvSpPr>
          <p:cNvPr id="179" name="Google Shape;179;p8"/>
          <p:cNvSpPr/>
          <p:nvPr/>
        </p:nvSpPr>
        <p:spPr>
          <a:xfrm>
            <a:off x="6469095" y="1202590"/>
            <a:ext cx="3810000" cy="1416106"/>
          </a:xfrm>
          <a:prstGeom prst="roundRect">
            <a:avLst>
              <a:gd fmla="val 16667" name="adj"/>
            </a:avLst>
          </a:prstGeom>
          <a:solidFill>
            <a:srgbClr val="F4B081"/>
          </a:solidFill>
          <a:ln cap="flat" cmpd="sng" w="12700">
            <a:solidFill>
              <a:srgbClr val="F4B0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Affordability</a:t>
            </a:r>
            <a:endParaRPr sz="2400">
              <a:solidFill>
                <a:schemeClr val="dk1"/>
              </a:solidFill>
              <a:latin typeface="Calibri"/>
              <a:ea typeface="Calibri"/>
              <a:cs typeface="Calibri"/>
              <a:sym typeface="Calibri"/>
            </a:endParaRPr>
          </a:p>
        </p:txBody>
      </p:sp>
      <p:sp>
        <p:nvSpPr>
          <p:cNvPr id="180" name="Google Shape;180;p8"/>
          <p:cNvSpPr/>
          <p:nvPr/>
        </p:nvSpPr>
        <p:spPr>
          <a:xfrm>
            <a:off x="6469095" y="2854091"/>
            <a:ext cx="3816743" cy="2415742"/>
          </a:xfrm>
          <a:prstGeom prst="roundRect">
            <a:avLst>
              <a:gd fmla="val 16667" name="adj"/>
            </a:avLst>
          </a:prstGeom>
          <a:solidFill>
            <a:srgbClr val="F4B081"/>
          </a:solidFill>
          <a:ln cap="flat" cmpd="sng" w="12700">
            <a:solidFill>
              <a:srgbClr val="F4B08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rPr lang="en-US" sz="2200">
                <a:solidFill>
                  <a:schemeClr val="dk1"/>
                </a:solidFill>
                <a:latin typeface="Calibri"/>
                <a:ea typeface="Calibri"/>
                <a:cs typeface="Calibri"/>
                <a:sym typeface="Calibri"/>
              </a:rPr>
              <a:t>Do you have enough money to afford a wide variety of healthy food options </a:t>
            </a:r>
            <a:r>
              <a:rPr b="1" lang="en-US" sz="2200">
                <a:solidFill>
                  <a:schemeClr val="dk1"/>
                </a:solidFill>
                <a:latin typeface="Calibri"/>
                <a:ea typeface="Calibri"/>
                <a:cs typeface="Calibri"/>
                <a:sym typeface="Calibri"/>
              </a:rPr>
              <a:t>without forgoing other basic needs </a:t>
            </a:r>
            <a:r>
              <a:rPr lang="en-US" sz="2200">
                <a:solidFill>
                  <a:schemeClr val="dk1"/>
                </a:solidFill>
                <a:latin typeface="Calibri"/>
                <a:ea typeface="Calibri"/>
                <a:cs typeface="Calibri"/>
                <a:sym typeface="Calibri"/>
              </a:rPr>
              <a:t>(housing, transportation, etc.)?</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9"/>
          <p:cNvSpPr txBox="1"/>
          <p:nvPr>
            <p:ph type="title"/>
          </p:nvPr>
        </p:nvSpPr>
        <p:spPr>
          <a:xfrm>
            <a:off x="838199" y="69447"/>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Food Deserts in Connecticut </a:t>
            </a:r>
            <a:endParaRPr/>
          </a:p>
        </p:txBody>
      </p:sp>
      <p:sp>
        <p:nvSpPr>
          <p:cNvPr id="186" name="Google Shape;186;p9"/>
          <p:cNvSpPr txBox="1"/>
          <p:nvPr/>
        </p:nvSpPr>
        <p:spPr>
          <a:xfrm>
            <a:off x="838199" y="1133400"/>
            <a:ext cx="10918053"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Low-Income Low-Access Census Tracts (Formerly known as food deserts): </a:t>
            </a:r>
            <a:endParaRPr/>
          </a:p>
        </p:txBody>
      </p:sp>
      <p:pic>
        <p:nvPicPr>
          <p:cNvPr id="187" name="Google Shape;187;p9"/>
          <p:cNvPicPr preferRelativeResize="0"/>
          <p:nvPr/>
        </p:nvPicPr>
        <p:blipFill rotWithShape="1">
          <a:blip r:embed="rId3">
            <a:alphaModFix/>
          </a:blip>
          <a:srcRect b="0" l="0" r="0" t="22874"/>
          <a:stretch/>
        </p:blipFill>
        <p:spPr>
          <a:xfrm>
            <a:off x="3076986" y="1656619"/>
            <a:ext cx="5652027" cy="3161221"/>
          </a:xfrm>
          <a:prstGeom prst="rect">
            <a:avLst/>
          </a:prstGeom>
          <a:noFill/>
          <a:ln>
            <a:noFill/>
          </a:ln>
        </p:spPr>
      </p:pic>
      <p:pic>
        <p:nvPicPr>
          <p:cNvPr id="188" name="Google Shape;188;p9"/>
          <p:cNvPicPr preferRelativeResize="0"/>
          <p:nvPr/>
        </p:nvPicPr>
        <p:blipFill rotWithShape="1">
          <a:blip r:embed="rId4">
            <a:alphaModFix/>
          </a:blip>
          <a:srcRect b="0" l="0" r="0" t="0"/>
          <a:stretch/>
        </p:blipFill>
        <p:spPr>
          <a:xfrm>
            <a:off x="1581605" y="4817841"/>
            <a:ext cx="9028789" cy="2040159"/>
          </a:xfrm>
          <a:prstGeom prst="rect">
            <a:avLst/>
          </a:prstGeom>
          <a:noFill/>
          <a:ln>
            <a:noFill/>
          </a:ln>
        </p:spPr>
      </p:pic>
      <p:sp>
        <p:nvSpPr>
          <p:cNvPr id="189" name="Google Shape;189;p9"/>
          <p:cNvSpPr txBox="1"/>
          <p:nvPr>
            <p:ph idx="11" type="ftr"/>
          </p:nvPr>
        </p:nvSpPr>
        <p:spPr>
          <a:xfrm>
            <a:off x="-121795" y="3246437"/>
            <a:ext cx="3198781" cy="365125"/>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400">
                <a:solidFill>
                  <a:schemeClr val="dk1"/>
                </a:solidFill>
              </a:rPr>
              <a:t>Commission on Women, Children, Seniors, Equity and Opportunity</a:t>
            </a:r>
            <a:endParaRPr sz="2400">
              <a:solidFill>
                <a:schemeClr val="dk1"/>
              </a:solidFill>
            </a:endParaRPr>
          </a:p>
        </p:txBody>
      </p:sp>
      <p:pic>
        <p:nvPicPr>
          <p:cNvPr descr="Commission on Women, Children, Seniors, Equity &amp; Opportunity" id="190" name="Google Shape;190;p9"/>
          <p:cNvPicPr preferRelativeResize="0"/>
          <p:nvPr/>
        </p:nvPicPr>
        <p:blipFill rotWithShape="1">
          <a:blip r:embed="rId5">
            <a:alphaModFix/>
          </a:blip>
          <a:srcRect b="0" l="0" r="0" t="0"/>
          <a:stretch/>
        </p:blipFill>
        <p:spPr>
          <a:xfrm>
            <a:off x="9935411" y="2637590"/>
            <a:ext cx="1582820" cy="158282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4" name="Shape 194"/>
        <p:cNvGrpSpPr/>
        <p:nvPr/>
      </p:nvGrpSpPr>
      <p:grpSpPr>
        <a:xfrm>
          <a:off x="0" y="0"/>
          <a:ext cx="0" cy="0"/>
          <a:chOff x="0" y="0"/>
          <a:chExt cx="0" cy="0"/>
        </a:xfrm>
      </p:grpSpPr>
      <p:sp>
        <p:nvSpPr>
          <p:cNvPr id="195" name="Google Shape;195;p10"/>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graph of a change&#10;&#10;Description automatically generated with medium confidence" id="196" name="Google Shape;196;p10"/>
          <p:cNvPicPr preferRelativeResize="0"/>
          <p:nvPr>
            <p:ph idx="1" type="body"/>
          </p:nvPr>
        </p:nvPicPr>
        <p:blipFill rotWithShape="1">
          <a:blip r:embed="rId3">
            <a:alphaModFix/>
          </a:blip>
          <a:srcRect b="9291" l="0" r="0" t="0"/>
          <a:stretch/>
        </p:blipFill>
        <p:spPr>
          <a:xfrm>
            <a:off x="20" y="1282"/>
            <a:ext cx="12191980" cy="6856718"/>
          </a:xfrm>
          <a:prstGeom prst="rect">
            <a:avLst/>
          </a:prstGeom>
          <a:noFill/>
          <a:ln>
            <a:noFill/>
          </a:ln>
        </p:spPr>
      </p:pic>
      <p:sp>
        <p:nvSpPr>
          <p:cNvPr id="197" name="Google Shape;197;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None/>
            </a:pPr>
            <a:r>
              <a:rPr lang="en-US" sz="900">
                <a:solidFill>
                  <a:srgbClr val="FFFFFF"/>
                </a:solidFill>
                <a:latin typeface="Calibri"/>
                <a:ea typeface="Calibri"/>
                <a:cs typeface="Calibri"/>
                <a:sym typeface="Calibri"/>
              </a:rPr>
              <a:t>Draft for Community Feedback Only - Commission on Women, Children, Seniors, Equity and Opportunity</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descr="A graph showing the cost of food&#10;&#10;Description automatically generated" id="202" name="Google Shape;202;p12"/>
          <p:cNvPicPr preferRelativeResize="0"/>
          <p:nvPr>
            <p:ph idx="1" type="body"/>
          </p:nvPr>
        </p:nvPicPr>
        <p:blipFill rotWithShape="1">
          <a:blip r:embed="rId3">
            <a:alphaModFix/>
          </a:blip>
          <a:srcRect b="0" l="0" r="0" t="0"/>
          <a:stretch/>
        </p:blipFill>
        <p:spPr>
          <a:xfrm>
            <a:off x="1621246" y="643466"/>
            <a:ext cx="8949508" cy="55710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1"/>
          <p:cNvSpPr txBox="1"/>
          <p:nvPr>
            <p:ph type="title"/>
          </p:nvPr>
        </p:nvSpPr>
        <p:spPr>
          <a:xfrm>
            <a:off x="685800" y="50577"/>
            <a:ext cx="1155479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Connecticut Food Spending Compared to Other States</a:t>
            </a:r>
            <a:endParaRPr/>
          </a:p>
        </p:txBody>
      </p:sp>
      <p:sp>
        <p:nvSpPr>
          <p:cNvPr id="209" name="Google Shape;209;p11"/>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10" name="Google Shape;210;p11"/>
          <p:cNvSpPr txBox="1"/>
          <p:nvPr/>
        </p:nvSpPr>
        <p:spPr>
          <a:xfrm>
            <a:off x="770021" y="1280857"/>
            <a:ext cx="285725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FY 26 Spending Estimates CT</a:t>
            </a:r>
            <a:endParaRPr/>
          </a:p>
        </p:txBody>
      </p:sp>
      <p:sp>
        <p:nvSpPr>
          <p:cNvPr id="211" name="Google Shape;211;p11"/>
          <p:cNvSpPr/>
          <p:nvPr/>
        </p:nvSpPr>
        <p:spPr>
          <a:xfrm>
            <a:off x="1074153" y="1774153"/>
            <a:ext cx="2775952" cy="1151659"/>
          </a:xfrm>
          <a:prstGeom prst="roundRect">
            <a:avLst>
              <a:gd fmla="val 16667" name="adj"/>
            </a:avLst>
          </a:prstGeom>
          <a:solidFill>
            <a:srgbClr val="54813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u="sng">
                <a:solidFill>
                  <a:schemeClr val="lt1"/>
                </a:solidFill>
                <a:latin typeface="Calibri"/>
                <a:ea typeface="Calibri"/>
                <a:cs typeface="Calibri"/>
                <a:sym typeface="Calibri"/>
              </a:rPr>
              <a:t>“Core Food Security” (10 items)</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$20,102,128</a:t>
            </a:r>
            <a:endParaRPr/>
          </a:p>
        </p:txBody>
      </p:sp>
      <p:sp>
        <p:nvSpPr>
          <p:cNvPr id="212" name="Google Shape;212;p11"/>
          <p:cNvSpPr/>
          <p:nvPr/>
        </p:nvSpPr>
        <p:spPr>
          <a:xfrm>
            <a:off x="4054642" y="1774153"/>
            <a:ext cx="2775953" cy="1151659"/>
          </a:xfrm>
          <a:prstGeom prst="roundRect">
            <a:avLst>
              <a:gd fmla="val 16667" name="adj"/>
            </a:avLst>
          </a:prstGeom>
          <a:solidFill>
            <a:srgbClr val="54813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u="sng">
                <a:solidFill>
                  <a:schemeClr val="lt1"/>
                </a:solidFill>
                <a:latin typeface="Calibri"/>
                <a:ea typeface="Calibri"/>
                <a:cs typeface="Calibri"/>
                <a:sym typeface="Calibri"/>
              </a:rPr>
              <a:t>“Broader Food System” (11 items)</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$31,919,022</a:t>
            </a:r>
            <a:endParaRPr/>
          </a:p>
        </p:txBody>
      </p:sp>
      <p:sp>
        <p:nvSpPr>
          <p:cNvPr id="213" name="Google Shape;213;p11"/>
          <p:cNvSpPr/>
          <p:nvPr/>
        </p:nvSpPr>
        <p:spPr>
          <a:xfrm>
            <a:off x="6950362" y="1774153"/>
            <a:ext cx="2651292" cy="1151659"/>
          </a:xfrm>
          <a:prstGeom prst="roundRect">
            <a:avLst>
              <a:gd fmla="val 16667" name="adj"/>
            </a:avLst>
          </a:prstGeom>
          <a:solidFill>
            <a:srgbClr val="54813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u="sng">
                <a:solidFill>
                  <a:schemeClr val="lt1"/>
                </a:solidFill>
                <a:latin typeface="Calibri"/>
                <a:ea typeface="Calibri"/>
                <a:cs typeface="Calibri"/>
                <a:sym typeface="Calibri"/>
              </a:rPr>
              <a:t>“Food Security Organization Earmarks” (30 items)</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$2,418,500</a:t>
            </a:r>
            <a:endParaRPr/>
          </a:p>
        </p:txBody>
      </p:sp>
      <p:sp>
        <p:nvSpPr>
          <p:cNvPr id="214" name="Google Shape;214;p11"/>
          <p:cNvSpPr/>
          <p:nvPr/>
        </p:nvSpPr>
        <p:spPr>
          <a:xfrm>
            <a:off x="9689058" y="1774152"/>
            <a:ext cx="2342522" cy="1151659"/>
          </a:xfrm>
          <a:prstGeom prst="roundRect">
            <a:avLst>
              <a:gd fmla="val 16667" name="adj"/>
            </a:avLst>
          </a:prstGeom>
          <a:solidFill>
            <a:srgbClr val="54813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u="sng">
                <a:solidFill>
                  <a:schemeClr val="lt1"/>
                </a:solidFill>
                <a:latin typeface="Calibri"/>
                <a:ea typeface="Calibri"/>
                <a:cs typeface="Calibri"/>
                <a:sym typeface="Calibri"/>
              </a:rPr>
              <a:t>Total (51 items)</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$54,439,650</a:t>
            </a:r>
            <a:endParaRPr b="1" sz="2000">
              <a:solidFill>
                <a:schemeClr val="lt1"/>
              </a:solidFill>
              <a:latin typeface="Calibri"/>
              <a:ea typeface="Calibri"/>
              <a:cs typeface="Calibri"/>
              <a:sym typeface="Calibri"/>
            </a:endParaRPr>
          </a:p>
        </p:txBody>
      </p:sp>
      <p:sp>
        <p:nvSpPr>
          <p:cNvPr id="215" name="Google Shape;215;p11"/>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16" name="Google Shape;216;p11"/>
          <p:cNvSpPr txBox="1"/>
          <p:nvPr/>
        </p:nvSpPr>
        <p:spPr>
          <a:xfrm>
            <a:off x="882482" y="3196154"/>
            <a:ext cx="4163127"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3 Major Policies in Other Northeast States </a:t>
            </a:r>
            <a:endParaRPr/>
          </a:p>
        </p:txBody>
      </p:sp>
      <p:sp>
        <p:nvSpPr>
          <p:cNvPr id="217" name="Google Shape;217;p11"/>
          <p:cNvSpPr/>
          <p:nvPr/>
        </p:nvSpPr>
        <p:spPr>
          <a:xfrm>
            <a:off x="882482" y="3835827"/>
            <a:ext cx="2618707" cy="2678699"/>
          </a:xfrm>
          <a:prstGeom prst="roundRect">
            <a:avLst>
              <a:gd fmla="val 16667" name="adj"/>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u="sng">
                <a:solidFill>
                  <a:schemeClr val="lt1"/>
                </a:solidFill>
                <a:latin typeface="Calibri"/>
                <a:ea typeface="Calibri"/>
                <a:cs typeface="Calibri"/>
                <a:sym typeface="Calibri"/>
              </a:rPr>
              <a:t>Massachusetts (HIP, School Meals, Emergency Food)</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~$250,000,000</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~$128,000,000 (CT adjusted)</a:t>
            </a:r>
            <a:endParaRPr/>
          </a:p>
        </p:txBody>
      </p:sp>
      <p:sp>
        <p:nvSpPr>
          <p:cNvPr id="218" name="Google Shape;218;p11"/>
          <p:cNvSpPr/>
          <p:nvPr/>
        </p:nvSpPr>
        <p:spPr>
          <a:xfrm>
            <a:off x="3850105" y="3835828"/>
            <a:ext cx="2514936" cy="2678700"/>
          </a:xfrm>
          <a:prstGeom prst="roundRect">
            <a:avLst>
              <a:gd fmla="val 16667" name="adj"/>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u="sng">
                <a:solidFill>
                  <a:schemeClr val="lt1"/>
                </a:solidFill>
                <a:latin typeface="Calibri"/>
                <a:ea typeface="Calibri"/>
                <a:cs typeface="Calibri"/>
                <a:sym typeface="Calibri"/>
              </a:rPr>
              <a:t>New York (School Meals, Emergency Food (HPNAP and Nourish NY)</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~$368,000,000</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~$68,000,000 (CT adjusted)</a:t>
            </a:r>
            <a:endParaRPr/>
          </a:p>
        </p:txBody>
      </p:sp>
      <p:sp>
        <p:nvSpPr>
          <p:cNvPr id="219" name="Google Shape;219;p11"/>
          <p:cNvSpPr/>
          <p:nvPr/>
        </p:nvSpPr>
        <p:spPr>
          <a:xfrm>
            <a:off x="6713957" y="3835827"/>
            <a:ext cx="2342522" cy="2678701"/>
          </a:xfrm>
          <a:prstGeom prst="roundRect">
            <a:avLst>
              <a:gd fmla="val 16667" name="adj"/>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u="sng">
                <a:solidFill>
                  <a:schemeClr val="lt1"/>
                </a:solidFill>
                <a:latin typeface="Calibri"/>
                <a:ea typeface="Calibri"/>
                <a:cs typeface="Calibri"/>
                <a:sym typeface="Calibri"/>
              </a:rPr>
              <a:t>New Jersey (State Minimum SNAP Benefit, Food Desert Relief, Emergency Food)</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~$155,000,000</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~$60,000,000 (CT adjusted)</a:t>
            </a:r>
            <a:endParaRPr/>
          </a:p>
        </p:txBody>
      </p:sp>
      <p:sp>
        <p:nvSpPr>
          <p:cNvPr id="220" name="Google Shape;220;p11"/>
          <p:cNvSpPr/>
          <p:nvPr/>
        </p:nvSpPr>
        <p:spPr>
          <a:xfrm>
            <a:off x="9477920" y="3835827"/>
            <a:ext cx="2342522" cy="2678701"/>
          </a:xfrm>
          <a:prstGeom prst="roundRect">
            <a:avLst>
              <a:gd fmla="val 16667" name="adj"/>
            </a:avLst>
          </a:prstGeom>
          <a:solidFill>
            <a:srgbClr val="0070C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u="sng">
                <a:solidFill>
                  <a:schemeClr val="lt1"/>
                </a:solidFill>
                <a:latin typeface="Calibri"/>
                <a:ea typeface="Calibri"/>
                <a:cs typeface="Calibri"/>
                <a:sym typeface="Calibri"/>
              </a:rPr>
              <a:t>Vermont (School Meals, Local Food for Schools, Emergency Food)</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~$18,500,000</a:t>
            </a:r>
            <a:endParaRPr/>
          </a:p>
          <a:p>
            <a:pPr indent="0" lvl="0" marL="0" marR="0" rtl="0" algn="ctr">
              <a:spcBef>
                <a:spcPts val="0"/>
              </a:spcBef>
              <a:spcAft>
                <a:spcPts val="0"/>
              </a:spcAft>
              <a:buNone/>
            </a:pPr>
            <a:r>
              <a:rPr b="1" lang="en-US" sz="2000">
                <a:solidFill>
                  <a:schemeClr val="lt1"/>
                </a:solidFill>
                <a:latin typeface="Calibri"/>
                <a:ea typeface="Calibri"/>
                <a:cs typeface="Calibri"/>
                <a:sym typeface="Calibri"/>
              </a:rPr>
              <a:t>~$104,000,000 (CT adjusted)</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13"/>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27" name="Google Shape;227;p13"/>
          <p:cNvSpPr txBox="1"/>
          <p:nvPr/>
        </p:nvSpPr>
        <p:spPr>
          <a:xfrm>
            <a:off x="807585" y="84797"/>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Nutrition and Health Harms</a:t>
            </a:r>
            <a:endParaRPr/>
          </a:p>
        </p:txBody>
      </p:sp>
      <p:sp>
        <p:nvSpPr>
          <p:cNvPr id="228" name="Google Shape;228;p13"/>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29" name="Google Shape;229;p13"/>
          <p:cNvSpPr txBox="1"/>
          <p:nvPr/>
        </p:nvSpPr>
        <p:spPr>
          <a:xfrm>
            <a:off x="962526" y="1997242"/>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green and white sign with white text&#10;&#10;Description automatically generated" id="230" name="Google Shape;230;p13"/>
          <p:cNvPicPr preferRelativeResize="0"/>
          <p:nvPr/>
        </p:nvPicPr>
        <p:blipFill rotWithShape="1">
          <a:blip r:embed="rId4">
            <a:alphaModFix/>
          </a:blip>
          <a:srcRect b="0" l="0" r="0" t="0"/>
          <a:stretch/>
        </p:blipFill>
        <p:spPr>
          <a:xfrm>
            <a:off x="1693863" y="857601"/>
            <a:ext cx="7772400" cy="1703153"/>
          </a:xfrm>
          <a:prstGeom prst="rect">
            <a:avLst/>
          </a:prstGeom>
          <a:noFill/>
          <a:ln>
            <a:noFill/>
          </a:ln>
        </p:spPr>
      </p:pic>
      <p:pic>
        <p:nvPicPr>
          <p:cNvPr descr="A diagram of a health care security system&#10;&#10;Description automatically generated with medium confidence" id="231" name="Google Shape;231;p13"/>
          <p:cNvPicPr preferRelativeResize="0"/>
          <p:nvPr/>
        </p:nvPicPr>
        <p:blipFill rotWithShape="1">
          <a:blip r:embed="rId5">
            <a:alphaModFix/>
          </a:blip>
          <a:srcRect b="0" l="0" r="0" t="0"/>
          <a:stretch/>
        </p:blipFill>
        <p:spPr>
          <a:xfrm>
            <a:off x="1693863" y="2366574"/>
            <a:ext cx="7772400" cy="4406629"/>
          </a:xfrm>
          <a:prstGeom prst="rect">
            <a:avLst/>
          </a:prstGeom>
          <a:noFill/>
          <a:ln>
            <a:noFill/>
          </a:ln>
        </p:spPr>
      </p:pic>
      <p:sp>
        <p:nvSpPr>
          <p:cNvPr id="232" name="Google Shape;232;p13"/>
          <p:cNvSpPr/>
          <p:nvPr/>
        </p:nvSpPr>
        <p:spPr>
          <a:xfrm>
            <a:off x="1857373" y="4085343"/>
            <a:ext cx="2271713" cy="1385887"/>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13"/>
          <p:cNvSpPr/>
          <p:nvPr/>
        </p:nvSpPr>
        <p:spPr>
          <a:xfrm>
            <a:off x="6927057" y="4544754"/>
            <a:ext cx="2271713" cy="1041659"/>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4"/>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40" name="Google Shape;240;p14"/>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41" name="Google Shape;241;p14"/>
          <p:cNvSpPr txBox="1"/>
          <p:nvPr/>
        </p:nvSpPr>
        <p:spPr>
          <a:xfrm>
            <a:off x="962526" y="1997242"/>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14"/>
          <p:cNvSpPr txBox="1"/>
          <p:nvPr/>
        </p:nvSpPr>
        <p:spPr>
          <a:xfrm>
            <a:off x="873355" y="1804394"/>
            <a:ext cx="10832968"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chemeClr val="dk1"/>
                </a:solidFill>
                <a:latin typeface="Calibri"/>
                <a:ea typeface="Calibri"/>
                <a:cs typeface="Calibri"/>
                <a:sym typeface="Calibri"/>
              </a:rPr>
              <a:t>Prevalence of Ultra-Processed and Hyper-Palatable Foods</a:t>
            </a:r>
            <a:endParaRPr/>
          </a:p>
        </p:txBody>
      </p:sp>
      <p:sp>
        <p:nvSpPr>
          <p:cNvPr id="243" name="Google Shape;243;p14"/>
          <p:cNvSpPr/>
          <p:nvPr/>
        </p:nvSpPr>
        <p:spPr>
          <a:xfrm>
            <a:off x="6469094" y="2753839"/>
            <a:ext cx="4578096" cy="2546824"/>
          </a:xfrm>
          <a:prstGeom prst="roundRect">
            <a:avLst>
              <a:gd fmla="val 16667" name="adj"/>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2023 Study: “</a:t>
            </a:r>
            <a:r>
              <a:rPr lang="en-US" sz="2400">
                <a:solidFill>
                  <a:schemeClr val="dk1"/>
                </a:solidFill>
                <a:latin typeface="Calibri"/>
                <a:ea typeface="Calibri"/>
                <a:cs typeface="Calibri"/>
                <a:sym typeface="Calibri"/>
              </a:rPr>
              <a:t>over 73% of the US food supply is ultra-processed” </a:t>
            </a:r>
            <a:endParaRPr/>
          </a:p>
        </p:txBody>
      </p:sp>
      <p:sp>
        <p:nvSpPr>
          <p:cNvPr id="244" name="Google Shape;244;p14"/>
          <p:cNvSpPr/>
          <p:nvPr/>
        </p:nvSpPr>
        <p:spPr>
          <a:xfrm>
            <a:off x="1288399" y="2764965"/>
            <a:ext cx="4578096" cy="2535697"/>
          </a:xfrm>
          <a:prstGeom prst="roundRect">
            <a:avLst>
              <a:gd fmla="val 16667" name="adj"/>
            </a:avLst>
          </a:prstGeom>
          <a:solidFill>
            <a:srgbClr val="00B0F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dk1"/>
                </a:solidFill>
                <a:latin typeface="Calibri"/>
                <a:ea typeface="Calibri"/>
                <a:cs typeface="Calibri"/>
                <a:sym typeface="Calibri"/>
              </a:rPr>
              <a:t>2019 Study: </a:t>
            </a:r>
            <a:r>
              <a:rPr lang="en-US" sz="2400">
                <a:solidFill>
                  <a:schemeClr val="dk1"/>
                </a:solidFill>
                <a:latin typeface="Calibri"/>
                <a:ea typeface="Calibri"/>
                <a:cs typeface="Calibri"/>
                <a:sym typeface="Calibri"/>
              </a:rPr>
              <a:t>62% of food items in the USDA’s Food and Nutrient Database for Dietary Studies are “hyper-palatable”</a:t>
            </a:r>
            <a:endParaRPr/>
          </a:p>
        </p:txBody>
      </p:sp>
      <p:sp>
        <p:nvSpPr>
          <p:cNvPr id="245" name="Google Shape;245;p14"/>
          <p:cNvSpPr txBox="1"/>
          <p:nvPr/>
        </p:nvSpPr>
        <p:spPr>
          <a:xfrm>
            <a:off x="873355" y="64445"/>
            <a:ext cx="11094421" cy="132485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Challenge to Nutrition Security: Ultra-Processed and Hyper-Palatable Foods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5"/>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52" name="Google Shape;252;p15"/>
          <p:cNvSpPr txBox="1"/>
          <p:nvPr/>
        </p:nvSpPr>
        <p:spPr>
          <a:xfrm>
            <a:off x="795304" y="40120"/>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Harms of Ultra-Processed and Hyper-Palatable Food</a:t>
            </a:r>
            <a:endParaRPr/>
          </a:p>
        </p:txBody>
      </p:sp>
      <p:sp>
        <p:nvSpPr>
          <p:cNvPr id="253" name="Google Shape;253;p15"/>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54" name="Google Shape;254;p15"/>
          <p:cNvSpPr txBox="1"/>
          <p:nvPr/>
        </p:nvSpPr>
        <p:spPr>
          <a:xfrm>
            <a:off x="6497456" y="2242966"/>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screenshot of a website&#10;&#10;Description automatically generated" id="255" name="Google Shape;255;p15"/>
          <p:cNvPicPr preferRelativeResize="0"/>
          <p:nvPr/>
        </p:nvPicPr>
        <p:blipFill rotWithShape="1">
          <a:blip r:embed="rId4">
            <a:alphaModFix/>
          </a:blip>
          <a:srcRect b="0" l="0" r="0" t="0"/>
          <a:stretch/>
        </p:blipFill>
        <p:spPr>
          <a:xfrm>
            <a:off x="6342515" y="1056931"/>
            <a:ext cx="4876805" cy="2372069"/>
          </a:xfrm>
          <a:prstGeom prst="rect">
            <a:avLst/>
          </a:prstGeom>
          <a:noFill/>
          <a:ln>
            <a:noFill/>
          </a:ln>
        </p:spPr>
      </p:pic>
      <p:pic>
        <p:nvPicPr>
          <p:cNvPr descr="A group of people eating pizza&#10;&#10;Description automatically generated" id="256" name="Google Shape;256;p15"/>
          <p:cNvPicPr preferRelativeResize="0"/>
          <p:nvPr/>
        </p:nvPicPr>
        <p:blipFill rotWithShape="1">
          <a:blip r:embed="rId5">
            <a:alphaModFix/>
          </a:blip>
          <a:srcRect b="0" l="0" r="0" t="0"/>
          <a:stretch/>
        </p:blipFill>
        <p:spPr>
          <a:xfrm>
            <a:off x="745117" y="677679"/>
            <a:ext cx="5282120" cy="3489527"/>
          </a:xfrm>
          <a:prstGeom prst="rect">
            <a:avLst/>
          </a:prstGeom>
          <a:noFill/>
          <a:ln>
            <a:noFill/>
          </a:ln>
        </p:spPr>
      </p:pic>
      <p:sp>
        <p:nvSpPr>
          <p:cNvPr id="257" name="Google Shape;257;p15"/>
          <p:cNvSpPr/>
          <p:nvPr/>
        </p:nvSpPr>
        <p:spPr>
          <a:xfrm>
            <a:off x="7353441" y="2017375"/>
            <a:ext cx="1396178" cy="225591"/>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58" name="Google Shape;258;p15"/>
          <p:cNvSpPr/>
          <p:nvPr/>
        </p:nvSpPr>
        <p:spPr>
          <a:xfrm>
            <a:off x="7270131" y="5082528"/>
            <a:ext cx="714375" cy="227095"/>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up of a text&#10;&#10;Description automatically generated" id="259" name="Google Shape;259;p15"/>
          <p:cNvPicPr preferRelativeResize="0"/>
          <p:nvPr/>
        </p:nvPicPr>
        <p:blipFill rotWithShape="1">
          <a:blip r:embed="rId6">
            <a:alphaModFix/>
          </a:blip>
          <a:srcRect b="0" l="0" r="0" t="0"/>
          <a:stretch/>
        </p:blipFill>
        <p:spPr>
          <a:xfrm>
            <a:off x="6375671" y="3511010"/>
            <a:ext cx="5446712" cy="1872307"/>
          </a:xfrm>
          <a:prstGeom prst="rect">
            <a:avLst/>
          </a:prstGeom>
          <a:noFill/>
          <a:ln>
            <a:noFill/>
          </a:ln>
        </p:spPr>
      </p:pic>
      <p:sp>
        <p:nvSpPr>
          <p:cNvPr id="260" name="Google Shape;260;p15"/>
          <p:cNvSpPr/>
          <p:nvPr/>
        </p:nvSpPr>
        <p:spPr>
          <a:xfrm>
            <a:off x="6375671" y="4086112"/>
            <a:ext cx="5131434" cy="528924"/>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up of a logo&#10;&#10;Description automatically generated" id="261" name="Google Shape;261;p15"/>
          <p:cNvPicPr preferRelativeResize="0"/>
          <p:nvPr/>
        </p:nvPicPr>
        <p:blipFill rotWithShape="1">
          <a:blip r:embed="rId7">
            <a:alphaModFix/>
          </a:blip>
          <a:srcRect b="0" l="0" r="0" t="0"/>
          <a:stretch/>
        </p:blipFill>
        <p:spPr>
          <a:xfrm>
            <a:off x="1001078" y="4174055"/>
            <a:ext cx="4559798" cy="1558122"/>
          </a:xfrm>
          <a:prstGeom prst="rect">
            <a:avLst/>
          </a:prstGeom>
          <a:noFill/>
          <a:ln>
            <a:noFill/>
          </a:ln>
        </p:spPr>
      </p:pic>
      <p:pic>
        <p:nvPicPr>
          <p:cNvPr descr="A green text on a white background&#10;&#10;Description automatically generated" id="262" name="Google Shape;262;p15"/>
          <p:cNvPicPr preferRelativeResize="0"/>
          <p:nvPr/>
        </p:nvPicPr>
        <p:blipFill rotWithShape="1">
          <a:blip r:embed="rId8">
            <a:alphaModFix/>
          </a:blip>
          <a:srcRect b="0" l="0" r="0" t="0"/>
          <a:stretch/>
        </p:blipFill>
        <p:spPr>
          <a:xfrm>
            <a:off x="1001078" y="5732177"/>
            <a:ext cx="6893380" cy="1127145"/>
          </a:xfrm>
          <a:prstGeom prst="rect">
            <a:avLst/>
          </a:prstGeom>
          <a:noFill/>
          <a:ln>
            <a:noFill/>
          </a:ln>
        </p:spPr>
      </p:pic>
      <p:sp>
        <p:nvSpPr>
          <p:cNvPr id="263" name="Google Shape;263;p15"/>
          <p:cNvSpPr/>
          <p:nvPr/>
        </p:nvSpPr>
        <p:spPr>
          <a:xfrm>
            <a:off x="1772226" y="1486942"/>
            <a:ext cx="650588" cy="231489"/>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6"/>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69" name="Google Shape;269;p16"/>
          <p:cNvSpPr txBox="1"/>
          <p:nvPr/>
        </p:nvSpPr>
        <p:spPr>
          <a:xfrm>
            <a:off x="921885" y="213201"/>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Report Outline</a:t>
            </a:r>
            <a:endParaRPr/>
          </a:p>
        </p:txBody>
      </p:sp>
      <p:sp>
        <p:nvSpPr>
          <p:cNvPr id="270" name="Google Shape;270;p16"/>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71" name="Google Shape;271;p16"/>
          <p:cNvSpPr txBox="1"/>
          <p:nvPr/>
        </p:nvSpPr>
        <p:spPr>
          <a:xfrm>
            <a:off x="1215190" y="1179095"/>
            <a:ext cx="10166685" cy="31700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Introduction</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Background: Food and Nutrition Insecurity in CT</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The Power of Local Food </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Opportunities to Strengthen Connections</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Conclusion </a:t>
            </a:r>
            <a:endParaRPr/>
          </a:p>
        </p:txBody>
      </p:sp>
      <p:sp>
        <p:nvSpPr>
          <p:cNvPr id="272" name="Google Shape;272;p16"/>
          <p:cNvSpPr/>
          <p:nvPr/>
        </p:nvSpPr>
        <p:spPr>
          <a:xfrm>
            <a:off x="1215190" y="2427521"/>
            <a:ext cx="5199898" cy="6444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73" name="Google Shape;273;p16"/>
          <p:cNvSpPr txBox="1"/>
          <p:nvPr/>
        </p:nvSpPr>
        <p:spPr>
          <a:xfrm>
            <a:off x="962526" y="1997242"/>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7"/>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80" name="Google Shape;280;p17"/>
          <p:cNvSpPr txBox="1"/>
          <p:nvPr/>
        </p:nvSpPr>
        <p:spPr>
          <a:xfrm>
            <a:off x="795304" y="40120"/>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Local Economic Benefits</a:t>
            </a:r>
            <a:endParaRPr/>
          </a:p>
        </p:txBody>
      </p:sp>
      <p:sp>
        <p:nvSpPr>
          <p:cNvPr id="281" name="Google Shape;281;p17"/>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82" name="Google Shape;282;p17"/>
          <p:cNvSpPr txBox="1"/>
          <p:nvPr/>
        </p:nvSpPr>
        <p:spPr>
          <a:xfrm>
            <a:off x="6497456" y="2242966"/>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diagram of a business&#10;&#10;Description automatically generated" id="283" name="Google Shape;283;p17"/>
          <p:cNvPicPr preferRelativeResize="0"/>
          <p:nvPr/>
        </p:nvPicPr>
        <p:blipFill rotWithShape="1">
          <a:blip r:embed="rId4">
            <a:alphaModFix/>
          </a:blip>
          <a:srcRect b="0" l="0" r="0" t="0"/>
          <a:stretch/>
        </p:blipFill>
        <p:spPr>
          <a:xfrm>
            <a:off x="795304" y="871537"/>
            <a:ext cx="9208076" cy="5500687"/>
          </a:xfrm>
          <a:prstGeom prst="rect">
            <a:avLst/>
          </a:prstGeom>
          <a:noFill/>
          <a:ln>
            <a:noFill/>
          </a:ln>
        </p:spPr>
      </p:pic>
      <p:sp>
        <p:nvSpPr>
          <p:cNvPr id="284" name="Google Shape;284;p17"/>
          <p:cNvSpPr/>
          <p:nvPr/>
        </p:nvSpPr>
        <p:spPr>
          <a:xfrm flipH="1" rot="10800000">
            <a:off x="7162669" y="1941857"/>
            <a:ext cx="1052644" cy="485775"/>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85" name="Google Shape;285;p17"/>
          <p:cNvSpPr/>
          <p:nvPr/>
        </p:nvSpPr>
        <p:spPr>
          <a:xfrm flipH="1" rot="10800000">
            <a:off x="1514344" y="2821805"/>
            <a:ext cx="1052644" cy="485775"/>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92" name="Google Shape;92;p2"/>
          <p:cNvSpPr txBox="1"/>
          <p:nvPr/>
        </p:nvSpPr>
        <p:spPr>
          <a:xfrm>
            <a:off x="921885" y="213201"/>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Report Outline</a:t>
            </a:r>
            <a:endParaRPr/>
          </a:p>
        </p:txBody>
      </p:sp>
      <p:sp>
        <p:nvSpPr>
          <p:cNvPr id="93" name="Google Shape;93;p2"/>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94" name="Google Shape;94;p2"/>
          <p:cNvSpPr txBox="1"/>
          <p:nvPr/>
        </p:nvSpPr>
        <p:spPr>
          <a:xfrm>
            <a:off x="1215190" y="1179095"/>
            <a:ext cx="10166685" cy="31700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Introduction</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Background: Food and Nutrition Insecurity in CT</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The Power of Local Food </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Opportunities to Strengthen Connections</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Conclusion </a:t>
            </a:r>
            <a:endParaRPr/>
          </a:p>
        </p:txBody>
      </p:sp>
      <p:sp>
        <p:nvSpPr>
          <p:cNvPr id="95" name="Google Shape;95;p2"/>
          <p:cNvSpPr/>
          <p:nvPr/>
        </p:nvSpPr>
        <p:spPr>
          <a:xfrm>
            <a:off x="1147258" y="1192095"/>
            <a:ext cx="2781806" cy="6444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96" name="Google Shape;96;p2"/>
          <p:cNvSpPr txBox="1"/>
          <p:nvPr/>
        </p:nvSpPr>
        <p:spPr>
          <a:xfrm>
            <a:off x="962526" y="1997242"/>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8"/>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92" name="Google Shape;292;p18"/>
          <p:cNvSpPr txBox="1"/>
          <p:nvPr/>
        </p:nvSpPr>
        <p:spPr>
          <a:xfrm>
            <a:off x="815068" y="361956"/>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Impact on Nutrition Security</a:t>
            </a:r>
            <a:endParaRPr/>
          </a:p>
        </p:txBody>
      </p:sp>
      <p:sp>
        <p:nvSpPr>
          <p:cNvPr id="293" name="Google Shape;293;p18"/>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294" name="Google Shape;294;p18"/>
          <p:cNvSpPr txBox="1"/>
          <p:nvPr/>
        </p:nvSpPr>
        <p:spPr>
          <a:xfrm>
            <a:off x="6497456" y="2242966"/>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5" name="Google Shape;295;p18"/>
          <p:cNvSpPr/>
          <p:nvPr/>
        </p:nvSpPr>
        <p:spPr>
          <a:xfrm flipH="1" rot="10800000">
            <a:off x="1514344" y="2821805"/>
            <a:ext cx="1052644" cy="485775"/>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screenshot of a fruit and vegetable incentive program&#10;&#10;Description automatically generated" id="296" name="Google Shape;296;p18"/>
          <p:cNvPicPr preferRelativeResize="0"/>
          <p:nvPr/>
        </p:nvPicPr>
        <p:blipFill rotWithShape="1">
          <a:blip r:embed="rId4">
            <a:alphaModFix/>
          </a:blip>
          <a:srcRect b="0" l="0" r="0" t="0"/>
          <a:stretch/>
        </p:blipFill>
        <p:spPr>
          <a:xfrm>
            <a:off x="685800" y="1203759"/>
            <a:ext cx="11352958" cy="4726882"/>
          </a:xfrm>
          <a:prstGeom prst="rect">
            <a:avLst/>
          </a:prstGeom>
          <a:noFill/>
          <a:ln>
            <a:noFill/>
          </a:ln>
        </p:spPr>
      </p:pic>
      <p:sp>
        <p:nvSpPr>
          <p:cNvPr id="297" name="Google Shape;297;p18"/>
          <p:cNvSpPr/>
          <p:nvPr/>
        </p:nvSpPr>
        <p:spPr>
          <a:xfrm flipH="1" rot="10800000">
            <a:off x="1140885" y="2336027"/>
            <a:ext cx="2488140" cy="1621610"/>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98" name="Google Shape;298;p18"/>
          <p:cNvSpPr/>
          <p:nvPr/>
        </p:nvSpPr>
        <p:spPr>
          <a:xfrm flipH="1" rot="10800000">
            <a:off x="1140885" y="4142857"/>
            <a:ext cx="2488140" cy="1787783"/>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9"/>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05" name="Google Shape;305;p19"/>
          <p:cNvSpPr txBox="1"/>
          <p:nvPr/>
        </p:nvSpPr>
        <p:spPr>
          <a:xfrm>
            <a:off x="815068" y="361956"/>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Impact on Food Access</a:t>
            </a:r>
            <a:endParaRPr/>
          </a:p>
        </p:txBody>
      </p:sp>
      <p:sp>
        <p:nvSpPr>
          <p:cNvPr id="306" name="Google Shape;306;p19"/>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07" name="Google Shape;307;p19"/>
          <p:cNvSpPr txBox="1"/>
          <p:nvPr/>
        </p:nvSpPr>
        <p:spPr>
          <a:xfrm>
            <a:off x="6497456" y="2242966"/>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descr="A blue sign with white text&#10;&#10;Description automatically generated" id="308" name="Google Shape;308;p19"/>
          <p:cNvPicPr preferRelativeResize="0"/>
          <p:nvPr/>
        </p:nvPicPr>
        <p:blipFill rotWithShape="1">
          <a:blip r:embed="rId4">
            <a:alphaModFix/>
          </a:blip>
          <a:srcRect b="0" l="0" r="0" t="0"/>
          <a:stretch/>
        </p:blipFill>
        <p:spPr>
          <a:xfrm>
            <a:off x="917574" y="1002360"/>
            <a:ext cx="6858349" cy="1355077"/>
          </a:xfrm>
          <a:prstGeom prst="rect">
            <a:avLst/>
          </a:prstGeom>
          <a:noFill/>
          <a:ln>
            <a:noFill/>
          </a:ln>
        </p:spPr>
      </p:pic>
      <p:pic>
        <p:nvPicPr>
          <p:cNvPr descr="A close-up of a document&#10;&#10;Description automatically generated" id="309" name="Google Shape;309;p19"/>
          <p:cNvPicPr preferRelativeResize="0"/>
          <p:nvPr/>
        </p:nvPicPr>
        <p:blipFill rotWithShape="1">
          <a:blip r:embed="rId5">
            <a:alphaModFix/>
          </a:blip>
          <a:srcRect b="0" l="0" r="0" t="0"/>
          <a:stretch/>
        </p:blipFill>
        <p:spPr>
          <a:xfrm>
            <a:off x="917575" y="2440091"/>
            <a:ext cx="6583364" cy="1846761"/>
          </a:xfrm>
          <a:prstGeom prst="rect">
            <a:avLst/>
          </a:prstGeom>
          <a:noFill/>
          <a:ln>
            <a:noFill/>
          </a:ln>
        </p:spPr>
      </p:pic>
      <p:pic>
        <p:nvPicPr>
          <p:cNvPr descr="A text on a page&#10;&#10;Description automatically generated" id="310" name="Google Shape;310;p19"/>
          <p:cNvPicPr preferRelativeResize="0"/>
          <p:nvPr/>
        </p:nvPicPr>
        <p:blipFill rotWithShape="1">
          <a:blip r:embed="rId6">
            <a:alphaModFix/>
          </a:blip>
          <a:srcRect b="0" l="0" r="0" t="0"/>
          <a:stretch/>
        </p:blipFill>
        <p:spPr>
          <a:xfrm>
            <a:off x="917574" y="4326642"/>
            <a:ext cx="7772400" cy="2488396"/>
          </a:xfrm>
          <a:prstGeom prst="rect">
            <a:avLst/>
          </a:prstGeom>
          <a:noFill/>
          <a:ln>
            <a:noFill/>
          </a:ln>
        </p:spPr>
      </p:pic>
      <p:sp>
        <p:nvSpPr>
          <p:cNvPr id="311" name="Google Shape;311;p19"/>
          <p:cNvSpPr/>
          <p:nvPr/>
        </p:nvSpPr>
        <p:spPr>
          <a:xfrm flipH="1" rot="10800000">
            <a:off x="917574" y="5360580"/>
            <a:ext cx="7772400" cy="286383"/>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2" name="Google Shape;312;p19"/>
          <p:cNvSpPr/>
          <p:nvPr/>
        </p:nvSpPr>
        <p:spPr>
          <a:xfrm flipH="1" rot="10800000">
            <a:off x="6201834" y="5020818"/>
            <a:ext cx="1799166" cy="286384"/>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13" name="Google Shape;313;p19"/>
          <p:cNvSpPr/>
          <p:nvPr/>
        </p:nvSpPr>
        <p:spPr>
          <a:xfrm flipH="1" rot="10800000">
            <a:off x="917574" y="5659319"/>
            <a:ext cx="1597026" cy="286382"/>
          </a:xfrm>
          <a:prstGeom prst="rect">
            <a:avLst/>
          </a:prstGeom>
          <a:noFill/>
          <a:ln cap="flat" cmpd="sng" w="508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0"/>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19" name="Google Shape;319;p20"/>
          <p:cNvSpPr txBox="1"/>
          <p:nvPr/>
        </p:nvSpPr>
        <p:spPr>
          <a:xfrm>
            <a:off x="921885" y="213201"/>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Report Outline</a:t>
            </a:r>
            <a:endParaRPr/>
          </a:p>
        </p:txBody>
      </p:sp>
      <p:sp>
        <p:nvSpPr>
          <p:cNvPr id="320" name="Google Shape;320;p20"/>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21" name="Google Shape;321;p20"/>
          <p:cNvSpPr txBox="1"/>
          <p:nvPr/>
        </p:nvSpPr>
        <p:spPr>
          <a:xfrm>
            <a:off x="1215190" y="1179095"/>
            <a:ext cx="10166685" cy="31700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Introduction</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Background: Food and Nutrition Insecurity in CT</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The Power of Local Food </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Opportunities to Strengthen Connections</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Conclusion </a:t>
            </a:r>
            <a:endParaRPr/>
          </a:p>
        </p:txBody>
      </p:sp>
      <p:sp>
        <p:nvSpPr>
          <p:cNvPr id="322" name="Google Shape;322;p20"/>
          <p:cNvSpPr/>
          <p:nvPr/>
        </p:nvSpPr>
        <p:spPr>
          <a:xfrm>
            <a:off x="1147257" y="3070567"/>
            <a:ext cx="8839706" cy="6444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23" name="Google Shape;323;p20"/>
          <p:cNvSpPr txBox="1"/>
          <p:nvPr/>
        </p:nvSpPr>
        <p:spPr>
          <a:xfrm>
            <a:off x="962526" y="1997242"/>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CWCSEO Food Policy Recommendations</a:t>
            </a:r>
            <a:endParaRPr/>
          </a:p>
        </p:txBody>
      </p:sp>
      <p:sp>
        <p:nvSpPr>
          <p:cNvPr id="329" name="Google Shape;329;p21"/>
          <p:cNvSpPr/>
          <p:nvPr/>
        </p:nvSpPr>
        <p:spPr>
          <a:xfrm>
            <a:off x="1129553" y="1690688"/>
            <a:ext cx="3065929"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Establish Universal Free School Meals</a:t>
            </a:r>
            <a:endParaRPr/>
          </a:p>
        </p:txBody>
      </p:sp>
      <p:sp>
        <p:nvSpPr>
          <p:cNvPr id="330" name="Google Shape;330;p21"/>
          <p:cNvSpPr/>
          <p:nvPr/>
        </p:nvSpPr>
        <p:spPr>
          <a:xfrm>
            <a:off x="4708711" y="1690688"/>
            <a:ext cx="3065929"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Mitigate Benefits Cliffs</a:t>
            </a:r>
            <a:endParaRPr/>
          </a:p>
        </p:txBody>
      </p:sp>
      <p:sp>
        <p:nvSpPr>
          <p:cNvPr id="331" name="Google Shape;331;p21"/>
          <p:cNvSpPr/>
          <p:nvPr/>
        </p:nvSpPr>
        <p:spPr>
          <a:xfrm>
            <a:off x="8287871" y="1690688"/>
            <a:ext cx="3065929"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Establish a State Minimum SNAP Benefit Amount</a:t>
            </a:r>
            <a:endParaRPr/>
          </a:p>
        </p:txBody>
      </p:sp>
      <p:sp>
        <p:nvSpPr>
          <p:cNvPr id="332" name="Google Shape;332;p21"/>
          <p:cNvSpPr/>
          <p:nvPr/>
        </p:nvSpPr>
        <p:spPr>
          <a:xfrm>
            <a:off x="1129553" y="3016251"/>
            <a:ext cx="3065929"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Apply for Section 1115 Medicaid Waiver for Food as Medicine Initiatives</a:t>
            </a:r>
            <a:endParaRPr sz="1800">
              <a:solidFill>
                <a:schemeClr val="dk1"/>
              </a:solidFill>
              <a:latin typeface="Calibri"/>
              <a:ea typeface="Calibri"/>
              <a:cs typeface="Calibri"/>
              <a:sym typeface="Calibri"/>
            </a:endParaRPr>
          </a:p>
        </p:txBody>
      </p:sp>
      <p:sp>
        <p:nvSpPr>
          <p:cNvPr id="333" name="Google Shape;333;p21"/>
          <p:cNvSpPr/>
          <p:nvPr/>
        </p:nvSpPr>
        <p:spPr>
          <a:xfrm>
            <a:off x="4708711" y="3016251"/>
            <a:ext cx="3065929"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Create or Expand Regional Community Food Hubs</a:t>
            </a:r>
            <a:endParaRPr sz="1800">
              <a:solidFill>
                <a:schemeClr val="dk1"/>
              </a:solidFill>
              <a:latin typeface="Calibri"/>
              <a:ea typeface="Calibri"/>
              <a:cs typeface="Calibri"/>
              <a:sym typeface="Calibri"/>
            </a:endParaRPr>
          </a:p>
        </p:txBody>
      </p:sp>
      <p:sp>
        <p:nvSpPr>
          <p:cNvPr id="334" name="Google Shape;334;p21"/>
          <p:cNvSpPr/>
          <p:nvPr/>
        </p:nvSpPr>
        <p:spPr>
          <a:xfrm>
            <a:off x="8287869" y="3016250"/>
            <a:ext cx="3065929"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Establish a State Food Business Incubator Program</a:t>
            </a:r>
            <a:endParaRPr sz="1800">
              <a:solidFill>
                <a:schemeClr val="dk1"/>
              </a:solidFill>
              <a:latin typeface="Calibri"/>
              <a:ea typeface="Calibri"/>
              <a:cs typeface="Calibri"/>
              <a:sym typeface="Calibri"/>
            </a:endParaRPr>
          </a:p>
        </p:txBody>
      </p:sp>
      <p:sp>
        <p:nvSpPr>
          <p:cNvPr id="335" name="Google Shape;335;p21"/>
          <p:cNvSpPr/>
          <p:nvPr/>
        </p:nvSpPr>
        <p:spPr>
          <a:xfrm>
            <a:off x="1129553" y="4341813"/>
            <a:ext cx="3065929"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Double SNAP Benefits for Connecticut-Grown Produce</a:t>
            </a:r>
            <a:endParaRPr sz="1800">
              <a:solidFill>
                <a:schemeClr val="dk1"/>
              </a:solidFill>
              <a:latin typeface="Calibri"/>
              <a:ea typeface="Calibri"/>
              <a:cs typeface="Calibri"/>
              <a:sym typeface="Calibri"/>
            </a:endParaRPr>
          </a:p>
        </p:txBody>
      </p:sp>
      <p:sp>
        <p:nvSpPr>
          <p:cNvPr id="336" name="Google Shape;336;p21"/>
          <p:cNvSpPr/>
          <p:nvPr/>
        </p:nvSpPr>
        <p:spPr>
          <a:xfrm>
            <a:off x="4708711" y="4341813"/>
            <a:ext cx="3065929"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Fund Local Food Purchasing Agreement (LFPA) Programs at the State Level</a:t>
            </a:r>
            <a:endParaRPr sz="1800">
              <a:solidFill>
                <a:schemeClr val="dk1"/>
              </a:solidFill>
              <a:latin typeface="Calibri"/>
              <a:ea typeface="Calibri"/>
              <a:cs typeface="Calibri"/>
              <a:sym typeface="Calibri"/>
            </a:endParaRPr>
          </a:p>
        </p:txBody>
      </p:sp>
      <p:sp>
        <p:nvSpPr>
          <p:cNvPr id="337" name="Google Shape;337;p21"/>
          <p:cNvSpPr/>
          <p:nvPr/>
        </p:nvSpPr>
        <p:spPr>
          <a:xfrm>
            <a:off x="8287869" y="4341812"/>
            <a:ext cx="3065929"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Expand Support for the Food Systems Capacity Building Grant</a:t>
            </a:r>
            <a:endParaRPr sz="1800">
              <a:solidFill>
                <a:schemeClr val="dk1"/>
              </a:solidFill>
              <a:latin typeface="Calibri"/>
              <a:ea typeface="Calibri"/>
              <a:cs typeface="Calibri"/>
              <a:sym typeface="Calibri"/>
            </a:endParaRPr>
          </a:p>
        </p:txBody>
      </p:sp>
      <p:sp>
        <p:nvSpPr>
          <p:cNvPr id="338" name="Google Shape;338;p21"/>
          <p:cNvSpPr/>
          <p:nvPr/>
        </p:nvSpPr>
        <p:spPr>
          <a:xfrm>
            <a:off x="4708711" y="5534492"/>
            <a:ext cx="3065929"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Partner with Research Institutions to Fill Gaps in the Current Data</a:t>
            </a:r>
            <a:endParaRPr sz="1800">
              <a:solidFill>
                <a:schemeClr val="dk1"/>
              </a:solidFill>
              <a:latin typeface="Calibri"/>
              <a:ea typeface="Calibri"/>
              <a:cs typeface="Calibri"/>
              <a:sym typeface="Calibri"/>
            </a:endParaRPr>
          </a:p>
        </p:txBody>
      </p:sp>
      <p:pic>
        <p:nvPicPr>
          <p:cNvPr descr="Commission on Women, Children, Seniors, Equity &amp; Opportunity" id="339" name="Google Shape;339;p21"/>
          <p:cNvPicPr preferRelativeResize="0"/>
          <p:nvPr/>
        </p:nvPicPr>
        <p:blipFill rotWithShape="1">
          <a:blip r:embed="rId3">
            <a:alphaModFix/>
          </a:blip>
          <a:srcRect b="0" l="0" r="0" t="0"/>
          <a:stretch/>
        </p:blipFill>
        <p:spPr>
          <a:xfrm>
            <a:off x="8804442" y="5300195"/>
            <a:ext cx="1582820" cy="1582820"/>
          </a:xfrm>
          <a:prstGeom prst="rect">
            <a:avLst/>
          </a:prstGeom>
          <a:noFill/>
          <a:ln>
            <a:noFill/>
          </a:ln>
        </p:spPr>
      </p:pic>
      <p:sp>
        <p:nvSpPr>
          <p:cNvPr id="340" name="Google Shape;340;p21"/>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41" name="Google Shape;341;p21"/>
          <p:cNvSpPr/>
          <p:nvPr/>
        </p:nvSpPr>
        <p:spPr>
          <a:xfrm>
            <a:off x="1400175" y="1840846"/>
            <a:ext cx="2471738" cy="6444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2" name="Google Shape;342;p21"/>
          <p:cNvSpPr/>
          <p:nvPr/>
        </p:nvSpPr>
        <p:spPr>
          <a:xfrm>
            <a:off x="4900614" y="3173241"/>
            <a:ext cx="2643186" cy="6444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3" name="Google Shape;343;p21"/>
          <p:cNvSpPr/>
          <p:nvPr/>
        </p:nvSpPr>
        <p:spPr>
          <a:xfrm>
            <a:off x="8455465" y="3191623"/>
            <a:ext cx="2730735" cy="6444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4" name="Google Shape;344;p21"/>
          <p:cNvSpPr/>
          <p:nvPr/>
        </p:nvSpPr>
        <p:spPr>
          <a:xfrm>
            <a:off x="1270537" y="4522912"/>
            <a:ext cx="2731014" cy="6444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5" name="Google Shape;345;p21"/>
          <p:cNvSpPr/>
          <p:nvPr/>
        </p:nvSpPr>
        <p:spPr>
          <a:xfrm>
            <a:off x="4812785" y="4341811"/>
            <a:ext cx="2831027" cy="958383"/>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46" name="Google Shape;346;p21"/>
          <p:cNvSpPr/>
          <p:nvPr/>
        </p:nvSpPr>
        <p:spPr>
          <a:xfrm>
            <a:off x="8418697" y="4365920"/>
            <a:ext cx="2831027" cy="958383"/>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2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Updated Recommendations</a:t>
            </a:r>
            <a:endParaRPr/>
          </a:p>
        </p:txBody>
      </p:sp>
      <p:sp>
        <p:nvSpPr>
          <p:cNvPr id="352" name="Google Shape;352;p22"/>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3" name="Google Shape;353;p22"/>
          <p:cNvSpPr/>
          <p:nvPr/>
        </p:nvSpPr>
        <p:spPr>
          <a:xfrm>
            <a:off x="2175118" y="1514397"/>
            <a:ext cx="3893794" cy="1151659"/>
          </a:xfrm>
          <a:prstGeom prst="roundRect">
            <a:avLst>
              <a:gd fmla="val 16667" name="adj"/>
            </a:avLst>
          </a:prstGeom>
          <a:solidFill>
            <a:srgbClr val="2F549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u="sng">
                <a:solidFill>
                  <a:schemeClr val="lt1"/>
                </a:solidFill>
                <a:latin typeface="Calibri"/>
                <a:ea typeface="Calibri"/>
                <a:cs typeface="Calibri"/>
                <a:sym typeface="Calibri"/>
              </a:rPr>
              <a:t>Universal Free School Meals</a:t>
            </a:r>
            <a:endParaRPr b="1" sz="2000">
              <a:solidFill>
                <a:schemeClr val="lt1"/>
              </a:solidFill>
              <a:latin typeface="Calibri"/>
              <a:ea typeface="Calibri"/>
              <a:cs typeface="Calibri"/>
              <a:sym typeface="Calibri"/>
            </a:endParaRPr>
          </a:p>
        </p:txBody>
      </p:sp>
      <p:sp>
        <p:nvSpPr>
          <p:cNvPr id="354" name="Google Shape;354;p22"/>
          <p:cNvSpPr/>
          <p:nvPr/>
        </p:nvSpPr>
        <p:spPr>
          <a:xfrm>
            <a:off x="6793255" y="1514397"/>
            <a:ext cx="3893795" cy="1151659"/>
          </a:xfrm>
          <a:prstGeom prst="roundRect">
            <a:avLst>
              <a:gd fmla="val 16667" name="adj"/>
            </a:avLst>
          </a:prstGeom>
          <a:solidFill>
            <a:srgbClr val="2F549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000" u="sng">
                <a:solidFill>
                  <a:schemeClr val="lt1"/>
                </a:solidFill>
                <a:latin typeface="Calibri"/>
                <a:ea typeface="Calibri"/>
                <a:cs typeface="Calibri"/>
                <a:sym typeface="Calibri"/>
              </a:rPr>
              <a:t>Food Business Incubator Program</a:t>
            </a:r>
            <a:endParaRPr b="1" sz="2000">
              <a:solidFill>
                <a:schemeClr val="lt1"/>
              </a:solidFill>
              <a:latin typeface="Calibri"/>
              <a:ea typeface="Calibri"/>
              <a:cs typeface="Calibri"/>
              <a:sym typeface="Calibri"/>
            </a:endParaRPr>
          </a:p>
        </p:txBody>
      </p:sp>
      <p:sp>
        <p:nvSpPr>
          <p:cNvPr id="355" name="Google Shape;355;p22"/>
          <p:cNvSpPr/>
          <p:nvPr/>
        </p:nvSpPr>
        <p:spPr>
          <a:xfrm>
            <a:off x="2175118" y="2838583"/>
            <a:ext cx="3893794" cy="1151659"/>
          </a:xfrm>
          <a:prstGeom prst="roundRect">
            <a:avLst>
              <a:gd fmla="val 16667" name="adj"/>
            </a:avLst>
          </a:prstGeom>
          <a:solidFill>
            <a:srgbClr val="2F549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Insert a 15% local purchase requirement (phased in as needed)</a:t>
            </a:r>
            <a:endParaRPr/>
          </a:p>
        </p:txBody>
      </p:sp>
      <p:sp>
        <p:nvSpPr>
          <p:cNvPr id="356" name="Google Shape;356;p22"/>
          <p:cNvSpPr/>
          <p:nvPr/>
        </p:nvSpPr>
        <p:spPr>
          <a:xfrm>
            <a:off x="2175118" y="4190046"/>
            <a:ext cx="3893794" cy="1151659"/>
          </a:xfrm>
          <a:prstGeom prst="roundRect">
            <a:avLst>
              <a:gd fmla="val 16667" name="adj"/>
            </a:avLst>
          </a:prstGeom>
          <a:solidFill>
            <a:srgbClr val="2F549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Option for a need-based grant program (“State CEP”) as an intermediate stage</a:t>
            </a:r>
            <a:endParaRPr/>
          </a:p>
        </p:txBody>
      </p:sp>
      <p:sp>
        <p:nvSpPr>
          <p:cNvPr id="357" name="Google Shape;357;p22"/>
          <p:cNvSpPr/>
          <p:nvPr/>
        </p:nvSpPr>
        <p:spPr>
          <a:xfrm>
            <a:off x="6793255" y="2838583"/>
            <a:ext cx="3893794" cy="1151659"/>
          </a:xfrm>
          <a:prstGeom prst="roundRect">
            <a:avLst>
              <a:gd fmla="val 16667" name="adj"/>
            </a:avLst>
          </a:prstGeom>
          <a:solidFill>
            <a:srgbClr val="2F549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Initially prioritize residents of LILA Communities (“Food Deserts”)</a:t>
            </a:r>
            <a:endParaRPr/>
          </a:p>
        </p:txBody>
      </p:sp>
      <p:sp>
        <p:nvSpPr>
          <p:cNvPr id="358" name="Google Shape;358;p22"/>
          <p:cNvSpPr/>
          <p:nvPr/>
        </p:nvSpPr>
        <p:spPr>
          <a:xfrm>
            <a:off x="342900" y="5688945"/>
            <a:ext cx="3000375" cy="1210787"/>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59" name="Google Shape;359;p22"/>
          <p:cNvSpPr/>
          <p:nvPr/>
        </p:nvSpPr>
        <p:spPr>
          <a:xfrm>
            <a:off x="6793255" y="4190045"/>
            <a:ext cx="3893794" cy="1151659"/>
          </a:xfrm>
          <a:prstGeom prst="roundRect">
            <a:avLst>
              <a:gd fmla="val 16667" name="adj"/>
            </a:avLst>
          </a:prstGeom>
          <a:solidFill>
            <a:srgbClr val="2F549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Allow flexibility on business location to maximize access</a:t>
            </a:r>
            <a:endParaRPr/>
          </a:p>
        </p:txBody>
      </p:sp>
      <p:sp>
        <p:nvSpPr>
          <p:cNvPr id="360" name="Google Shape;360;p22"/>
          <p:cNvSpPr/>
          <p:nvPr/>
        </p:nvSpPr>
        <p:spPr>
          <a:xfrm>
            <a:off x="6793255" y="5541507"/>
            <a:ext cx="3893794" cy="1151659"/>
          </a:xfrm>
          <a:prstGeom prst="roundRect">
            <a:avLst>
              <a:gd fmla="val 16667" name="adj"/>
            </a:avLst>
          </a:prstGeom>
          <a:solidFill>
            <a:srgbClr val="2F5496"/>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lt1"/>
                </a:solidFill>
                <a:latin typeface="Calibri"/>
                <a:ea typeface="Calibri"/>
                <a:cs typeface="Calibri"/>
                <a:sym typeface="Calibri"/>
              </a:rPr>
              <a:t>Include “business concierge” support to assist bussinesses in permitting process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3"/>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67" name="Google Shape;367;p23"/>
          <p:cNvSpPr txBox="1"/>
          <p:nvPr/>
        </p:nvSpPr>
        <p:spPr>
          <a:xfrm>
            <a:off x="879534" y="136844"/>
            <a:ext cx="11094421" cy="618118"/>
          </a:xfrm>
          <a:prstGeom prst="rect">
            <a:avLst/>
          </a:prstGeom>
          <a:noFill/>
          <a:ln>
            <a:noFill/>
          </a:ln>
        </p:spPr>
        <p:txBody>
          <a:bodyPr anchorCtr="0" anchor="t" bIns="0" lIns="0" spcFirstLastPara="1" rIns="0" wrap="square" tIns="0">
            <a:spAutoFit/>
          </a:bodyPr>
          <a:lstStyle/>
          <a:p>
            <a:pPr indent="0" lvl="0" marL="0" marR="0" rtl="0" algn="l">
              <a:lnSpc>
                <a:spcPct val="165687"/>
              </a:lnSpc>
              <a:spcBef>
                <a:spcPts val="0"/>
              </a:spcBef>
              <a:spcAft>
                <a:spcPts val="0"/>
              </a:spcAft>
              <a:buNone/>
            </a:pPr>
            <a:r>
              <a:rPr b="1" lang="en-US" sz="3200">
                <a:solidFill>
                  <a:srgbClr val="302B33"/>
                </a:solidFill>
                <a:latin typeface="Calibri"/>
                <a:ea typeface="Calibri"/>
                <a:cs typeface="Calibri"/>
                <a:sym typeface="Calibri"/>
              </a:rPr>
              <a:t>Outcome of Recommendations</a:t>
            </a:r>
            <a:endParaRPr/>
          </a:p>
        </p:txBody>
      </p:sp>
      <p:sp>
        <p:nvSpPr>
          <p:cNvPr id="368" name="Google Shape;368;p23"/>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69" name="Google Shape;369;p23"/>
          <p:cNvSpPr/>
          <p:nvPr/>
        </p:nvSpPr>
        <p:spPr>
          <a:xfrm>
            <a:off x="912795" y="2539278"/>
            <a:ext cx="2302578" cy="2291347"/>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67" u="sng">
                <a:solidFill>
                  <a:schemeClr val="lt1"/>
                </a:solidFill>
                <a:latin typeface="Calibri"/>
                <a:ea typeface="Calibri"/>
                <a:cs typeface="Calibri"/>
                <a:sym typeface="Calibri"/>
              </a:rPr>
              <a:t>HB 6089: An Act Reducing Barriers to Food Security</a:t>
            </a:r>
            <a:endParaRPr/>
          </a:p>
          <a:p>
            <a:pPr indent="0" lvl="0" marL="0" marR="0" rtl="0" algn="ctr">
              <a:spcBef>
                <a:spcPts val="0"/>
              </a:spcBef>
              <a:spcAft>
                <a:spcPts val="0"/>
              </a:spcAft>
              <a:buNone/>
            </a:pPr>
            <a:r>
              <a:t/>
            </a:r>
            <a:endParaRPr sz="1867">
              <a:solidFill>
                <a:schemeClr val="lt1"/>
              </a:solidFill>
              <a:latin typeface="Calibri"/>
              <a:ea typeface="Calibri"/>
              <a:cs typeface="Calibri"/>
              <a:sym typeface="Calibri"/>
            </a:endParaRPr>
          </a:p>
          <a:p>
            <a:pPr indent="0" lvl="0" marL="0" marR="0" rtl="0" algn="ctr">
              <a:spcBef>
                <a:spcPts val="0"/>
              </a:spcBef>
              <a:spcAft>
                <a:spcPts val="0"/>
              </a:spcAft>
              <a:buNone/>
            </a:pPr>
            <a:r>
              <a:rPr lang="en-US" sz="1867">
                <a:solidFill>
                  <a:schemeClr val="lt1"/>
                </a:solidFill>
                <a:latin typeface="Calibri"/>
                <a:ea typeface="Calibri"/>
                <a:cs typeface="Calibri"/>
                <a:sym typeface="Calibri"/>
              </a:rPr>
              <a:t>All 2024 Report Recommendations</a:t>
            </a:r>
            <a:endParaRPr/>
          </a:p>
        </p:txBody>
      </p:sp>
      <p:sp>
        <p:nvSpPr>
          <p:cNvPr id="370" name="Google Shape;370;p23"/>
          <p:cNvSpPr/>
          <p:nvPr/>
        </p:nvSpPr>
        <p:spPr>
          <a:xfrm>
            <a:off x="4935728" y="865239"/>
            <a:ext cx="6849872" cy="182794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67" u="sng">
                <a:solidFill>
                  <a:schemeClr val="lt1"/>
                </a:solidFill>
                <a:latin typeface="Calibri"/>
                <a:ea typeface="Calibri"/>
                <a:cs typeface="Calibri"/>
                <a:sym typeface="Calibri"/>
              </a:rPr>
              <a:t>SB 1418: An Act Reducing Barriers to Food Security (died on Senate Floor)</a:t>
            </a:r>
            <a:endParaRPr/>
          </a:p>
          <a:p>
            <a:pPr indent="-190509" lvl="1" marL="495325" marR="0" rtl="0" algn="l">
              <a:spcBef>
                <a:spcPts val="0"/>
              </a:spcBef>
              <a:spcAft>
                <a:spcPts val="0"/>
              </a:spcAft>
              <a:buClr>
                <a:schemeClr val="lt1"/>
              </a:buClr>
              <a:buSzPts val="1867"/>
              <a:buFont typeface="Arial"/>
              <a:buChar char="•"/>
            </a:pPr>
            <a:r>
              <a:rPr b="0" i="0" lang="en-US" sz="1867" u="none" cap="none" strike="noStrike">
                <a:solidFill>
                  <a:schemeClr val="lt1"/>
                </a:solidFill>
                <a:latin typeface="Calibri"/>
                <a:ea typeface="Calibri"/>
                <a:cs typeface="Calibri"/>
                <a:sym typeface="Calibri"/>
              </a:rPr>
              <a:t>Section 1115 Medicaid Waiver to cover Food as Medicine </a:t>
            </a:r>
            <a:endParaRPr/>
          </a:p>
          <a:p>
            <a:pPr indent="-190509" lvl="1" marL="495325" marR="0" rtl="0" algn="l">
              <a:spcBef>
                <a:spcPts val="0"/>
              </a:spcBef>
              <a:spcAft>
                <a:spcPts val="0"/>
              </a:spcAft>
              <a:buClr>
                <a:schemeClr val="lt1"/>
              </a:buClr>
              <a:buSzPts val="1867"/>
              <a:buFont typeface="Arial"/>
              <a:buChar char="•"/>
            </a:pPr>
            <a:r>
              <a:rPr b="0" i="0" lang="en-US" sz="1867" u="none" cap="none" strike="noStrike">
                <a:solidFill>
                  <a:schemeClr val="lt1"/>
                </a:solidFill>
                <a:latin typeface="Calibri"/>
                <a:ea typeface="Calibri"/>
                <a:cs typeface="Calibri"/>
                <a:sym typeface="Calibri"/>
              </a:rPr>
              <a:t>State minimum SNAP benefit of $95 a month</a:t>
            </a:r>
            <a:endParaRPr/>
          </a:p>
          <a:p>
            <a:pPr indent="-190509" lvl="1" marL="495325" marR="0" rtl="0" algn="l">
              <a:spcBef>
                <a:spcPts val="0"/>
              </a:spcBef>
              <a:spcAft>
                <a:spcPts val="0"/>
              </a:spcAft>
              <a:buClr>
                <a:schemeClr val="lt1"/>
              </a:buClr>
              <a:buSzPts val="1867"/>
              <a:buFont typeface="Arial"/>
              <a:buChar char="•"/>
            </a:pPr>
            <a:r>
              <a:rPr b="0" i="0" lang="en-US" sz="1867" u="none" cap="none" strike="noStrike">
                <a:solidFill>
                  <a:schemeClr val="lt1"/>
                </a:solidFill>
                <a:latin typeface="Calibri"/>
                <a:ea typeface="Calibri"/>
                <a:cs typeface="Calibri"/>
                <a:sym typeface="Calibri"/>
              </a:rPr>
              <a:t>Double SNAP at farmers markets </a:t>
            </a:r>
            <a:endParaRPr/>
          </a:p>
          <a:p>
            <a:pPr indent="-190509" lvl="1" marL="495325" marR="0" rtl="0" algn="l">
              <a:spcBef>
                <a:spcPts val="0"/>
              </a:spcBef>
              <a:spcAft>
                <a:spcPts val="0"/>
              </a:spcAft>
              <a:buClr>
                <a:schemeClr val="lt1"/>
              </a:buClr>
              <a:buSzPts val="1867"/>
              <a:buFont typeface="Arial"/>
              <a:buChar char="•"/>
            </a:pPr>
            <a:r>
              <a:rPr b="0" i="0" lang="en-US" sz="1867" u="none" cap="none" strike="noStrike">
                <a:solidFill>
                  <a:schemeClr val="lt1"/>
                </a:solidFill>
                <a:latin typeface="Calibri"/>
                <a:ea typeface="Calibri"/>
                <a:cs typeface="Calibri"/>
                <a:sym typeface="Calibri"/>
              </a:rPr>
              <a:t>Grants for Regional Food Hubs (deleted by Committee)</a:t>
            </a:r>
            <a:endParaRPr/>
          </a:p>
        </p:txBody>
      </p:sp>
      <p:sp>
        <p:nvSpPr>
          <p:cNvPr id="371" name="Google Shape;371;p23"/>
          <p:cNvSpPr/>
          <p:nvPr/>
        </p:nvSpPr>
        <p:spPr>
          <a:xfrm rot="-2270271">
            <a:off x="3306584" y="2245666"/>
            <a:ext cx="1269570" cy="587225"/>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372" name="Google Shape;372;p23"/>
          <p:cNvSpPr/>
          <p:nvPr/>
        </p:nvSpPr>
        <p:spPr>
          <a:xfrm>
            <a:off x="4927600" y="2834766"/>
            <a:ext cx="6858000" cy="182794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67" u="sng">
                <a:solidFill>
                  <a:schemeClr val="lt1"/>
                </a:solidFill>
                <a:latin typeface="Calibri"/>
                <a:ea typeface="Calibri"/>
                <a:cs typeface="Calibri"/>
                <a:sym typeface="Calibri"/>
              </a:rPr>
              <a:t>HB 7273: An Act Establishing a Working Group to Study Ways to Fund a Universal Free School Meals Program (died on House Floor)</a:t>
            </a:r>
            <a:endParaRPr/>
          </a:p>
          <a:p>
            <a:pPr indent="-190509" lvl="1" marL="495325" marR="0" rtl="0" algn="l">
              <a:spcBef>
                <a:spcPts val="0"/>
              </a:spcBef>
              <a:spcAft>
                <a:spcPts val="0"/>
              </a:spcAft>
              <a:buClr>
                <a:schemeClr val="lt1"/>
              </a:buClr>
              <a:buSzPts val="1867"/>
              <a:buFont typeface="Arial"/>
              <a:buChar char="•"/>
            </a:pPr>
            <a:r>
              <a:rPr b="0" i="0" lang="en-US" sz="1867" u="none" cap="none" strike="noStrike">
                <a:solidFill>
                  <a:schemeClr val="lt1"/>
                </a:solidFill>
                <a:latin typeface="Calibri"/>
                <a:ea typeface="Calibri"/>
                <a:cs typeface="Calibri"/>
                <a:sym typeface="Calibri"/>
              </a:rPr>
              <a:t>2-cent per fluid ounce excise tax on sugar sweetened beverages (deleted by Committee) </a:t>
            </a:r>
            <a:endParaRPr/>
          </a:p>
          <a:p>
            <a:pPr indent="-190509" lvl="1" marL="495325" marR="0" rtl="0" algn="l">
              <a:spcBef>
                <a:spcPts val="0"/>
              </a:spcBef>
              <a:spcAft>
                <a:spcPts val="0"/>
              </a:spcAft>
              <a:buClr>
                <a:schemeClr val="lt1"/>
              </a:buClr>
              <a:buSzPts val="1867"/>
              <a:buFont typeface="Arial"/>
              <a:buChar char="•"/>
            </a:pPr>
            <a:r>
              <a:rPr b="0" i="0" lang="en-US" sz="1867" u="none" cap="none" strike="noStrike">
                <a:solidFill>
                  <a:schemeClr val="lt1"/>
                </a:solidFill>
                <a:latin typeface="Calibri"/>
                <a:ea typeface="Calibri"/>
                <a:cs typeface="Calibri"/>
                <a:sym typeface="Calibri"/>
              </a:rPr>
              <a:t>Dedicate revenue to a special fund for universal free school meals (deleted by Committee)</a:t>
            </a:r>
            <a:endParaRPr/>
          </a:p>
        </p:txBody>
      </p:sp>
      <p:sp>
        <p:nvSpPr>
          <p:cNvPr id="373" name="Google Shape;373;p23"/>
          <p:cNvSpPr/>
          <p:nvPr/>
        </p:nvSpPr>
        <p:spPr>
          <a:xfrm>
            <a:off x="3412422" y="3458365"/>
            <a:ext cx="1200474" cy="587225"/>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374" name="Google Shape;374;p23"/>
          <p:cNvSpPr/>
          <p:nvPr/>
        </p:nvSpPr>
        <p:spPr>
          <a:xfrm>
            <a:off x="4927600" y="4767210"/>
            <a:ext cx="6858000" cy="1685836"/>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1867" u="sng">
                <a:solidFill>
                  <a:schemeClr val="lt1"/>
                </a:solidFill>
                <a:latin typeface="Calibri"/>
                <a:ea typeface="Calibri"/>
                <a:cs typeface="Calibri"/>
                <a:sym typeface="Calibri"/>
              </a:rPr>
              <a:t>HB 7021: An Act Concerning Funding for Nutrition Assistance (partially folded into the Budget)</a:t>
            </a:r>
            <a:endParaRPr/>
          </a:p>
          <a:p>
            <a:pPr indent="-190509" lvl="1" marL="495325" marR="0" rtl="0" algn="l">
              <a:spcBef>
                <a:spcPts val="0"/>
              </a:spcBef>
              <a:spcAft>
                <a:spcPts val="0"/>
              </a:spcAft>
              <a:buClr>
                <a:schemeClr val="lt1"/>
              </a:buClr>
              <a:buSzPts val="1867"/>
              <a:buFont typeface="Arial"/>
              <a:buChar char="•"/>
            </a:pPr>
            <a:r>
              <a:rPr b="0" i="0" lang="en-US" sz="1867" u="none" cap="none" strike="noStrike">
                <a:solidFill>
                  <a:schemeClr val="lt1"/>
                </a:solidFill>
                <a:latin typeface="Calibri"/>
                <a:ea typeface="Calibri"/>
                <a:cs typeface="Calibri"/>
                <a:sym typeface="Calibri"/>
              </a:rPr>
              <a:t>$10 million in additional funding (reduced to $3 million in FY 26 and $6 million in FY27</a:t>
            </a:r>
            <a:endParaRPr/>
          </a:p>
          <a:p>
            <a:pPr indent="-190509" lvl="1" marL="495325" marR="0" rtl="0" algn="l">
              <a:spcBef>
                <a:spcPts val="0"/>
              </a:spcBef>
              <a:spcAft>
                <a:spcPts val="0"/>
              </a:spcAft>
              <a:buClr>
                <a:schemeClr val="lt1"/>
              </a:buClr>
              <a:buSzPts val="1867"/>
              <a:buFont typeface="Arial"/>
              <a:buChar char="•"/>
            </a:pPr>
            <a:r>
              <a:rPr b="0" i="0" lang="en-US" sz="1867" u="none" cap="none" strike="noStrike">
                <a:solidFill>
                  <a:schemeClr val="lt1"/>
                </a:solidFill>
                <a:latin typeface="Calibri"/>
                <a:ea typeface="Calibri"/>
                <a:cs typeface="Calibri"/>
                <a:sym typeface="Calibri"/>
              </a:rPr>
              <a:t>15% local purchasing requirement (deleted by Appropriations but expected to be informally honored) </a:t>
            </a:r>
            <a:endParaRPr/>
          </a:p>
        </p:txBody>
      </p:sp>
      <p:sp>
        <p:nvSpPr>
          <p:cNvPr id="375" name="Google Shape;375;p23"/>
          <p:cNvSpPr/>
          <p:nvPr/>
        </p:nvSpPr>
        <p:spPr>
          <a:xfrm rot="1817055">
            <a:off x="3326329" y="4691504"/>
            <a:ext cx="1196975" cy="587225"/>
          </a:xfrm>
          <a:prstGeom prst="rightArrow">
            <a:avLst>
              <a:gd fmla="val 50000" name="adj1"/>
              <a:gd fmla="val 50000" name="adj2"/>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200">
              <a:solidFill>
                <a:schemeClr val="lt1"/>
              </a:solidFill>
              <a:latin typeface="Calibri"/>
              <a:ea typeface="Calibri"/>
              <a:cs typeface="Calibri"/>
              <a:sym typeface="Calibri"/>
            </a:endParaRPr>
          </a:p>
        </p:txBody>
      </p:sp>
      <p:sp>
        <p:nvSpPr>
          <p:cNvPr id="376" name="Google Shape;376;p23"/>
          <p:cNvSpPr/>
          <p:nvPr/>
        </p:nvSpPr>
        <p:spPr>
          <a:xfrm>
            <a:off x="1010653" y="5128435"/>
            <a:ext cx="2695073" cy="1516297"/>
          </a:xfrm>
          <a:prstGeom prst="roundRect">
            <a:avLst>
              <a:gd fmla="val 16667" name="adj"/>
            </a:avLst>
          </a:prstGeom>
          <a:solidFill>
            <a:srgbClr val="FF0000"/>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All Recommendations Renewed for 2026</a:t>
            </a:r>
            <a:endParaRPr/>
          </a:p>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a:p>
            <a:pPr indent="0" lvl="0" marL="0" marR="0" rtl="0" algn="ctr">
              <a:spcBef>
                <a:spcPts val="0"/>
              </a:spcBef>
              <a:spcAft>
                <a:spcPts val="0"/>
              </a:spcAft>
              <a:buNone/>
            </a:pPr>
            <a:r>
              <a:rPr lang="en-US" sz="1800">
                <a:solidFill>
                  <a:schemeClr val="lt1"/>
                </a:solidFill>
                <a:latin typeface="Calibri"/>
                <a:ea typeface="Calibri"/>
                <a:cs typeface="Calibri"/>
                <a:sym typeface="Calibri"/>
              </a:rPr>
              <a:t>Primary Issue Identified: Funding Source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p24"/>
          <p:cNvSpPr txBox="1"/>
          <p:nvPr>
            <p:ph type="title"/>
          </p:nvPr>
        </p:nvSpPr>
        <p:spPr>
          <a:xfrm>
            <a:off x="838200" y="14131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Primary Recommendation</a:t>
            </a:r>
            <a:endParaRPr/>
          </a:p>
        </p:txBody>
      </p:sp>
      <p:sp>
        <p:nvSpPr>
          <p:cNvPr id="382" name="Google Shape;382;p24"/>
          <p:cNvSpPr/>
          <p:nvPr/>
        </p:nvSpPr>
        <p:spPr>
          <a:xfrm>
            <a:off x="2649071" y="1283180"/>
            <a:ext cx="6508376"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Establish a Nonlapsing Food &amp; Nutrition Special Fund within the State Budget  </a:t>
            </a:r>
            <a:endParaRPr/>
          </a:p>
        </p:txBody>
      </p:sp>
      <p:sp>
        <p:nvSpPr>
          <p:cNvPr id="383" name="Google Shape;383;p24"/>
          <p:cNvSpPr txBox="1"/>
          <p:nvPr/>
        </p:nvSpPr>
        <p:spPr>
          <a:xfrm>
            <a:off x="4230221" y="2549696"/>
            <a:ext cx="373155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000">
                <a:solidFill>
                  <a:schemeClr val="dk1"/>
                </a:solidFill>
                <a:latin typeface="Calibri"/>
                <a:ea typeface="Calibri"/>
                <a:cs typeface="Calibri"/>
                <a:sym typeface="Calibri"/>
              </a:rPr>
              <a:t>Reasons the fund is needed</a:t>
            </a:r>
            <a:endParaRPr/>
          </a:p>
        </p:txBody>
      </p:sp>
      <p:sp>
        <p:nvSpPr>
          <p:cNvPr id="384" name="Google Shape;384;p24"/>
          <p:cNvSpPr/>
          <p:nvPr/>
        </p:nvSpPr>
        <p:spPr>
          <a:xfrm>
            <a:off x="801455" y="3321450"/>
            <a:ext cx="2145440" cy="1740366"/>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Rapid Worsening of Food Insecurity in Connecticut</a:t>
            </a:r>
            <a:endParaRPr sz="2000">
              <a:solidFill>
                <a:schemeClr val="dk1"/>
              </a:solidFill>
              <a:latin typeface="Calibri"/>
              <a:ea typeface="Calibri"/>
              <a:cs typeface="Calibri"/>
              <a:sym typeface="Calibri"/>
            </a:endParaRPr>
          </a:p>
        </p:txBody>
      </p:sp>
      <p:sp>
        <p:nvSpPr>
          <p:cNvPr id="385" name="Google Shape;385;p24"/>
          <p:cNvSpPr/>
          <p:nvPr/>
        </p:nvSpPr>
        <p:spPr>
          <a:xfrm>
            <a:off x="3062550" y="3321448"/>
            <a:ext cx="2263294" cy="1740367"/>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CT Food Insecurity Spending Below Many Neighboring States</a:t>
            </a:r>
            <a:endParaRPr sz="2000">
              <a:solidFill>
                <a:schemeClr val="dk1"/>
              </a:solidFill>
              <a:latin typeface="Calibri"/>
              <a:ea typeface="Calibri"/>
              <a:cs typeface="Calibri"/>
              <a:sym typeface="Calibri"/>
            </a:endParaRPr>
          </a:p>
        </p:txBody>
      </p:sp>
      <p:sp>
        <p:nvSpPr>
          <p:cNvPr id="386" name="Google Shape;386;p24"/>
          <p:cNvSpPr/>
          <p:nvPr/>
        </p:nvSpPr>
        <p:spPr>
          <a:xfrm>
            <a:off x="5441499" y="3321448"/>
            <a:ext cx="2178423" cy="1740367"/>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Falling Federal Food Security Funding Since 2022 and subject to uncertainty</a:t>
            </a:r>
            <a:endParaRPr sz="2000">
              <a:solidFill>
                <a:schemeClr val="dk1"/>
              </a:solidFill>
              <a:latin typeface="Calibri"/>
              <a:ea typeface="Calibri"/>
              <a:cs typeface="Calibri"/>
              <a:sym typeface="Calibri"/>
            </a:endParaRPr>
          </a:p>
        </p:txBody>
      </p:sp>
      <p:sp>
        <p:nvSpPr>
          <p:cNvPr id="387" name="Google Shape;387;p24"/>
          <p:cNvSpPr/>
          <p:nvPr/>
        </p:nvSpPr>
        <p:spPr>
          <a:xfrm>
            <a:off x="7735577" y="3321447"/>
            <a:ext cx="2178423" cy="1740367"/>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Potential for Generating Long-Term Cost Savings</a:t>
            </a:r>
            <a:endParaRPr sz="2000">
              <a:solidFill>
                <a:schemeClr val="dk1"/>
              </a:solidFill>
              <a:latin typeface="Calibri"/>
              <a:ea typeface="Calibri"/>
              <a:cs typeface="Calibri"/>
              <a:sym typeface="Calibri"/>
            </a:endParaRPr>
          </a:p>
        </p:txBody>
      </p:sp>
      <p:pic>
        <p:nvPicPr>
          <p:cNvPr descr="Commission on Women, Children, Seniors, Equity &amp; Opportunity" id="388" name="Google Shape;388;p24"/>
          <p:cNvPicPr preferRelativeResize="0"/>
          <p:nvPr/>
        </p:nvPicPr>
        <p:blipFill rotWithShape="1">
          <a:blip r:embed="rId3">
            <a:alphaModFix/>
          </a:blip>
          <a:srcRect b="0" l="0" r="0" t="0"/>
          <a:stretch/>
        </p:blipFill>
        <p:spPr>
          <a:xfrm>
            <a:off x="5111849" y="5275180"/>
            <a:ext cx="1582820" cy="1582820"/>
          </a:xfrm>
          <a:prstGeom prst="rect">
            <a:avLst/>
          </a:prstGeom>
          <a:noFill/>
          <a:ln>
            <a:noFill/>
          </a:ln>
        </p:spPr>
      </p:pic>
      <p:sp>
        <p:nvSpPr>
          <p:cNvPr id="389" name="Google Shape;389;p24"/>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90" name="Google Shape;390;p24"/>
          <p:cNvSpPr/>
          <p:nvPr/>
        </p:nvSpPr>
        <p:spPr>
          <a:xfrm>
            <a:off x="9996672" y="3321447"/>
            <a:ext cx="2083033" cy="1740367"/>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Fragmented Responsibility for Food Issues</a:t>
            </a:r>
            <a:endParaRPr sz="2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25"/>
          <p:cNvSpPr txBox="1"/>
          <p:nvPr>
            <p:ph type="title"/>
          </p:nvPr>
        </p:nvSpPr>
        <p:spPr>
          <a:xfrm>
            <a:off x="685800" y="-21972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lang="en-US"/>
              <a:t>Primary Recommendation (Continued)</a:t>
            </a:r>
            <a:endParaRPr/>
          </a:p>
        </p:txBody>
      </p:sp>
      <p:pic>
        <p:nvPicPr>
          <p:cNvPr descr="Commission on Women, Children, Seniors, Equity &amp; Opportunity" id="396" name="Google Shape;396;p25"/>
          <p:cNvPicPr preferRelativeResize="0"/>
          <p:nvPr/>
        </p:nvPicPr>
        <p:blipFill rotWithShape="1">
          <a:blip r:embed="rId3">
            <a:alphaModFix/>
          </a:blip>
          <a:srcRect b="0" l="0" r="0" t="0"/>
          <a:stretch/>
        </p:blipFill>
        <p:spPr>
          <a:xfrm>
            <a:off x="5461622" y="5552443"/>
            <a:ext cx="1268755" cy="1268755"/>
          </a:xfrm>
          <a:prstGeom prst="rect">
            <a:avLst/>
          </a:prstGeom>
          <a:noFill/>
          <a:ln>
            <a:noFill/>
          </a:ln>
        </p:spPr>
      </p:pic>
      <p:sp>
        <p:nvSpPr>
          <p:cNvPr id="397" name="Google Shape;397;p25"/>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98" name="Google Shape;398;p25"/>
          <p:cNvSpPr/>
          <p:nvPr/>
        </p:nvSpPr>
        <p:spPr>
          <a:xfrm>
            <a:off x="2689412" y="836902"/>
            <a:ext cx="6508376" cy="958383"/>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400">
                <a:solidFill>
                  <a:schemeClr val="dk1"/>
                </a:solidFill>
                <a:latin typeface="Calibri"/>
                <a:ea typeface="Calibri"/>
                <a:cs typeface="Calibri"/>
                <a:sym typeface="Calibri"/>
              </a:rPr>
              <a:t>Establish a Nonlapsing Food &amp; Nutrition Special Fund within the State Budget  </a:t>
            </a:r>
            <a:endParaRPr/>
          </a:p>
        </p:txBody>
      </p:sp>
      <p:sp>
        <p:nvSpPr>
          <p:cNvPr id="399" name="Google Shape;399;p25"/>
          <p:cNvSpPr txBox="1"/>
          <p:nvPr/>
        </p:nvSpPr>
        <p:spPr>
          <a:xfrm>
            <a:off x="1738106" y="1939788"/>
            <a:ext cx="8410988" cy="92333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1800">
                <a:solidFill>
                  <a:srgbClr val="000000"/>
                </a:solidFill>
                <a:latin typeface="Times New Roman"/>
                <a:ea typeface="Times New Roman"/>
                <a:cs typeface="Times New Roman"/>
                <a:sym typeface="Times New Roman"/>
              </a:rPr>
              <a:t>“T</a:t>
            </a:r>
            <a:r>
              <a:rPr b="1" i="0" lang="en-US" sz="1800" u="none" strike="noStrike">
                <a:solidFill>
                  <a:srgbClr val="000000"/>
                </a:solidFill>
                <a:latin typeface="Times New Roman"/>
                <a:ea typeface="Times New Roman"/>
                <a:cs typeface="Times New Roman"/>
                <a:sym typeface="Times New Roman"/>
              </a:rPr>
              <a:t>he CWCSEO believes that without significant new state-level investment, it will be extremely difficult to fully address food insecurity, and a special fund is the most practical way to guarantee such investments.”</a:t>
            </a:r>
            <a:endParaRPr sz="1800">
              <a:solidFill>
                <a:schemeClr val="dk1"/>
              </a:solidFill>
              <a:latin typeface="Calibri"/>
              <a:ea typeface="Calibri"/>
              <a:cs typeface="Calibri"/>
              <a:sym typeface="Calibri"/>
            </a:endParaRPr>
          </a:p>
        </p:txBody>
      </p:sp>
      <p:sp>
        <p:nvSpPr>
          <p:cNvPr id="400" name="Google Shape;400;p25"/>
          <p:cNvSpPr txBox="1"/>
          <p:nvPr/>
        </p:nvSpPr>
        <p:spPr>
          <a:xfrm>
            <a:off x="4077821" y="2863118"/>
            <a:ext cx="3731558"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Possible Funding Sources</a:t>
            </a:r>
            <a:endParaRPr/>
          </a:p>
        </p:txBody>
      </p:sp>
      <p:sp>
        <p:nvSpPr>
          <p:cNvPr id="401" name="Google Shape;401;p25"/>
          <p:cNvSpPr/>
          <p:nvPr/>
        </p:nvSpPr>
        <p:spPr>
          <a:xfrm>
            <a:off x="9857553" y="3586266"/>
            <a:ext cx="1813802" cy="1889860"/>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Establish an Excise Tax on Sugar-Sweetened Beverages</a:t>
            </a:r>
            <a:endParaRPr sz="2000">
              <a:solidFill>
                <a:schemeClr val="dk1"/>
              </a:solidFill>
              <a:latin typeface="Calibri"/>
              <a:ea typeface="Calibri"/>
              <a:cs typeface="Calibri"/>
              <a:sym typeface="Calibri"/>
            </a:endParaRPr>
          </a:p>
        </p:txBody>
      </p:sp>
      <p:sp>
        <p:nvSpPr>
          <p:cNvPr id="402" name="Google Shape;402;p25"/>
          <p:cNvSpPr/>
          <p:nvPr/>
        </p:nvSpPr>
        <p:spPr>
          <a:xfrm>
            <a:off x="726939" y="3623951"/>
            <a:ext cx="2483849" cy="1814489"/>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Remove the sales tax exemption from ultra-processed, hyper-palatable, and extremely unhealthy foods</a:t>
            </a:r>
            <a:endParaRPr sz="2000">
              <a:solidFill>
                <a:schemeClr val="dk1"/>
              </a:solidFill>
              <a:latin typeface="Calibri"/>
              <a:ea typeface="Calibri"/>
              <a:cs typeface="Calibri"/>
              <a:sym typeface="Calibri"/>
            </a:endParaRPr>
          </a:p>
        </p:txBody>
      </p:sp>
      <p:sp>
        <p:nvSpPr>
          <p:cNvPr id="403" name="Google Shape;403;p25"/>
          <p:cNvSpPr/>
          <p:nvPr/>
        </p:nvSpPr>
        <p:spPr>
          <a:xfrm>
            <a:off x="5622688" y="3596262"/>
            <a:ext cx="1813802" cy="1893631"/>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Transfers from Other Funds or Private Sources</a:t>
            </a:r>
            <a:endParaRPr sz="2000">
              <a:solidFill>
                <a:schemeClr val="dk1"/>
              </a:solidFill>
              <a:latin typeface="Calibri"/>
              <a:ea typeface="Calibri"/>
              <a:cs typeface="Calibri"/>
              <a:sym typeface="Calibri"/>
            </a:endParaRPr>
          </a:p>
        </p:txBody>
      </p:sp>
      <p:sp>
        <p:nvSpPr>
          <p:cNvPr id="404" name="Google Shape;404;p25"/>
          <p:cNvSpPr/>
          <p:nvPr/>
        </p:nvSpPr>
        <p:spPr>
          <a:xfrm>
            <a:off x="3311351" y="3621395"/>
            <a:ext cx="2178423" cy="1843366"/>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Dedicate the Revenue from the Existing “Prepared Meals” Surcharge</a:t>
            </a:r>
            <a:endParaRPr sz="2000">
              <a:solidFill>
                <a:schemeClr val="dk1"/>
              </a:solidFill>
              <a:latin typeface="Calibri"/>
              <a:ea typeface="Calibri"/>
              <a:cs typeface="Calibri"/>
              <a:sym typeface="Calibri"/>
            </a:endParaRPr>
          </a:p>
        </p:txBody>
      </p:sp>
      <p:sp>
        <p:nvSpPr>
          <p:cNvPr id="405" name="Google Shape;405;p25"/>
          <p:cNvSpPr/>
          <p:nvPr/>
        </p:nvSpPr>
        <p:spPr>
          <a:xfrm>
            <a:off x="7557810" y="3586156"/>
            <a:ext cx="2178423" cy="1843365"/>
          </a:xfrm>
          <a:prstGeom prst="roundRect">
            <a:avLst>
              <a:gd fmla="val 16667" name="adj"/>
            </a:avLst>
          </a:prstGeom>
          <a:solidFill>
            <a:srgbClr val="F7CAAC"/>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2000">
                <a:solidFill>
                  <a:schemeClr val="dk1"/>
                </a:solidFill>
                <a:latin typeface="Calibri"/>
                <a:ea typeface="Calibri"/>
                <a:cs typeface="Calibri"/>
                <a:sym typeface="Calibri"/>
              </a:rPr>
              <a:t>Expand the Luxury Tax to Cover High-Value Food and Drink Items</a:t>
            </a:r>
            <a:endParaRPr sz="20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p26"/>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11" name="Google Shape;411;p26"/>
          <p:cNvSpPr txBox="1"/>
          <p:nvPr/>
        </p:nvSpPr>
        <p:spPr>
          <a:xfrm>
            <a:off x="921885" y="213201"/>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Report Outline</a:t>
            </a:r>
            <a:endParaRPr/>
          </a:p>
        </p:txBody>
      </p:sp>
      <p:sp>
        <p:nvSpPr>
          <p:cNvPr id="412" name="Google Shape;412;p26"/>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13" name="Google Shape;413;p26"/>
          <p:cNvSpPr txBox="1"/>
          <p:nvPr/>
        </p:nvSpPr>
        <p:spPr>
          <a:xfrm>
            <a:off x="1215190" y="1179095"/>
            <a:ext cx="10166685" cy="31700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Introduction</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Section 1: Changes 2024-2025</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Section 2: Underlying Challenges Spotlight</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Section 3: Recommendations</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Conclusion </a:t>
            </a:r>
            <a:endParaRPr/>
          </a:p>
        </p:txBody>
      </p:sp>
      <p:sp>
        <p:nvSpPr>
          <p:cNvPr id="414" name="Google Shape;414;p26"/>
          <p:cNvSpPr/>
          <p:nvPr/>
        </p:nvSpPr>
        <p:spPr>
          <a:xfrm>
            <a:off x="1054891" y="3704794"/>
            <a:ext cx="2735056" cy="6444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15" name="Google Shape;415;p26"/>
          <p:cNvSpPr txBox="1"/>
          <p:nvPr/>
        </p:nvSpPr>
        <p:spPr>
          <a:xfrm>
            <a:off x="962526" y="1997242"/>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29"/>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21" name="Google Shape;421;p29"/>
          <p:cNvSpPr txBox="1"/>
          <p:nvPr/>
        </p:nvSpPr>
        <p:spPr>
          <a:xfrm>
            <a:off x="921885" y="213201"/>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Conclusion</a:t>
            </a:r>
            <a:endParaRPr/>
          </a:p>
        </p:txBody>
      </p:sp>
      <p:sp>
        <p:nvSpPr>
          <p:cNvPr id="422" name="Google Shape;422;p29"/>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423" name="Google Shape;423;p29"/>
          <p:cNvSpPr txBox="1"/>
          <p:nvPr/>
        </p:nvSpPr>
        <p:spPr>
          <a:xfrm>
            <a:off x="1263316" y="1255074"/>
            <a:ext cx="10166685" cy="526297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2400" u="none" strike="noStrike">
                <a:solidFill>
                  <a:srgbClr val="000000"/>
                </a:solidFill>
                <a:latin typeface="Times New Roman"/>
                <a:ea typeface="Times New Roman"/>
                <a:cs typeface="Times New Roman"/>
                <a:sym typeface="Times New Roman"/>
              </a:rPr>
              <a:t>“timely government intervention is needed to prevent this crisis from growing beyond its current level. While the cost of several of the policies recommended in this report would be significant, the unfortunate reality is that the state is likely to spend substantial amounts of money due to food insecurity no matter what. If nothing is done and food insecurity continues to affect hundreds of thousands of residents, the state will be paying substantial amounts of money to deal with the negative impacts of food insecurity on healthcare, housing, education, and more….</a:t>
            </a:r>
            <a:endParaRPr/>
          </a:p>
          <a:p>
            <a:pPr indent="0" lvl="0" marL="0" marR="0" rtl="0" algn="l">
              <a:spcBef>
                <a:spcPts val="0"/>
              </a:spcBef>
              <a:spcAft>
                <a:spcPts val="0"/>
              </a:spcAft>
              <a:buNone/>
            </a:pPr>
            <a:r>
              <a:t/>
            </a:r>
            <a:endParaRPr sz="2400">
              <a:solidFill>
                <a:srgbClr val="000000"/>
              </a:solidFill>
              <a:latin typeface="Times New Roman"/>
              <a:ea typeface="Times New Roman"/>
              <a:cs typeface="Times New Roman"/>
              <a:sym typeface="Times New Roman"/>
            </a:endParaRPr>
          </a:p>
          <a:p>
            <a:pPr indent="0" lvl="0" marL="0" marR="0" rtl="0" algn="l">
              <a:spcBef>
                <a:spcPts val="0"/>
              </a:spcBef>
              <a:spcAft>
                <a:spcPts val="0"/>
              </a:spcAft>
              <a:buNone/>
            </a:pPr>
            <a:r>
              <a:rPr b="0" i="0" lang="en-US" sz="2400" u="none" strike="noStrike">
                <a:solidFill>
                  <a:srgbClr val="000000"/>
                </a:solidFill>
                <a:latin typeface="Times New Roman"/>
                <a:ea typeface="Times New Roman"/>
                <a:cs typeface="Times New Roman"/>
                <a:sym typeface="Times New Roman"/>
              </a:rPr>
              <a:t>Every source of funding, including the five offered in this report, has drawbacks, but few of those drawbacks will be as severe or costly as the ones that come with allowing food insecurity to keep affecting more Connecticut households each year. Addressing food and nutrition insecurity will require the state to make difficult decisions.” </a:t>
            </a:r>
            <a:endParaRPr sz="4800">
              <a:solidFill>
                <a:schemeClr val="dk1"/>
              </a:solidFill>
              <a:latin typeface="Calibri"/>
              <a:ea typeface="Calibri"/>
              <a:cs typeface="Calibri"/>
              <a:sym typeface="Calibri"/>
            </a:endParaRPr>
          </a:p>
        </p:txBody>
      </p:sp>
      <p:sp>
        <p:nvSpPr>
          <p:cNvPr id="424" name="Google Shape;424;p29"/>
          <p:cNvSpPr txBox="1"/>
          <p:nvPr/>
        </p:nvSpPr>
        <p:spPr>
          <a:xfrm>
            <a:off x="962526" y="1997242"/>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sp>
        <p:nvSpPr>
          <p:cNvPr id="101" name="Google Shape;101;p3"/>
          <p:cNvSpPr txBox="1"/>
          <p:nvPr>
            <p:ph idx="1" type="body"/>
          </p:nvPr>
        </p:nvSpPr>
        <p:spPr>
          <a:xfrm>
            <a:off x="671803" y="2248293"/>
            <a:ext cx="5980923" cy="3786951"/>
          </a:xfrm>
          <a:prstGeom prst="rect">
            <a:avLst/>
          </a:prstGeom>
          <a:noFill/>
          <a:ln>
            <a:noFill/>
          </a:ln>
        </p:spPr>
        <p:txBody>
          <a:bodyPr anchorCtr="0" anchor="t" bIns="45700" lIns="91425" spcFirstLastPara="1" rIns="91425" wrap="square" tIns="45700">
            <a:normAutofit fontScale="92500" lnSpcReduction="20000"/>
          </a:bodyPr>
          <a:lstStyle/>
          <a:p>
            <a:pPr indent="-228600" lvl="0" marL="228600" rtl="0" algn="l">
              <a:lnSpc>
                <a:spcPct val="90000"/>
              </a:lnSpc>
              <a:spcBef>
                <a:spcPts val="0"/>
              </a:spcBef>
              <a:spcAft>
                <a:spcPts val="0"/>
              </a:spcAft>
              <a:buClr>
                <a:schemeClr val="dk1"/>
              </a:buClr>
              <a:buSzPct val="100000"/>
              <a:buChar char="•"/>
            </a:pPr>
            <a:r>
              <a:rPr lang="en-US" sz="2000"/>
              <a:t>The CWCSEO, is a non-partisan agency within the legislative branch of government in the State of Connecticut.</a:t>
            </a:r>
            <a:endParaRPr/>
          </a:p>
          <a:p>
            <a:pPr indent="-228600" lvl="0" marL="228600" rtl="0" algn="l">
              <a:lnSpc>
                <a:spcPct val="90000"/>
              </a:lnSpc>
              <a:spcBef>
                <a:spcPts val="1000"/>
              </a:spcBef>
              <a:spcAft>
                <a:spcPts val="0"/>
              </a:spcAft>
              <a:buClr>
                <a:schemeClr val="dk1"/>
              </a:buClr>
              <a:buSzPct val="100000"/>
              <a:buChar char="•"/>
            </a:pPr>
            <a:r>
              <a:rPr lang="en-US" sz="2000"/>
              <a:t>CWCSEO staff works to eliminate disparities by identifying opportunities, building connections, and promoting equity.</a:t>
            </a:r>
            <a:endParaRPr/>
          </a:p>
          <a:p>
            <a:pPr indent="-228600" lvl="0" marL="228600" rtl="0" algn="l">
              <a:lnSpc>
                <a:spcPct val="90000"/>
              </a:lnSpc>
              <a:spcBef>
                <a:spcPts val="1000"/>
              </a:spcBef>
              <a:spcAft>
                <a:spcPts val="0"/>
              </a:spcAft>
              <a:buClr>
                <a:schemeClr val="dk1"/>
              </a:buClr>
              <a:buSzPct val="100000"/>
              <a:buChar char="•"/>
            </a:pPr>
            <a:r>
              <a:rPr lang="en-US" sz="2000"/>
              <a:t>CWCSEO advisors provide feedback via sub-commission chairs to the Executive Board and Executive Director so that both the Executive Board and Executive Director can delineate legislative priorities and action steps on behalf of the Commission.</a:t>
            </a:r>
            <a:endParaRPr/>
          </a:p>
          <a:p>
            <a:pPr indent="-228600" lvl="0" marL="228600" rtl="0" algn="l">
              <a:lnSpc>
                <a:spcPct val="90000"/>
              </a:lnSpc>
              <a:spcBef>
                <a:spcPts val="1000"/>
              </a:spcBef>
              <a:spcAft>
                <a:spcPts val="0"/>
              </a:spcAft>
              <a:buClr>
                <a:schemeClr val="dk1"/>
              </a:buClr>
              <a:buSzPct val="100000"/>
              <a:buChar char="•"/>
            </a:pPr>
            <a:r>
              <a:rPr lang="en-US" sz="2000"/>
              <a:t>Most importantly, the Commission staff serves the legislature and the people of the state by promoting best practices and driving sound public policy via data driven research and a cross-cultural approach to policy innovation.</a:t>
            </a:r>
            <a:endParaRPr/>
          </a:p>
        </p:txBody>
      </p:sp>
      <p:pic>
        <p:nvPicPr>
          <p:cNvPr id="102" name="Google Shape;102;p3"/>
          <p:cNvPicPr preferRelativeResize="0"/>
          <p:nvPr/>
        </p:nvPicPr>
        <p:blipFill rotWithShape="1">
          <a:blip r:embed="rId3">
            <a:alphaModFix/>
          </a:blip>
          <a:srcRect b="0" l="0" r="0" t="0"/>
          <a:stretch/>
        </p:blipFill>
        <p:spPr>
          <a:xfrm>
            <a:off x="8023734" y="357080"/>
            <a:ext cx="3974664" cy="1440816"/>
          </a:xfrm>
          <a:prstGeom prst="rect">
            <a:avLst/>
          </a:prstGeom>
          <a:noFill/>
          <a:ln>
            <a:noFill/>
          </a:ln>
        </p:spPr>
      </p:pic>
      <p:pic>
        <p:nvPicPr>
          <p:cNvPr descr="A picture containing indoor&#10;&#10;Description automatically generated" id="103" name="Google Shape;103;p3"/>
          <p:cNvPicPr preferRelativeResize="0"/>
          <p:nvPr/>
        </p:nvPicPr>
        <p:blipFill rotWithShape="1">
          <a:blip r:embed="rId4">
            <a:alphaModFix/>
          </a:blip>
          <a:srcRect b="0" l="0" r="0" t="0"/>
          <a:stretch/>
        </p:blipFill>
        <p:spPr>
          <a:xfrm rot="10800000">
            <a:off x="6964608" y="2000631"/>
            <a:ext cx="4920734" cy="3690551"/>
          </a:xfrm>
          <a:prstGeom prst="rect">
            <a:avLst/>
          </a:prstGeom>
          <a:noFill/>
          <a:ln cap="sq" cmpd="sng" w="38100">
            <a:solidFill>
              <a:srgbClr val="000000"/>
            </a:solidFill>
            <a:prstDash val="solid"/>
            <a:miter lim="800000"/>
            <a:headEnd len="sm" w="sm" type="none"/>
            <a:tailEnd len="sm" w="sm" type="none"/>
          </a:ln>
          <a:effectLst>
            <a:outerShdw blurRad="50800" rotWithShape="0" algn="tl" dir="2700000" dist="38100">
              <a:srgbClr val="000000">
                <a:alpha val="43137"/>
              </a:srgbClr>
            </a:outerShdw>
          </a:effectLst>
        </p:spPr>
      </p:pic>
      <p:pic>
        <p:nvPicPr>
          <p:cNvPr descr="A picture containing logo&#10;&#10;Description automatically generated" id="104" name="Google Shape;104;p3"/>
          <p:cNvPicPr preferRelativeResize="0"/>
          <p:nvPr/>
        </p:nvPicPr>
        <p:blipFill rotWithShape="1">
          <a:blip r:embed="rId5">
            <a:alphaModFix/>
          </a:blip>
          <a:srcRect b="0" l="0" r="0" t="0"/>
          <a:stretch/>
        </p:blipFill>
        <p:spPr>
          <a:xfrm>
            <a:off x="1748695" y="26276"/>
            <a:ext cx="3827140" cy="2332560"/>
          </a:xfrm>
          <a:prstGeom prst="rect">
            <a:avLst/>
          </a:prstGeom>
          <a:noFill/>
          <a:ln>
            <a:noFill/>
          </a:ln>
        </p:spPr>
      </p:pic>
      <p:sp>
        <p:nvSpPr>
          <p:cNvPr id="105" name="Google Shape;105;p3"/>
          <p:cNvSpPr txBox="1"/>
          <p:nvPr/>
        </p:nvSpPr>
        <p:spPr>
          <a:xfrm>
            <a:off x="685799" y="5934670"/>
            <a:ext cx="11506201" cy="923330"/>
          </a:xfrm>
          <a:prstGeom prst="rect">
            <a:avLst/>
          </a:prstGeom>
          <a:gradFill>
            <a:gsLst>
              <a:gs pos="0">
                <a:srgbClr val="F7BCA2"/>
              </a:gs>
              <a:gs pos="50000">
                <a:srgbClr val="F4B093"/>
              </a:gs>
              <a:gs pos="100000">
                <a:srgbClr val="F7A47F"/>
              </a:gs>
            </a:gsLst>
            <a:lin ang="5400000" scaled="0"/>
          </a:gradFill>
          <a:ln cap="flat" cmpd="sng" w="9525">
            <a:solidFill>
              <a:schemeClr val="accent2"/>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1800">
                <a:solidFill>
                  <a:srgbClr val="374151"/>
                </a:solidFill>
                <a:latin typeface="Arial"/>
                <a:ea typeface="Arial"/>
                <a:cs typeface="Arial"/>
                <a:sym typeface="Arial"/>
              </a:rPr>
              <a:t>The CWCSEO is driven by a mission to advocate for the rights and welfare of women, children, seniors, and all individuals facing equity barriers. Our vision encompasses a society where every individual, regardless of their background or circumstances, can thrive in an environment of equality, justice, and opportunity.</a:t>
            </a:r>
            <a:endParaRPr sz="1800">
              <a:solidFill>
                <a:schemeClr val="dk1"/>
              </a:solidFill>
              <a:latin typeface="Calibri"/>
              <a:ea typeface="Calibri"/>
              <a:cs typeface="Calibri"/>
              <a:sym typeface="Calibri"/>
            </a:endParaRPr>
          </a:p>
        </p:txBody>
      </p:sp>
      <p:sp>
        <p:nvSpPr>
          <p:cNvPr id="106" name="Google Shape;106;p3"/>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xEl>
                                              <p:pRg end="0" st="0"/>
                                            </p:txEl>
                                          </p:spTgt>
                                        </p:tgtEl>
                                        <p:attrNameLst>
                                          <p:attrName>style.visibility</p:attrName>
                                        </p:attrNameLst>
                                      </p:cBhvr>
                                      <p:to>
                                        <p:strVal val="visible"/>
                                      </p:to>
                                    </p:set>
                                    <p:animEffect filter="fade" transition="in">
                                      <p:cBhvr>
                                        <p:cTn dur="1000"/>
                                        <p:tgtEl>
                                          <p:spTgt spid="1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xEl>
                                              <p:pRg end="1" st="1"/>
                                            </p:txEl>
                                          </p:spTgt>
                                        </p:tgtEl>
                                        <p:attrNameLst>
                                          <p:attrName>style.visibility</p:attrName>
                                        </p:attrNameLst>
                                      </p:cBhvr>
                                      <p:to>
                                        <p:strVal val="visible"/>
                                      </p:to>
                                    </p:set>
                                    <p:animEffect filter="fade" transition="in">
                                      <p:cBhvr>
                                        <p:cTn dur="1000"/>
                                        <p:tgtEl>
                                          <p:spTgt spid="1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xEl>
                                              <p:pRg end="2" st="2"/>
                                            </p:txEl>
                                          </p:spTgt>
                                        </p:tgtEl>
                                        <p:attrNameLst>
                                          <p:attrName>style.visibility</p:attrName>
                                        </p:attrNameLst>
                                      </p:cBhvr>
                                      <p:to>
                                        <p:strVal val="visible"/>
                                      </p:to>
                                    </p:set>
                                    <p:animEffect filter="fade" transition="in">
                                      <p:cBhvr>
                                        <p:cTn dur="1000"/>
                                        <p:tgtEl>
                                          <p:spTgt spid="1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xEl>
                                              <p:pRg end="3" st="3"/>
                                            </p:txEl>
                                          </p:spTgt>
                                        </p:tgtEl>
                                        <p:attrNameLst>
                                          <p:attrName>style.visibility</p:attrName>
                                        </p:attrNameLst>
                                      </p:cBhvr>
                                      <p:to>
                                        <p:strVal val="visible"/>
                                      </p:to>
                                    </p:set>
                                    <p:animEffect filter="fade" transition="in">
                                      <p:cBhvr>
                                        <p:cTn dur="1000"/>
                                        <p:tgtEl>
                                          <p:spTgt spid="10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4"/>
          <p:cNvSpPr txBox="1"/>
          <p:nvPr>
            <p:ph idx="1" type="body"/>
          </p:nvPr>
        </p:nvSpPr>
        <p:spPr>
          <a:xfrm>
            <a:off x="838200" y="1903446"/>
            <a:ext cx="10515600" cy="4597474"/>
          </a:xfrm>
          <a:prstGeom prst="rect">
            <a:avLst/>
          </a:prstGeom>
          <a:noFill/>
          <a:ln>
            <a:noFill/>
          </a:ln>
        </p:spPr>
        <p:txBody>
          <a:bodyPr anchorCtr="0" anchor="t" bIns="45700" lIns="91425" spcFirstLastPara="1" rIns="91425" wrap="square" tIns="45700">
            <a:normAutofit/>
          </a:bodyPr>
          <a:lstStyle/>
          <a:p>
            <a:pPr indent="-228600" lvl="0" marL="228600" rtl="0" algn="l">
              <a:lnSpc>
                <a:spcPct val="90000"/>
              </a:lnSpc>
              <a:spcBef>
                <a:spcPts val="0"/>
              </a:spcBef>
              <a:spcAft>
                <a:spcPts val="0"/>
              </a:spcAft>
              <a:buClr>
                <a:schemeClr val="dk1"/>
              </a:buClr>
              <a:buSzPts val="2800"/>
              <a:buChar char="•"/>
            </a:pPr>
            <a:r>
              <a:rPr lang="en-US"/>
              <a:t>CWCSEO is operated under the provisions of Title 2, Chapter 23h, sections 2-127 to 2-129, of the General Statutes.</a:t>
            </a:r>
            <a:endParaRPr/>
          </a:p>
          <a:p>
            <a:pPr indent="-228600" lvl="0" marL="228600" rtl="0" algn="l">
              <a:lnSpc>
                <a:spcPct val="90000"/>
              </a:lnSpc>
              <a:spcBef>
                <a:spcPts val="1000"/>
              </a:spcBef>
              <a:spcAft>
                <a:spcPts val="0"/>
              </a:spcAft>
              <a:buClr>
                <a:schemeClr val="dk1"/>
              </a:buClr>
              <a:buSzPts val="2800"/>
              <a:buChar char="•"/>
            </a:pPr>
            <a:r>
              <a:rPr lang="en-US"/>
              <a:t>CWCSEO is responsible for focusing on quality-of-life issues, reporting on these issues, making recommendations for enhancing programs or services, commenting on proposed legislation, advising the General Assembly and the Governor concerning the administration of certain programs.</a:t>
            </a:r>
            <a:endParaRPr/>
          </a:p>
          <a:p>
            <a:pPr indent="-228600" lvl="0" marL="228600" rtl="0" algn="l">
              <a:lnSpc>
                <a:spcPct val="90000"/>
              </a:lnSpc>
              <a:spcBef>
                <a:spcPts val="1000"/>
              </a:spcBef>
              <a:spcAft>
                <a:spcPts val="0"/>
              </a:spcAft>
              <a:buClr>
                <a:schemeClr val="dk1"/>
              </a:buClr>
              <a:buSzPts val="2800"/>
              <a:buChar char="•"/>
            </a:pPr>
            <a:r>
              <a:rPr lang="en-US"/>
              <a:t>We are responsible for gathering and maintaining current information regarding population changes, providing a liaison to and from governmental entities, and conducting educational and outreach activities</a:t>
            </a:r>
            <a:endParaRPr/>
          </a:p>
        </p:txBody>
      </p:sp>
      <p:pic>
        <p:nvPicPr>
          <p:cNvPr id="112" name="Google Shape;112;p4"/>
          <p:cNvPicPr preferRelativeResize="0"/>
          <p:nvPr/>
        </p:nvPicPr>
        <p:blipFill rotWithShape="1">
          <a:blip r:embed="rId3">
            <a:alphaModFix/>
          </a:blip>
          <a:srcRect b="0" l="12766" r="61536" t="0"/>
          <a:stretch/>
        </p:blipFill>
        <p:spPr>
          <a:xfrm>
            <a:off x="10979285" y="0"/>
            <a:ext cx="1021405" cy="1440816"/>
          </a:xfrm>
          <a:prstGeom prst="rect">
            <a:avLst/>
          </a:prstGeom>
          <a:noFill/>
          <a:ln>
            <a:noFill/>
          </a:ln>
        </p:spPr>
      </p:pic>
      <p:pic>
        <p:nvPicPr>
          <p:cNvPr descr="Text&#10;&#10;Description automatically generated" id="113" name="Google Shape;113;p4"/>
          <p:cNvPicPr preferRelativeResize="0"/>
          <p:nvPr/>
        </p:nvPicPr>
        <p:blipFill rotWithShape="1">
          <a:blip r:embed="rId4">
            <a:alphaModFix/>
          </a:blip>
          <a:srcRect b="9976" l="0" r="0" t="0"/>
          <a:stretch/>
        </p:blipFill>
        <p:spPr>
          <a:xfrm>
            <a:off x="4164632" y="77822"/>
            <a:ext cx="3862735" cy="1825624"/>
          </a:xfrm>
          <a:prstGeom prst="rect">
            <a:avLst/>
          </a:prstGeom>
          <a:noFill/>
          <a:ln>
            <a:noFill/>
          </a:ln>
        </p:spPr>
      </p:pic>
      <p:sp>
        <p:nvSpPr>
          <p:cNvPr id="114" name="Google Shape;114;p4"/>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xEl>
                                              <p:pRg end="0" st="0"/>
                                            </p:txEl>
                                          </p:spTgt>
                                        </p:tgtEl>
                                        <p:attrNameLst>
                                          <p:attrName>style.visibility</p:attrName>
                                        </p:attrNameLst>
                                      </p:cBhvr>
                                      <p:to>
                                        <p:strVal val="visible"/>
                                      </p:to>
                                    </p:set>
                                    <p:animEffect filter="fade" transition="in">
                                      <p:cBhvr>
                                        <p:cTn dur="500"/>
                                        <p:tgtEl>
                                          <p:spTgt spid="11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xEl>
                                              <p:pRg end="1" st="1"/>
                                            </p:txEl>
                                          </p:spTgt>
                                        </p:tgtEl>
                                        <p:attrNameLst>
                                          <p:attrName>style.visibility</p:attrName>
                                        </p:attrNameLst>
                                      </p:cBhvr>
                                      <p:to>
                                        <p:strVal val="visible"/>
                                      </p:to>
                                    </p:set>
                                    <p:animEffect filter="fade" transition="in">
                                      <p:cBhvr>
                                        <p:cTn dur="500"/>
                                        <p:tgtEl>
                                          <p:spTgt spid="11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1">
                                            <p:txEl>
                                              <p:pRg end="2" st="2"/>
                                            </p:txEl>
                                          </p:spTgt>
                                        </p:tgtEl>
                                        <p:attrNameLst>
                                          <p:attrName>style.visibility</p:attrName>
                                        </p:attrNameLst>
                                      </p:cBhvr>
                                      <p:to>
                                        <p:strVal val="visible"/>
                                      </p:to>
                                    </p:set>
                                    <p:animEffect filter="fade" transition="in">
                                      <p:cBhvr>
                                        <p:cTn dur="500"/>
                                        <p:tgtEl>
                                          <p:spTgt spid="111">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r>
              <a:rPr b="1" lang="en-US"/>
              <a:t>My Job Responsibilities </a:t>
            </a:r>
            <a:endParaRPr/>
          </a:p>
        </p:txBody>
      </p:sp>
      <p:sp>
        <p:nvSpPr>
          <p:cNvPr id="120" name="Google Shape;120;p5"/>
          <p:cNvSpPr/>
          <p:nvPr/>
        </p:nvSpPr>
        <p:spPr>
          <a:xfrm>
            <a:off x="1357818" y="2021066"/>
            <a:ext cx="2495043" cy="796640"/>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Food System Map</a:t>
            </a:r>
            <a:endParaRPr sz="1800">
              <a:solidFill>
                <a:schemeClr val="lt1"/>
              </a:solidFill>
              <a:latin typeface="Calibri"/>
              <a:ea typeface="Calibri"/>
              <a:cs typeface="Calibri"/>
              <a:sym typeface="Calibri"/>
            </a:endParaRPr>
          </a:p>
        </p:txBody>
      </p:sp>
      <p:sp>
        <p:nvSpPr>
          <p:cNvPr id="121" name="Google Shape;121;p5"/>
          <p:cNvSpPr/>
          <p:nvPr/>
        </p:nvSpPr>
        <p:spPr>
          <a:xfrm>
            <a:off x="4503190" y="2021065"/>
            <a:ext cx="2629909" cy="892461"/>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Food Insecurity Data Map</a:t>
            </a:r>
            <a:endParaRPr sz="1800">
              <a:solidFill>
                <a:schemeClr val="lt1"/>
              </a:solidFill>
              <a:latin typeface="Calibri"/>
              <a:ea typeface="Calibri"/>
              <a:cs typeface="Calibri"/>
              <a:sym typeface="Calibri"/>
            </a:endParaRPr>
          </a:p>
        </p:txBody>
      </p:sp>
      <p:sp>
        <p:nvSpPr>
          <p:cNvPr id="122" name="Google Shape;122;p5"/>
          <p:cNvSpPr/>
          <p:nvPr/>
        </p:nvSpPr>
        <p:spPr>
          <a:xfrm>
            <a:off x="7576096" y="2021065"/>
            <a:ext cx="2629909" cy="892461"/>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Food Organizations Database</a:t>
            </a:r>
            <a:endParaRPr sz="1800">
              <a:solidFill>
                <a:schemeClr val="lt1"/>
              </a:solidFill>
              <a:latin typeface="Calibri"/>
              <a:ea typeface="Calibri"/>
              <a:cs typeface="Calibri"/>
              <a:sym typeface="Calibri"/>
            </a:endParaRPr>
          </a:p>
        </p:txBody>
      </p:sp>
      <p:sp>
        <p:nvSpPr>
          <p:cNvPr id="123" name="Google Shape;123;p5"/>
          <p:cNvSpPr/>
          <p:nvPr/>
        </p:nvSpPr>
        <p:spPr>
          <a:xfrm>
            <a:off x="705322" y="3243902"/>
            <a:ext cx="2495043" cy="1801189"/>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dk1"/>
                </a:solidFill>
                <a:latin typeface="Calibri"/>
                <a:ea typeface="Calibri"/>
                <a:cs typeface="Calibri"/>
                <a:sym typeface="Calibri"/>
              </a:rPr>
              <a:t> </a:t>
            </a:r>
            <a:r>
              <a:rPr lang="en-US" sz="1800">
                <a:solidFill>
                  <a:schemeClr val="lt1"/>
                </a:solidFill>
                <a:latin typeface="Calibri"/>
                <a:ea typeface="Calibri"/>
                <a:cs typeface="Calibri"/>
                <a:sym typeface="Calibri"/>
              </a:rPr>
              <a:t>Annual Report on the State of Food Insecurity in Connecticut (and policy recommendations)</a:t>
            </a:r>
            <a:endParaRPr sz="1800">
              <a:solidFill>
                <a:schemeClr val="lt1"/>
              </a:solidFill>
              <a:latin typeface="Calibri"/>
              <a:ea typeface="Calibri"/>
              <a:cs typeface="Calibri"/>
              <a:sym typeface="Calibri"/>
            </a:endParaRPr>
          </a:p>
        </p:txBody>
      </p:sp>
      <p:sp>
        <p:nvSpPr>
          <p:cNvPr id="124" name="Google Shape;124;p5"/>
          <p:cNvSpPr/>
          <p:nvPr/>
        </p:nvSpPr>
        <p:spPr>
          <a:xfrm>
            <a:off x="3304248" y="3243904"/>
            <a:ext cx="2508530" cy="1801189"/>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Work group to develop new best practices and initiatives for food security</a:t>
            </a:r>
            <a:endParaRPr sz="1800">
              <a:solidFill>
                <a:schemeClr val="lt1"/>
              </a:solidFill>
              <a:latin typeface="Calibri"/>
              <a:ea typeface="Calibri"/>
              <a:cs typeface="Calibri"/>
              <a:sym typeface="Calibri"/>
            </a:endParaRPr>
          </a:p>
        </p:txBody>
      </p:sp>
      <p:sp>
        <p:nvSpPr>
          <p:cNvPr id="125" name="Google Shape;125;p5"/>
          <p:cNvSpPr/>
          <p:nvPr/>
        </p:nvSpPr>
        <p:spPr>
          <a:xfrm>
            <a:off x="6096000" y="3243904"/>
            <a:ext cx="2629910" cy="1801189"/>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Public Events and Engagement to Raise Awareness on Food Insecurity and Solutions</a:t>
            </a:r>
            <a:endParaRPr sz="1800">
              <a:solidFill>
                <a:schemeClr val="lt1"/>
              </a:solidFill>
              <a:latin typeface="Calibri"/>
              <a:ea typeface="Calibri"/>
              <a:cs typeface="Calibri"/>
              <a:sym typeface="Calibri"/>
            </a:endParaRPr>
          </a:p>
        </p:txBody>
      </p:sp>
      <p:sp>
        <p:nvSpPr>
          <p:cNvPr id="126" name="Google Shape;126;p5"/>
          <p:cNvSpPr/>
          <p:nvPr/>
        </p:nvSpPr>
        <p:spPr>
          <a:xfrm>
            <a:off x="8891051" y="3243904"/>
            <a:ext cx="3101945" cy="1801189"/>
          </a:xfrm>
          <a:prstGeom prst="roundRect">
            <a:avLst>
              <a:gd fmla="val 16667" name="adj"/>
            </a:avLst>
          </a:prstGeom>
          <a:solidFill>
            <a:schemeClr val="accent1"/>
          </a:solidFill>
          <a:ln cap="flat" cmpd="sng" w="12700">
            <a:solidFill>
              <a:srgbClr val="1C305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1800">
                <a:solidFill>
                  <a:schemeClr val="lt1"/>
                </a:solidFill>
                <a:latin typeface="Calibri"/>
                <a:ea typeface="Calibri"/>
                <a:cs typeface="Calibri"/>
                <a:sym typeface="Calibri"/>
              </a:rPr>
              <a:t>Coordination and Collaboration with State and Local Government, non-government groups, and Connecticut residents</a:t>
            </a:r>
            <a:endParaRPr sz="1800">
              <a:solidFill>
                <a:schemeClr val="lt1"/>
              </a:solidFill>
              <a:latin typeface="Calibri"/>
              <a:ea typeface="Calibri"/>
              <a:cs typeface="Calibri"/>
              <a:sym typeface="Calibri"/>
            </a:endParaRPr>
          </a:p>
        </p:txBody>
      </p:sp>
      <p:sp>
        <p:nvSpPr>
          <p:cNvPr id="127" name="Google Shape;127;p5"/>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28" name="Google Shape;128;p5"/>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6"/>
          <p:cNvSpPr/>
          <p:nvPr/>
        </p:nvSpPr>
        <p:spPr>
          <a:xfrm>
            <a:off x="0" y="0"/>
            <a:ext cx="685800" cy="6858000"/>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34" name="Google Shape;134;p6"/>
          <p:cNvSpPr txBox="1"/>
          <p:nvPr/>
        </p:nvSpPr>
        <p:spPr>
          <a:xfrm>
            <a:off x="921885" y="213201"/>
            <a:ext cx="11094421" cy="6444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Report Outline</a:t>
            </a:r>
            <a:endParaRPr/>
          </a:p>
        </p:txBody>
      </p:sp>
      <p:sp>
        <p:nvSpPr>
          <p:cNvPr id="135" name="Google Shape;135;p6"/>
          <p:cNvSpPr/>
          <p:nvPr/>
        </p:nvSpPr>
        <p:spPr>
          <a:xfrm>
            <a:off x="9601654" y="5930641"/>
            <a:ext cx="2638941" cy="981899"/>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36" name="Google Shape;136;p6"/>
          <p:cNvSpPr txBox="1"/>
          <p:nvPr/>
        </p:nvSpPr>
        <p:spPr>
          <a:xfrm>
            <a:off x="1215190" y="1179095"/>
            <a:ext cx="10166685" cy="31700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a:solidFill>
                  <a:schemeClr val="dk1"/>
                </a:solidFill>
                <a:latin typeface="Calibri"/>
                <a:ea typeface="Calibri"/>
                <a:cs typeface="Calibri"/>
                <a:sym typeface="Calibri"/>
              </a:rPr>
              <a:t>Introduction</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Background: Food and Nutrition Insecurity in CT</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The Power of Local Food </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Opportunities to Strengthen Connections</a:t>
            </a:r>
            <a:endParaRPr/>
          </a:p>
          <a:p>
            <a:pPr indent="0" lvl="0" marL="0" marR="0" rtl="0" algn="l">
              <a:spcBef>
                <a:spcPts val="0"/>
              </a:spcBef>
              <a:spcAft>
                <a:spcPts val="0"/>
              </a:spcAft>
              <a:buNone/>
            </a:pPr>
            <a:r>
              <a:rPr lang="en-US" sz="4000">
                <a:solidFill>
                  <a:schemeClr val="dk1"/>
                </a:solidFill>
                <a:latin typeface="Calibri"/>
                <a:ea typeface="Calibri"/>
                <a:cs typeface="Calibri"/>
                <a:sym typeface="Calibri"/>
              </a:rPr>
              <a:t>Conclusion </a:t>
            </a:r>
            <a:endParaRPr/>
          </a:p>
        </p:txBody>
      </p:sp>
      <p:sp>
        <p:nvSpPr>
          <p:cNvPr id="137" name="Google Shape;137;p6"/>
          <p:cNvSpPr/>
          <p:nvPr/>
        </p:nvSpPr>
        <p:spPr>
          <a:xfrm>
            <a:off x="1147257" y="1859708"/>
            <a:ext cx="10234618" cy="6444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38" name="Google Shape;138;p6"/>
          <p:cNvSpPr txBox="1"/>
          <p:nvPr/>
        </p:nvSpPr>
        <p:spPr>
          <a:xfrm>
            <a:off x="962526" y="1997242"/>
            <a:ext cx="184731"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g3cce8f22ac0_0_0"/>
          <p:cNvSpPr/>
          <p:nvPr/>
        </p:nvSpPr>
        <p:spPr>
          <a:xfrm>
            <a:off x="0" y="0"/>
            <a:ext cx="685521" cy="6855206"/>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44" name="Google Shape;144;g3cce8f22ac0_0_0"/>
          <p:cNvSpPr txBox="1"/>
          <p:nvPr/>
        </p:nvSpPr>
        <p:spPr>
          <a:xfrm>
            <a:off x="897822" y="177107"/>
            <a:ext cx="11094300" cy="6156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(Some of) The Impacts of Food Insecurity</a:t>
            </a:r>
            <a:endParaRPr/>
          </a:p>
        </p:txBody>
      </p:sp>
      <p:sp>
        <p:nvSpPr>
          <p:cNvPr id="145" name="Google Shape;145;g3cce8f22ac0_0_0"/>
          <p:cNvSpPr/>
          <p:nvPr/>
        </p:nvSpPr>
        <p:spPr>
          <a:xfrm>
            <a:off x="9601654" y="5930641"/>
            <a:ext cx="2624075" cy="986832"/>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46" name="Google Shape;146;g3cce8f22ac0_0_0"/>
          <p:cNvSpPr/>
          <p:nvPr/>
        </p:nvSpPr>
        <p:spPr>
          <a:xfrm>
            <a:off x="2245781" y="1419725"/>
            <a:ext cx="3501300" cy="18408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Calibri"/>
                <a:ea typeface="Calibri"/>
                <a:cs typeface="Calibri"/>
                <a:sym typeface="Calibri"/>
              </a:rPr>
              <a:t>Worse Physical and Mental Health Outcomes</a:t>
            </a:r>
            <a:endParaRPr/>
          </a:p>
        </p:txBody>
      </p:sp>
      <p:sp>
        <p:nvSpPr>
          <p:cNvPr id="147" name="Google Shape;147;g3cce8f22ac0_0_0"/>
          <p:cNvSpPr/>
          <p:nvPr/>
        </p:nvSpPr>
        <p:spPr>
          <a:xfrm>
            <a:off x="6445031" y="1419725"/>
            <a:ext cx="3501300" cy="18408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Calibri"/>
                <a:ea typeface="Calibri"/>
                <a:cs typeface="Calibri"/>
                <a:sym typeface="Calibri"/>
              </a:rPr>
              <a:t>Worse Education Outcomes for Children</a:t>
            </a:r>
            <a:endParaRPr/>
          </a:p>
        </p:txBody>
      </p:sp>
      <p:sp>
        <p:nvSpPr>
          <p:cNvPr id="148" name="Google Shape;148;g3cce8f22ac0_0_0"/>
          <p:cNvSpPr/>
          <p:nvPr/>
        </p:nvSpPr>
        <p:spPr>
          <a:xfrm>
            <a:off x="897822" y="3597444"/>
            <a:ext cx="3501300" cy="18408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Calibri"/>
                <a:ea typeface="Calibri"/>
                <a:cs typeface="Calibri"/>
                <a:sym typeface="Calibri"/>
              </a:rPr>
              <a:t>Increased Risk of Housing Insecurity</a:t>
            </a:r>
            <a:endParaRPr/>
          </a:p>
        </p:txBody>
      </p:sp>
      <p:sp>
        <p:nvSpPr>
          <p:cNvPr id="149" name="Google Shape;149;g3cce8f22ac0_0_0"/>
          <p:cNvSpPr/>
          <p:nvPr/>
        </p:nvSpPr>
        <p:spPr>
          <a:xfrm>
            <a:off x="4694437" y="3597444"/>
            <a:ext cx="3501300" cy="18408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Calibri"/>
                <a:ea typeface="Calibri"/>
                <a:cs typeface="Calibri"/>
                <a:sym typeface="Calibri"/>
              </a:rPr>
              <a:t>Increased Risk of Premature Death</a:t>
            </a:r>
            <a:endParaRPr/>
          </a:p>
        </p:txBody>
      </p:sp>
      <p:sp>
        <p:nvSpPr>
          <p:cNvPr id="150" name="Google Shape;150;g3cce8f22ac0_0_0"/>
          <p:cNvSpPr/>
          <p:nvPr/>
        </p:nvSpPr>
        <p:spPr>
          <a:xfrm>
            <a:off x="8491054" y="3597444"/>
            <a:ext cx="3501300" cy="1840800"/>
          </a:xfrm>
          <a:prstGeom prst="roundRect">
            <a:avLst>
              <a:gd fmla="val 16667" name="adj"/>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Calibri"/>
                <a:ea typeface="Calibri"/>
                <a:cs typeface="Calibri"/>
                <a:sym typeface="Calibri"/>
              </a:rPr>
              <a:t>Increased Financial Costs to Individuals and the State (ex. $1800 per person per year in excess medical costs)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g3cce8f22ac0_0_11"/>
          <p:cNvSpPr/>
          <p:nvPr/>
        </p:nvSpPr>
        <p:spPr>
          <a:xfrm>
            <a:off x="0" y="0"/>
            <a:ext cx="685521" cy="6855206"/>
          </a:xfrm>
          <a:custGeom>
            <a:rect b="b" l="l" r="r" t="t"/>
            <a:pathLst>
              <a:path extrusionOk="0" h="3479800" w="347980">
                <a:moveTo>
                  <a:pt x="0" y="0"/>
                </a:moveTo>
                <a:lnTo>
                  <a:pt x="347980" y="0"/>
                </a:lnTo>
                <a:lnTo>
                  <a:pt x="347980" y="3479800"/>
                </a:lnTo>
                <a:lnTo>
                  <a:pt x="0" y="3479800"/>
                </a:lnTo>
                <a:close/>
              </a:path>
            </a:pathLst>
          </a:custGeom>
          <a:solidFill>
            <a:srgbClr val="05397D"/>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156" name="Google Shape;156;g3cce8f22ac0_0_11"/>
          <p:cNvSpPr txBox="1"/>
          <p:nvPr/>
        </p:nvSpPr>
        <p:spPr>
          <a:xfrm>
            <a:off x="897822" y="177107"/>
            <a:ext cx="11094300" cy="615600"/>
          </a:xfrm>
          <a:prstGeom prst="rect">
            <a:avLst/>
          </a:prstGeom>
          <a:noFill/>
          <a:ln>
            <a:noFill/>
          </a:ln>
        </p:spPr>
        <p:txBody>
          <a:bodyPr anchorCtr="0" anchor="t" bIns="0" lIns="0" spcFirstLastPara="1" rIns="0" wrap="square" tIns="0">
            <a:spAutoFit/>
          </a:bodyPr>
          <a:lstStyle/>
          <a:p>
            <a:pPr indent="0" lvl="0" marL="0" marR="0" rtl="0" algn="l">
              <a:lnSpc>
                <a:spcPct val="132550"/>
              </a:lnSpc>
              <a:spcBef>
                <a:spcPts val="0"/>
              </a:spcBef>
              <a:spcAft>
                <a:spcPts val="0"/>
              </a:spcAft>
              <a:buNone/>
            </a:pPr>
            <a:r>
              <a:rPr b="1" lang="en-US" sz="4000">
                <a:solidFill>
                  <a:srgbClr val="302B33"/>
                </a:solidFill>
                <a:latin typeface="Calibri"/>
                <a:ea typeface="Calibri"/>
                <a:cs typeface="Calibri"/>
                <a:sym typeface="Calibri"/>
              </a:rPr>
              <a:t>Food &amp; Affordability</a:t>
            </a:r>
            <a:endParaRPr/>
          </a:p>
        </p:txBody>
      </p:sp>
      <p:sp>
        <p:nvSpPr>
          <p:cNvPr id="157" name="Google Shape;157;g3cce8f22ac0_0_11"/>
          <p:cNvSpPr/>
          <p:nvPr/>
        </p:nvSpPr>
        <p:spPr>
          <a:xfrm>
            <a:off x="9601654" y="5930641"/>
            <a:ext cx="2624075" cy="986832"/>
          </a:xfrm>
          <a:custGeom>
            <a:rect b="b" l="l" r="r" t="t"/>
            <a:pathLst>
              <a:path extrusionOk="0" h="4934159" w="13456797">
                <a:moveTo>
                  <a:pt x="0" y="0"/>
                </a:moveTo>
                <a:lnTo>
                  <a:pt x="13456797" y="0"/>
                </a:lnTo>
                <a:lnTo>
                  <a:pt x="13456797" y="4934159"/>
                </a:lnTo>
                <a:lnTo>
                  <a:pt x="0" y="4934159"/>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200">
              <a:solidFill>
                <a:schemeClr val="dk1"/>
              </a:solidFill>
              <a:latin typeface="Calibri"/>
              <a:ea typeface="Calibri"/>
              <a:cs typeface="Calibri"/>
              <a:sym typeface="Calibri"/>
            </a:endParaRPr>
          </a:p>
        </p:txBody>
      </p:sp>
      <p:pic>
        <p:nvPicPr>
          <p:cNvPr descr="A graph of a number of people&#10;&#10;Description automatically generated with medium confidence" id="158" name="Google Shape;158;g3cce8f22ac0_0_11"/>
          <p:cNvPicPr preferRelativeResize="0"/>
          <p:nvPr/>
        </p:nvPicPr>
        <p:blipFill rotWithShape="1">
          <a:blip r:embed="rId4">
            <a:alphaModFix/>
          </a:blip>
          <a:srcRect b="0" l="0" r="0" t="0"/>
          <a:stretch/>
        </p:blipFill>
        <p:spPr>
          <a:xfrm>
            <a:off x="722476" y="929204"/>
            <a:ext cx="10747049" cy="2798217"/>
          </a:xfrm>
          <a:prstGeom prst="rect">
            <a:avLst/>
          </a:prstGeom>
          <a:noFill/>
          <a:ln>
            <a:noFill/>
          </a:ln>
        </p:spPr>
      </p:pic>
      <p:sp>
        <p:nvSpPr>
          <p:cNvPr id="159" name="Google Shape;159;g3cce8f22ac0_0_11"/>
          <p:cNvSpPr/>
          <p:nvPr/>
        </p:nvSpPr>
        <p:spPr>
          <a:xfrm>
            <a:off x="2129052" y="2115403"/>
            <a:ext cx="655200" cy="2730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0" name="Google Shape;160;g3cce8f22ac0_0_11"/>
          <p:cNvSpPr/>
          <p:nvPr/>
        </p:nvSpPr>
        <p:spPr>
          <a:xfrm>
            <a:off x="2456598" y="2620369"/>
            <a:ext cx="655200" cy="1773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61" name="Google Shape;161;g3cce8f22ac0_0_11"/>
          <p:cNvSpPr/>
          <p:nvPr/>
        </p:nvSpPr>
        <p:spPr>
          <a:xfrm>
            <a:off x="2784144" y="3066765"/>
            <a:ext cx="1610400" cy="206100"/>
          </a:xfrm>
          <a:prstGeom prst="rect">
            <a:avLst/>
          </a:prstGeom>
          <a:noFill/>
          <a:ln cap="flat" cmpd="sng" w="63500">
            <a:solidFill>
              <a:srgbClr val="FF00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A close up of a white background&#10;&#10;Description automatically generated" id="162" name="Google Shape;162;g3cce8f22ac0_0_11"/>
          <p:cNvPicPr preferRelativeResize="0"/>
          <p:nvPr/>
        </p:nvPicPr>
        <p:blipFill rotWithShape="1">
          <a:blip r:embed="rId5">
            <a:alphaModFix/>
          </a:blip>
          <a:srcRect b="0" l="0" r="0" t="0"/>
          <a:stretch/>
        </p:blipFill>
        <p:spPr>
          <a:xfrm>
            <a:off x="897822" y="3648946"/>
            <a:ext cx="10608375" cy="1848796"/>
          </a:xfrm>
          <a:prstGeom prst="rect">
            <a:avLst/>
          </a:prstGeom>
          <a:noFill/>
          <a:ln>
            <a:noFill/>
          </a:ln>
        </p:spPr>
      </p:pic>
      <p:pic>
        <p:nvPicPr>
          <p:cNvPr descr="A white background with black text&#10;&#10;Description automatically generated" id="163" name="Google Shape;163;g3cce8f22ac0_0_11"/>
          <p:cNvPicPr preferRelativeResize="0"/>
          <p:nvPr/>
        </p:nvPicPr>
        <p:blipFill rotWithShape="1">
          <a:blip r:embed="rId6">
            <a:alphaModFix/>
          </a:blip>
          <a:srcRect b="0" l="0" r="0" t="0"/>
          <a:stretch/>
        </p:blipFill>
        <p:spPr>
          <a:xfrm>
            <a:off x="861146" y="5386343"/>
            <a:ext cx="7772401" cy="147165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pic>
        <p:nvPicPr>
          <p:cNvPr descr="A graph with red and blue bars&#10;&#10;Description automatically generated" id="169" name="Google Shape;169;p7"/>
          <p:cNvPicPr preferRelativeResize="0"/>
          <p:nvPr>
            <p:ph idx="1" type="body"/>
          </p:nvPr>
        </p:nvPicPr>
        <p:blipFill rotWithShape="1">
          <a:blip r:embed="rId3">
            <a:alphaModFix/>
          </a:blip>
          <a:srcRect b="0" l="0" r="0" t="0"/>
          <a:stretch/>
        </p:blipFill>
        <p:spPr>
          <a:xfrm>
            <a:off x="1639147" y="643466"/>
            <a:ext cx="8913706" cy="5571067"/>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2024-11-22T20:52:30Z</dcterms:created>
  <dc:creator>Christian Duborg</dc:creator>
</cp:coreProperties>
</file>