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jKBaXttWHGhbCWFDOaCVILbUzS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arth Care Far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06T12:31:02.357">
    <p:pos x="6000" y="0"/>
    <p:text>Our current farm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bqGy97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Current 27 acre farm in Charlestown, RI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8daeeff7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d8daeeff7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8daeeff7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d8daeeff7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8daeeff7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2d8daeeff7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8daeeff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d8daeeff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beae73ad0_0_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3beae73a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Current 27 acre farm in Charlestown, RI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0c7c6bc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90c7c6bc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Show garden soil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0c7c6bc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90c7c6bc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0c7c6bc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90c7c6bc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Show sweet potato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108c4114f_0_7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a108c4114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cfc8e525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2cfc8e525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New Land in Sterling, CT 241 acres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E1E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rgbClr val="342E1E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42E1E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42E1E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42E1E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42E1E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jayne@earthcarefarm.com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hyperlink" Target="mailto:jayne@earthcarefarm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" name="Google Shape;59;p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693" y="0"/>
            <a:ext cx="82266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906025" y="105218"/>
            <a:ext cx="73065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CT NOFA </a:t>
            </a:r>
            <a:endParaRPr b="0" i="0" sz="2400" u="none" cap="none" strike="noStrik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Compost and The Unseen Soil World </a:t>
            </a:r>
            <a:endParaRPr b="0" i="0" sz="2700" u="none" cap="none" strike="noStrike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906025" y="2979921"/>
            <a:ext cx="72525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Earth Care Farm</a:t>
            </a:r>
            <a:endParaRPr b="0" i="0" sz="24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Charlestown, RI</a:t>
            </a:r>
            <a:endParaRPr b="0" i="0" sz="24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Jayne Merner</a:t>
            </a:r>
            <a:endParaRPr b="0" i="1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March 5,</a:t>
            </a:r>
            <a:r>
              <a:rPr b="0" i="1" lang="en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2026</a:t>
            </a:r>
            <a:endParaRPr b="0" i="1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8daeeff71_0_5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9" name="Google Shape;129;g2d8daeeff71_0_5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g2d8daeeff71_0_5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ct val="142857"/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jayne@earthcarefarm.com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ct val="142857"/>
              <a:buNone/>
            </a:pPr>
            <a:r>
              <a:rPr lang="en"/>
              <a:t>Website: earthcarefarm.com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pic>
        <p:nvPicPr>
          <p:cNvPr id="131" name="Google Shape;131;g2d8daeeff71_0_52" title="EarthCareFarm_62.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433" y="-62605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8daeeff71_0_2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7" name="Google Shape;137;g2d8daeeff71_0_2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g2d8daeeff71_0_27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39" name="Google Shape;139;g2d8daeeff71_0_27" title="ECF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885" y="0"/>
            <a:ext cx="741823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d8daeeff71_0_27"/>
          <p:cNvSpPr txBox="1"/>
          <p:nvPr/>
        </p:nvSpPr>
        <p:spPr>
          <a:xfrm>
            <a:off x="1325775" y="4321025"/>
            <a:ext cx="7009500" cy="6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 Email: </a:t>
            </a:r>
            <a:r>
              <a:rPr b="0" i="0" lang="en" sz="18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jayne@earthcarefarm.com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Website: earthcarefarm.com 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8daeeff71_0_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0" name="Google Shape;70;g2d8daeeff71_0_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2d8daeeff71_0_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2" name="Google Shape;72;g2d8daeeff71_0_2" title="IMG_120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880" y="0"/>
            <a:ext cx="51522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8daeeff71_0_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78" name="Google Shape;78;g2d8daeeff71_0_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g2d8daeeff71_0_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80" name="Google Shape;80;g2d8daeeff71_0_10" title="Copy of bag_071417-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01" y="0"/>
            <a:ext cx="83535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d8daeeff71_0_10"/>
          <p:cNvSpPr txBox="1"/>
          <p:nvPr/>
        </p:nvSpPr>
        <p:spPr>
          <a:xfrm>
            <a:off x="2418300" y="270075"/>
            <a:ext cx="4124700" cy="8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Mike retired in 2016 and passed the torch to Jayne Merner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beae73ad0_0_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33beae73ad0_0_7"/>
          <p:cNvPicPr preferRelativeResize="0"/>
          <p:nvPr/>
        </p:nvPicPr>
        <p:blipFill rotWithShape="1">
          <a:blip r:embed="rId3">
            <a:alphaModFix/>
          </a:blip>
          <a:srcRect b="31062" l="0" r="0" t="31248"/>
          <a:stretch/>
        </p:blipFill>
        <p:spPr>
          <a:xfrm>
            <a:off x="-239450" y="1415925"/>
            <a:ext cx="9383450" cy="221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g33beae73ad0_0_7"/>
          <p:cNvCxnSpPr/>
          <p:nvPr/>
        </p:nvCxnSpPr>
        <p:spPr>
          <a:xfrm flipH="1">
            <a:off x="4071875" y="2645925"/>
            <a:ext cx="2975700" cy="13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9" name="Google Shape;89;g33beae73ad0_0_7"/>
          <p:cNvCxnSpPr/>
          <p:nvPr/>
        </p:nvCxnSpPr>
        <p:spPr>
          <a:xfrm rot="10800000">
            <a:off x="1166025" y="2114025"/>
            <a:ext cx="457800" cy="358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90c7c6bc94_0_0" title="6A573A09-DE84-47BD-A92B-1F7C2A58E055 (1)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445" l="0" r="0" t="6454"/>
          <a:stretch/>
        </p:blipFill>
        <p:spPr>
          <a:xfrm>
            <a:off x="1281988" y="2571750"/>
            <a:ext cx="4854575" cy="25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90c7c6bc94_0_0"/>
          <p:cNvSpPr txBox="1"/>
          <p:nvPr/>
        </p:nvSpPr>
        <p:spPr>
          <a:xfrm>
            <a:off x="0" y="0"/>
            <a:ext cx="72789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Compost Improves soil structure and stability </a:t>
            </a:r>
            <a:endParaRPr b="1" i="0" sz="16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Binds particles-acts like glue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Reduces compaction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Increases porosity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90c7c6bc94_0_5" title="IMG_3320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2494" l="0" r="0" t="12502"/>
          <a:stretch/>
        </p:blipFill>
        <p:spPr>
          <a:xfrm>
            <a:off x="2649450" y="2617800"/>
            <a:ext cx="4242227" cy="24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90c7c6bc94_0_5"/>
          <p:cNvSpPr txBox="1"/>
          <p:nvPr/>
        </p:nvSpPr>
        <p:spPr>
          <a:xfrm>
            <a:off x="0" y="0"/>
            <a:ext cx="72786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Enhances water management</a:t>
            </a:r>
            <a:r>
              <a:rPr b="0" i="0" lang="en" sz="15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15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Increases water-holding capacity: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Improves infiltration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Reduces erosion: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1200" u="none" cap="none" strike="noStrike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90c7c6bc94_0_10" title="jayne blue kercheif greens onions.heic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6819" l="0" r="0" t="16820"/>
          <a:stretch/>
        </p:blipFill>
        <p:spPr>
          <a:xfrm>
            <a:off x="2462975" y="2696800"/>
            <a:ext cx="4024673" cy="23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90c7c6bc94_0_10"/>
          <p:cNvSpPr txBox="1"/>
          <p:nvPr/>
        </p:nvSpPr>
        <p:spPr>
          <a:xfrm>
            <a:off x="0" y="0"/>
            <a:ext cx="72786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Supports a healthy and active soil ecosystem </a:t>
            </a:r>
            <a:endParaRPr b="1" i="0" sz="16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Feeds soil life: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Boosts nutrient cycling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Font typeface="Merriweather"/>
              <a:buChar char="●"/>
            </a:pPr>
            <a:r>
              <a:rPr b="1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Resists nutrient run off into waterways</a:t>
            </a:r>
            <a:r>
              <a:rPr b="0" i="0" lang="en" sz="13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endParaRPr b="0" i="0" sz="1300" u="none" cap="none" strike="noStrike">
              <a:solidFill>
                <a:srgbClr val="0A0A0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108c4114f_0_77"/>
          <p:cNvSpPr txBox="1"/>
          <p:nvPr>
            <p:ph type="title"/>
          </p:nvPr>
        </p:nvSpPr>
        <p:spPr>
          <a:xfrm>
            <a:off x="486275" y="398675"/>
            <a:ext cx="5486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How to Keep Compost and Soil Healthy: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Think like a microbe!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g3a108c4114f_0_77"/>
          <p:cNvSpPr txBox="1"/>
          <p:nvPr>
            <p:ph idx="1" type="body"/>
          </p:nvPr>
        </p:nvSpPr>
        <p:spPr>
          <a:xfrm>
            <a:off x="-36500" y="1179050"/>
            <a:ext cx="6204900" cy="3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Microbes need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oxygen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lphaL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Avoid compaction: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lphaL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minimize tilling,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lphaL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don’t walk on the planting areas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Microbes need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: (organic matter)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lphaLcPeriod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Add compost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lphaLcPeriod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keep the ground covered with plants as much as possible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lphaLcPeriod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mulch around plants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AutoNum type="arabicPeriod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Microbes need </a:t>
            </a:r>
            <a:r>
              <a:rPr b="1" lang="en" sz="1900"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 (but not too much!)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lphaLcPeriod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keep soil moist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14" name="Google Shape;114;g3a108c4114f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5373" y="0"/>
            <a:ext cx="31962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cfc8e525f_0_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0" name="Google Shape;120;g32cfc8e525f_0_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g32cfc8e525f_0_7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22" name="Google Shape;122;g32cfc8e525f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433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2cfc8e525f_0_7"/>
          <p:cNvSpPr txBox="1"/>
          <p:nvPr/>
        </p:nvSpPr>
        <p:spPr>
          <a:xfrm>
            <a:off x="2037750" y="3830000"/>
            <a:ext cx="5327700" cy="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Exciting Expansion News!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Sterling, CT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241 acres </a:t>
            </a:r>
            <a:endParaRPr b="0" i="0" sz="1800" u="none" cap="none" strike="noStrike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