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1"/>
  </p:notesMasterIdLst>
  <p:sldIdLst>
    <p:sldId id="317" r:id="rId5"/>
    <p:sldId id="268" r:id="rId6"/>
    <p:sldId id="311" r:id="rId7"/>
    <p:sldId id="273" r:id="rId8"/>
    <p:sldId id="272" r:id="rId9"/>
    <p:sldId id="270" r:id="rId10"/>
    <p:sldId id="274" r:id="rId11"/>
    <p:sldId id="271" r:id="rId12"/>
    <p:sldId id="275" r:id="rId13"/>
    <p:sldId id="259" r:id="rId14"/>
    <p:sldId id="312" r:id="rId15"/>
    <p:sldId id="305" r:id="rId16"/>
    <p:sldId id="307" r:id="rId17"/>
    <p:sldId id="262" r:id="rId18"/>
    <p:sldId id="263" r:id="rId19"/>
    <p:sldId id="264" r:id="rId20"/>
    <p:sldId id="265" r:id="rId21"/>
    <p:sldId id="304" r:id="rId22"/>
    <p:sldId id="313" r:id="rId23"/>
    <p:sldId id="314" r:id="rId24"/>
    <p:sldId id="281" r:id="rId25"/>
    <p:sldId id="308" r:id="rId26"/>
    <p:sldId id="309" r:id="rId27"/>
    <p:sldId id="310" r:id="rId28"/>
    <p:sldId id="315" r:id="rId29"/>
    <p:sldId id="3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8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00742-5615-44D4-97B1-4007F5C77C19}" v="557" dt="2026-03-02T21:18:12.696"/>
    <p1510:client id="{7DF837DA-8F47-0889-040F-9B44D7D81762}" v="110" dt="2026-03-02T14:59:09.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Jaime" userId="S::jaime.smith@ct.gov::3f14fa99-cf25-4432-90fe-4425e62addc4" providerId="AD" clId="Web-{7DF837DA-8F47-0889-040F-9B44D7D81762}"/>
    <pc:docChg chg="modSld">
      <pc:chgData name="Smith, Jaime" userId="S::jaime.smith@ct.gov::3f14fa99-cf25-4432-90fe-4425e62addc4" providerId="AD" clId="Web-{7DF837DA-8F47-0889-040F-9B44D7D81762}" dt="2026-03-02T14:59:09.263" v="56" actId="20577"/>
      <pc:docMkLst>
        <pc:docMk/>
      </pc:docMkLst>
      <pc:sldChg chg="modSp">
        <pc:chgData name="Smith, Jaime" userId="S::jaime.smith@ct.gov::3f14fa99-cf25-4432-90fe-4425e62addc4" providerId="AD" clId="Web-{7DF837DA-8F47-0889-040F-9B44D7D81762}" dt="2026-03-02T14:57:12.497" v="3" actId="20577"/>
        <pc:sldMkLst>
          <pc:docMk/>
          <pc:sldMk cId="3121646768" sldId="275"/>
        </pc:sldMkLst>
        <pc:spChg chg="mod">
          <ac:chgData name="Smith, Jaime" userId="S::jaime.smith@ct.gov::3f14fa99-cf25-4432-90fe-4425e62addc4" providerId="AD" clId="Web-{7DF837DA-8F47-0889-040F-9B44D7D81762}" dt="2026-03-02T14:57:12.497" v="3" actId="20577"/>
          <ac:spMkLst>
            <pc:docMk/>
            <pc:sldMk cId="3121646768" sldId="275"/>
            <ac:spMk id="3" creationId="{1421F01B-9087-854A-EC0C-A67E3C4BCF4D}"/>
          </ac:spMkLst>
        </pc:spChg>
      </pc:sldChg>
      <pc:sldChg chg="modSp">
        <pc:chgData name="Smith, Jaime" userId="S::jaime.smith@ct.gov::3f14fa99-cf25-4432-90fe-4425e62addc4" providerId="AD" clId="Web-{7DF837DA-8F47-0889-040F-9B44D7D81762}" dt="2026-03-02T14:59:09.263" v="56" actId="20577"/>
        <pc:sldMkLst>
          <pc:docMk/>
          <pc:sldMk cId="2398593320" sldId="303"/>
        </pc:sldMkLst>
        <pc:spChg chg="mod">
          <ac:chgData name="Smith, Jaime" userId="S::jaime.smith@ct.gov::3f14fa99-cf25-4432-90fe-4425e62addc4" providerId="AD" clId="Web-{7DF837DA-8F47-0889-040F-9B44D7D81762}" dt="2026-03-02T14:59:09.263" v="56" actId="20577"/>
          <ac:spMkLst>
            <pc:docMk/>
            <pc:sldMk cId="2398593320" sldId="303"/>
            <ac:spMk id="3" creationId="{5963B52B-5DCE-BD38-F2C9-7F07AC9BD527}"/>
          </ac:spMkLst>
        </pc:spChg>
      </pc:sldChg>
      <pc:sldChg chg="modSp">
        <pc:chgData name="Smith, Jaime" userId="S::jaime.smith@ct.gov::3f14fa99-cf25-4432-90fe-4425e62addc4" providerId="AD" clId="Web-{7DF837DA-8F47-0889-040F-9B44D7D81762}" dt="2026-03-02T14:58:53.451" v="55" actId="20577"/>
        <pc:sldMkLst>
          <pc:docMk/>
          <pc:sldMk cId="4004159317" sldId="304"/>
        </pc:sldMkLst>
        <pc:spChg chg="mod">
          <ac:chgData name="Smith, Jaime" userId="S::jaime.smith@ct.gov::3f14fa99-cf25-4432-90fe-4425e62addc4" providerId="AD" clId="Web-{7DF837DA-8F47-0889-040F-9B44D7D81762}" dt="2026-03-02T14:58:53.451" v="55" actId="20577"/>
          <ac:spMkLst>
            <pc:docMk/>
            <pc:sldMk cId="4004159317" sldId="304"/>
            <ac:spMk id="5" creationId="{609DDE23-F2F7-442E-3857-59533CF25167}"/>
          </ac:spMkLst>
        </pc:spChg>
      </pc:sldChg>
    </pc:docChg>
  </pc:docChgLst>
  <pc:docChgLst>
    <pc:chgData name="Grabarz, Alison" userId="9881ccb0-70bf-4356-b9cf-eeb5d746d09b" providerId="ADAL" clId="{9AD79C1A-E4A8-4EDD-9A61-B98314A79FD6}"/>
    <pc:docChg chg="undo custSel addSld delSld modSld sldOrd">
      <pc:chgData name="Grabarz, Alison" userId="9881ccb0-70bf-4356-b9cf-eeb5d746d09b" providerId="ADAL" clId="{9AD79C1A-E4A8-4EDD-9A61-B98314A79FD6}" dt="2026-03-02T21:18:15.987" v="8732" actId="1076"/>
      <pc:docMkLst>
        <pc:docMk/>
      </pc:docMkLst>
      <pc:sldChg chg="addSp delSp modSp del mod">
        <pc:chgData name="Grabarz, Alison" userId="9881ccb0-70bf-4356-b9cf-eeb5d746d09b" providerId="ADAL" clId="{9AD79C1A-E4A8-4EDD-9A61-B98314A79FD6}" dt="2026-03-02T15:33:11.603" v="8634" actId="2696"/>
        <pc:sldMkLst>
          <pc:docMk/>
          <pc:sldMk cId="3384600016" sldId="256"/>
        </pc:sldMkLst>
      </pc:sldChg>
      <pc:sldChg chg="addSp delSp modSp del mod">
        <pc:chgData name="Grabarz, Alison" userId="9881ccb0-70bf-4356-b9cf-eeb5d746d09b" providerId="ADAL" clId="{9AD79C1A-E4A8-4EDD-9A61-B98314A79FD6}" dt="2026-03-02T15:12:09.661" v="8336" actId="2696"/>
        <pc:sldMkLst>
          <pc:docMk/>
          <pc:sldMk cId="4130052746" sldId="257"/>
        </pc:sldMkLst>
      </pc:sldChg>
      <pc:sldChg chg="addSp delSp modSp del mod ord">
        <pc:chgData name="Grabarz, Alison" userId="9881ccb0-70bf-4356-b9cf-eeb5d746d09b" providerId="ADAL" clId="{9AD79C1A-E4A8-4EDD-9A61-B98314A79FD6}" dt="2026-03-02T15:17:49.603" v="8422" actId="2696"/>
        <pc:sldMkLst>
          <pc:docMk/>
          <pc:sldMk cId="2229202568" sldId="258"/>
        </pc:sldMkLst>
      </pc:sldChg>
      <pc:sldChg chg="addSp modSp add mod">
        <pc:chgData name="Grabarz, Alison" userId="9881ccb0-70bf-4356-b9cf-eeb5d746d09b" providerId="ADAL" clId="{9AD79C1A-E4A8-4EDD-9A61-B98314A79FD6}" dt="2026-03-02T15:14:09.788" v="8356" actId="1076"/>
        <pc:sldMkLst>
          <pc:docMk/>
          <pc:sldMk cId="0" sldId="259"/>
        </pc:sldMkLst>
        <pc:spChg chg="mod">
          <ac:chgData name="Grabarz, Alison" userId="9881ccb0-70bf-4356-b9cf-eeb5d746d09b" providerId="ADAL" clId="{9AD79C1A-E4A8-4EDD-9A61-B98314A79FD6}" dt="2026-03-02T15:13:41.106" v="8351" actId="20577"/>
          <ac:spMkLst>
            <pc:docMk/>
            <pc:sldMk cId="0" sldId="259"/>
            <ac:spMk id="3" creationId="{00000000-0000-0000-0000-000000000000}"/>
          </ac:spMkLst>
        </pc:spChg>
        <pc:spChg chg="mod">
          <ac:chgData name="Grabarz, Alison" userId="9881ccb0-70bf-4356-b9cf-eeb5d746d09b" providerId="ADAL" clId="{9AD79C1A-E4A8-4EDD-9A61-B98314A79FD6}" dt="2026-03-02T15:13:03.956" v="8345" actId="1076"/>
          <ac:spMkLst>
            <pc:docMk/>
            <pc:sldMk cId="0" sldId="259"/>
            <ac:spMk id="5" creationId="{00000000-0000-0000-0000-000000000000}"/>
          </ac:spMkLst>
        </pc:spChg>
        <pc:spChg chg="add mod">
          <ac:chgData name="Grabarz, Alison" userId="9881ccb0-70bf-4356-b9cf-eeb5d746d09b" providerId="ADAL" clId="{9AD79C1A-E4A8-4EDD-9A61-B98314A79FD6}" dt="2026-03-02T15:14:09.788" v="8356" actId="1076"/>
          <ac:spMkLst>
            <pc:docMk/>
            <pc:sldMk cId="0" sldId="259"/>
            <ac:spMk id="6" creationId="{05A8C909-2FF2-863E-E7EF-9F5F0641577A}"/>
          </ac:spMkLst>
        </pc:spChg>
        <pc:grpChg chg="mod">
          <ac:chgData name="Grabarz, Alison" userId="9881ccb0-70bf-4356-b9cf-eeb5d746d09b" providerId="ADAL" clId="{9AD79C1A-E4A8-4EDD-9A61-B98314A79FD6}" dt="2026-03-02T15:13:37.973" v="8350" actId="14100"/>
          <ac:grpSpMkLst>
            <pc:docMk/>
            <pc:sldMk cId="0" sldId="259"/>
            <ac:grpSpMk id="2" creationId="{00000000-0000-0000-0000-000000000000}"/>
          </ac:grpSpMkLst>
        </pc:grpChg>
      </pc:sldChg>
      <pc:sldChg chg="addSp delSp modSp del mod ord">
        <pc:chgData name="Grabarz, Alison" userId="9881ccb0-70bf-4356-b9cf-eeb5d746d09b" providerId="ADAL" clId="{9AD79C1A-E4A8-4EDD-9A61-B98314A79FD6}" dt="2026-03-02T15:20:11.448" v="8435" actId="2696"/>
        <pc:sldMkLst>
          <pc:docMk/>
          <pc:sldMk cId="3797213046" sldId="260"/>
        </pc:sldMkLst>
      </pc:sldChg>
      <pc:sldChg chg="modSp mod ord">
        <pc:chgData name="Grabarz, Alison" userId="9881ccb0-70bf-4356-b9cf-eeb5d746d09b" providerId="ADAL" clId="{9AD79C1A-E4A8-4EDD-9A61-B98314A79FD6}" dt="2026-02-20T16:19:28.689" v="8306" actId="1076"/>
        <pc:sldMkLst>
          <pc:docMk/>
          <pc:sldMk cId="1531651766" sldId="262"/>
        </pc:sldMkLst>
        <pc:spChg chg="mod">
          <ac:chgData name="Grabarz, Alison" userId="9881ccb0-70bf-4356-b9cf-eeb5d746d09b" providerId="ADAL" clId="{9AD79C1A-E4A8-4EDD-9A61-B98314A79FD6}" dt="2026-02-20T15:02:49.831" v="6159" actId="1076"/>
          <ac:spMkLst>
            <pc:docMk/>
            <pc:sldMk cId="1531651766" sldId="262"/>
            <ac:spMk id="2" creationId="{B73B4412-E23F-089C-59AC-0ECF8D48D184}"/>
          </ac:spMkLst>
        </pc:spChg>
        <pc:spChg chg="mod">
          <ac:chgData name="Grabarz, Alison" userId="9881ccb0-70bf-4356-b9cf-eeb5d746d09b" providerId="ADAL" clId="{9AD79C1A-E4A8-4EDD-9A61-B98314A79FD6}" dt="2026-02-18T21:18:28.202" v="4041" actId="1076"/>
          <ac:spMkLst>
            <pc:docMk/>
            <pc:sldMk cId="1531651766" sldId="262"/>
            <ac:spMk id="3" creationId="{976F96C1-F8A5-889B-562D-CD0764059209}"/>
          </ac:spMkLst>
        </pc:spChg>
        <pc:spChg chg="mod">
          <ac:chgData name="Grabarz, Alison" userId="9881ccb0-70bf-4356-b9cf-eeb5d746d09b" providerId="ADAL" clId="{9AD79C1A-E4A8-4EDD-9A61-B98314A79FD6}" dt="2026-02-18T21:20:50.426" v="4351" actId="1076"/>
          <ac:spMkLst>
            <pc:docMk/>
            <pc:sldMk cId="1531651766" sldId="262"/>
            <ac:spMk id="5" creationId="{C4145DA3-C5C3-665E-1E95-C6582987EF24}"/>
          </ac:spMkLst>
        </pc:spChg>
        <pc:picChg chg="mod">
          <ac:chgData name="Grabarz, Alison" userId="9881ccb0-70bf-4356-b9cf-eeb5d746d09b" providerId="ADAL" clId="{9AD79C1A-E4A8-4EDD-9A61-B98314A79FD6}" dt="2026-02-20T16:19:28.689" v="8306" actId="1076"/>
          <ac:picMkLst>
            <pc:docMk/>
            <pc:sldMk cId="1531651766" sldId="262"/>
            <ac:picMk id="4" creationId="{53D81F87-12B3-D69B-4ED2-B8B70318C1A5}"/>
          </ac:picMkLst>
        </pc:picChg>
      </pc:sldChg>
      <pc:sldChg chg="modSp mod ord">
        <pc:chgData name="Grabarz, Alison" userId="9881ccb0-70bf-4356-b9cf-eeb5d746d09b" providerId="ADAL" clId="{9AD79C1A-E4A8-4EDD-9A61-B98314A79FD6}" dt="2026-02-18T21:28:50.971" v="4674" actId="1076"/>
        <pc:sldMkLst>
          <pc:docMk/>
          <pc:sldMk cId="3046131093" sldId="263"/>
        </pc:sldMkLst>
        <pc:spChg chg="mod">
          <ac:chgData name="Grabarz, Alison" userId="9881ccb0-70bf-4356-b9cf-eeb5d746d09b" providerId="ADAL" clId="{9AD79C1A-E4A8-4EDD-9A61-B98314A79FD6}" dt="2026-02-18T21:26:46.328" v="4648" actId="1076"/>
          <ac:spMkLst>
            <pc:docMk/>
            <pc:sldMk cId="3046131093" sldId="263"/>
            <ac:spMk id="2" creationId="{B73B4412-E23F-089C-59AC-0ECF8D48D184}"/>
          </ac:spMkLst>
        </pc:spChg>
        <pc:spChg chg="mod">
          <ac:chgData name="Grabarz, Alison" userId="9881ccb0-70bf-4356-b9cf-eeb5d746d09b" providerId="ADAL" clId="{9AD79C1A-E4A8-4EDD-9A61-B98314A79FD6}" dt="2026-02-18T21:24:05.146" v="4375" actId="20577"/>
          <ac:spMkLst>
            <pc:docMk/>
            <pc:sldMk cId="3046131093" sldId="263"/>
            <ac:spMk id="3" creationId="{976F96C1-F8A5-889B-562D-CD0764059209}"/>
          </ac:spMkLst>
        </pc:spChg>
        <pc:spChg chg="mod">
          <ac:chgData name="Grabarz, Alison" userId="9881ccb0-70bf-4356-b9cf-eeb5d746d09b" providerId="ADAL" clId="{9AD79C1A-E4A8-4EDD-9A61-B98314A79FD6}" dt="2026-02-18T21:28:45.615" v="4673" actId="14100"/>
          <ac:spMkLst>
            <pc:docMk/>
            <pc:sldMk cId="3046131093" sldId="263"/>
            <ac:spMk id="5" creationId="{C4145DA3-C5C3-665E-1E95-C6582987EF24}"/>
          </ac:spMkLst>
        </pc:spChg>
        <pc:picChg chg="mod">
          <ac:chgData name="Grabarz, Alison" userId="9881ccb0-70bf-4356-b9cf-eeb5d746d09b" providerId="ADAL" clId="{9AD79C1A-E4A8-4EDD-9A61-B98314A79FD6}" dt="2026-02-18T21:28:50.971" v="4674" actId="1076"/>
          <ac:picMkLst>
            <pc:docMk/>
            <pc:sldMk cId="3046131093" sldId="263"/>
            <ac:picMk id="6" creationId="{9EA04BE0-ACA6-3250-7475-B03D1DDEB9DB}"/>
          </ac:picMkLst>
        </pc:picChg>
      </pc:sldChg>
      <pc:sldChg chg="addSp modSp mod ord">
        <pc:chgData name="Grabarz, Alison" userId="9881ccb0-70bf-4356-b9cf-eeb5d746d09b" providerId="ADAL" clId="{9AD79C1A-E4A8-4EDD-9A61-B98314A79FD6}" dt="2026-02-20T14:51:33.580" v="5805" actId="1076"/>
        <pc:sldMkLst>
          <pc:docMk/>
          <pc:sldMk cId="1064492334" sldId="264"/>
        </pc:sldMkLst>
        <pc:spChg chg="mod">
          <ac:chgData name="Grabarz, Alison" userId="9881ccb0-70bf-4356-b9cf-eeb5d746d09b" providerId="ADAL" clId="{9AD79C1A-E4A8-4EDD-9A61-B98314A79FD6}" dt="2026-02-18T21:33:52.540" v="4887" actId="1076"/>
          <ac:spMkLst>
            <pc:docMk/>
            <pc:sldMk cId="1064492334" sldId="264"/>
            <ac:spMk id="2" creationId="{B73B4412-E23F-089C-59AC-0ECF8D48D184}"/>
          </ac:spMkLst>
        </pc:spChg>
        <pc:spChg chg="mod">
          <ac:chgData name="Grabarz, Alison" userId="9881ccb0-70bf-4356-b9cf-eeb5d746d09b" providerId="ADAL" clId="{9AD79C1A-E4A8-4EDD-9A61-B98314A79FD6}" dt="2026-02-18T21:29:39.528" v="4688" actId="1076"/>
          <ac:spMkLst>
            <pc:docMk/>
            <pc:sldMk cId="1064492334" sldId="264"/>
            <ac:spMk id="3" creationId="{976F96C1-F8A5-889B-562D-CD0764059209}"/>
          </ac:spMkLst>
        </pc:spChg>
        <pc:spChg chg="add mod">
          <ac:chgData name="Grabarz, Alison" userId="9881ccb0-70bf-4356-b9cf-eeb5d746d09b" providerId="ADAL" clId="{9AD79C1A-E4A8-4EDD-9A61-B98314A79FD6}" dt="2026-02-20T14:51:21.701" v="5803" actId="404"/>
          <ac:spMkLst>
            <pc:docMk/>
            <pc:sldMk cId="1064492334" sldId="264"/>
            <ac:spMk id="4" creationId="{64CC2F83-D7C2-9AB1-11F4-89EFF6147FF9}"/>
          </ac:spMkLst>
        </pc:spChg>
        <pc:spChg chg="mod">
          <ac:chgData name="Grabarz, Alison" userId="9881ccb0-70bf-4356-b9cf-eeb5d746d09b" providerId="ADAL" clId="{9AD79C1A-E4A8-4EDD-9A61-B98314A79FD6}" dt="2026-02-20T14:51:33.580" v="5805" actId="1076"/>
          <ac:spMkLst>
            <pc:docMk/>
            <pc:sldMk cId="1064492334" sldId="264"/>
            <ac:spMk id="5" creationId="{C4145DA3-C5C3-665E-1E95-C6582987EF24}"/>
          </ac:spMkLst>
        </pc:spChg>
      </pc:sldChg>
      <pc:sldChg chg="addSp modSp mod ord">
        <pc:chgData name="Grabarz, Alison" userId="9881ccb0-70bf-4356-b9cf-eeb5d746d09b" providerId="ADAL" clId="{9AD79C1A-E4A8-4EDD-9A61-B98314A79FD6}" dt="2026-02-20T15:31:45.018" v="7164" actId="1076"/>
        <pc:sldMkLst>
          <pc:docMk/>
          <pc:sldMk cId="2409284805" sldId="265"/>
        </pc:sldMkLst>
        <pc:spChg chg="mod">
          <ac:chgData name="Grabarz, Alison" userId="9881ccb0-70bf-4356-b9cf-eeb5d746d09b" providerId="ADAL" clId="{9AD79C1A-E4A8-4EDD-9A61-B98314A79FD6}" dt="2026-02-18T21:34:35.172" v="4901" actId="1076"/>
          <ac:spMkLst>
            <pc:docMk/>
            <pc:sldMk cId="2409284805" sldId="265"/>
            <ac:spMk id="2" creationId="{B73B4412-E23F-089C-59AC-0ECF8D48D184}"/>
          </ac:spMkLst>
        </pc:spChg>
        <pc:spChg chg="mod">
          <ac:chgData name="Grabarz, Alison" userId="9881ccb0-70bf-4356-b9cf-eeb5d746d09b" providerId="ADAL" clId="{9AD79C1A-E4A8-4EDD-9A61-B98314A79FD6}" dt="2026-02-18T21:34:56.596" v="4938" actId="1076"/>
          <ac:spMkLst>
            <pc:docMk/>
            <pc:sldMk cId="2409284805" sldId="265"/>
            <ac:spMk id="3" creationId="{976F96C1-F8A5-889B-562D-CD0764059209}"/>
          </ac:spMkLst>
        </pc:spChg>
        <pc:spChg chg="mod">
          <ac:chgData name="Grabarz, Alison" userId="9881ccb0-70bf-4356-b9cf-eeb5d746d09b" providerId="ADAL" clId="{9AD79C1A-E4A8-4EDD-9A61-B98314A79FD6}" dt="2026-02-20T14:51:45.465" v="5806" actId="1076"/>
          <ac:spMkLst>
            <pc:docMk/>
            <pc:sldMk cId="2409284805" sldId="265"/>
            <ac:spMk id="5" creationId="{C4145DA3-C5C3-665E-1E95-C6582987EF24}"/>
          </ac:spMkLst>
        </pc:spChg>
        <pc:spChg chg="mod">
          <ac:chgData name="Grabarz, Alison" userId="9881ccb0-70bf-4356-b9cf-eeb5d746d09b" providerId="ADAL" clId="{9AD79C1A-E4A8-4EDD-9A61-B98314A79FD6}" dt="2026-02-20T15:31:45.018" v="7164" actId="1076"/>
          <ac:spMkLst>
            <pc:docMk/>
            <pc:sldMk cId="2409284805" sldId="265"/>
            <ac:spMk id="6" creationId="{A1010536-5269-87D4-57E7-5BAB5F96C696}"/>
          </ac:spMkLst>
        </pc:spChg>
        <pc:spChg chg="mod">
          <ac:chgData name="Grabarz, Alison" userId="9881ccb0-70bf-4356-b9cf-eeb5d746d09b" providerId="ADAL" clId="{9AD79C1A-E4A8-4EDD-9A61-B98314A79FD6}" dt="2026-02-18T21:35:48.413" v="4953" actId="1076"/>
          <ac:spMkLst>
            <pc:docMk/>
            <pc:sldMk cId="2409284805" sldId="265"/>
            <ac:spMk id="8" creationId="{DE79528D-A8A2-BFD2-059F-6E76F45727D1}"/>
          </ac:spMkLst>
        </pc:spChg>
        <pc:picChg chg="add mod">
          <ac:chgData name="Grabarz, Alison" userId="9881ccb0-70bf-4356-b9cf-eeb5d746d09b" providerId="ADAL" clId="{9AD79C1A-E4A8-4EDD-9A61-B98314A79FD6}" dt="2026-02-20T14:52:39.424" v="5812" actId="1076"/>
          <ac:picMkLst>
            <pc:docMk/>
            <pc:sldMk cId="2409284805" sldId="265"/>
            <ac:picMk id="5122" creationId="{8541C4DF-015E-F96F-AAAD-E439A693BA23}"/>
          </ac:picMkLst>
        </pc:picChg>
      </pc:sldChg>
      <pc:sldChg chg="modSp del mod ord">
        <pc:chgData name="Grabarz, Alison" userId="9881ccb0-70bf-4356-b9cf-eeb5d746d09b" providerId="ADAL" clId="{9AD79C1A-E4A8-4EDD-9A61-B98314A79FD6}" dt="2026-03-02T15:22:37.600" v="8447" actId="2696"/>
        <pc:sldMkLst>
          <pc:docMk/>
          <pc:sldMk cId="414869293" sldId="267"/>
        </pc:sldMkLst>
      </pc:sldChg>
      <pc:sldChg chg="modSp add mod">
        <pc:chgData name="Grabarz, Alison" userId="9881ccb0-70bf-4356-b9cf-eeb5d746d09b" providerId="ADAL" clId="{9AD79C1A-E4A8-4EDD-9A61-B98314A79FD6}" dt="2026-03-02T21:16:55.257" v="8721" actId="20577"/>
        <pc:sldMkLst>
          <pc:docMk/>
          <pc:sldMk cId="2639331182" sldId="268"/>
        </pc:sldMkLst>
        <pc:spChg chg="mod">
          <ac:chgData name="Grabarz, Alison" userId="9881ccb0-70bf-4356-b9cf-eeb5d746d09b" providerId="ADAL" clId="{9AD79C1A-E4A8-4EDD-9A61-B98314A79FD6}" dt="2026-02-18T20:25:18.537" v="1438" actId="1076"/>
          <ac:spMkLst>
            <pc:docMk/>
            <pc:sldMk cId="2639331182" sldId="268"/>
            <ac:spMk id="2" creationId="{B73B4412-E23F-089C-59AC-0ECF8D48D184}"/>
          </ac:spMkLst>
        </pc:spChg>
        <pc:graphicFrameChg chg="modGraphic">
          <ac:chgData name="Grabarz, Alison" userId="9881ccb0-70bf-4356-b9cf-eeb5d746d09b" providerId="ADAL" clId="{9AD79C1A-E4A8-4EDD-9A61-B98314A79FD6}" dt="2026-03-02T21:16:55.257" v="8721" actId="20577"/>
          <ac:graphicFrameMkLst>
            <pc:docMk/>
            <pc:sldMk cId="2639331182" sldId="268"/>
            <ac:graphicFrameMk id="7" creationId="{727BF4D0-EAE6-9C68-9D11-69E13F1CD0F8}"/>
          </ac:graphicFrameMkLst>
        </pc:graphicFrameChg>
      </pc:sldChg>
      <pc:sldChg chg="addSp delSp modSp add del mod">
        <pc:chgData name="Grabarz, Alison" userId="9881ccb0-70bf-4356-b9cf-eeb5d746d09b" providerId="ADAL" clId="{9AD79C1A-E4A8-4EDD-9A61-B98314A79FD6}" dt="2026-03-02T15:14:31.448" v="8358" actId="2696"/>
        <pc:sldMkLst>
          <pc:docMk/>
          <pc:sldMk cId="1539670955" sldId="269"/>
        </pc:sldMkLst>
      </pc:sldChg>
      <pc:sldChg chg="addSp modSp add mod">
        <pc:chgData name="Grabarz, Alison" userId="9881ccb0-70bf-4356-b9cf-eeb5d746d09b" providerId="ADAL" clId="{9AD79C1A-E4A8-4EDD-9A61-B98314A79FD6}" dt="2026-02-20T16:15:35.435" v="8292" actId="20577"/>
        <pc:sldMkLst>
          <pc:docMk/>
          <pc:sldMk cId="571351944" sldId="270"/>
        </pc:sldMkLst>
        <pc:spChg chg="mod">
          <ac:chgData name="Grabarz, Alison" userId="9881ccb0-70bf-4356-b9cf-eeb5d746d09b" providerId="ADAL" clId="{9AD79C1A-E4A8-4EDD-9A61-B98314A79FD6}" dt="2026-02-18T20:25:08.430" v="1437" actId="1076"/>
          <ac:spMkLst>
            <pc:docMk/>
            <pc:sldMk cId="571351944" sldId="270"/>
            <ac:spMk id="2" creationId="{C5B50C8E-7626-5B6F-FE59-3529BFA6911C}"/>
          </ac:spMkLst>
        </pc:spChg>
        <pc:spChg chg="add mod">
          <ac:chgData name="Grabarz, Alison" userId="9881ccb0-70bf-4356-b9cf-eeb5d746d09b" providerId="ADAL" clId="{9AD79C1A-E4A8-4EDD-9A61-B98314A79FD6}" dt="2026-02-20T16:15:35.435" v="8292" actId="20577"/>
          <ac:spMkLst>
            <pc:docMk/>
            <pc:sldMk cId="571351944" sldId="270"/>
            <ac:spMk id="4" creationId="{9DFF93D9-5119-AA86-8470-CF62982051AC}"/>
          </ac:spMkLst>
        </pc:spChg>
        <pc:picChg chg="add mod">
          <ac:chgData name="Grabarz, Alison" userId="9881ccb0-70bf-4356-b9cf-eeb5d746d09b" providerId="ADAL" clId="{9AD79C1A-E4A8-4EDD-9A61-B98314A79FD6}" dt="2026-02-20T14:49:19.902" v="5800" actId="1076"/>
          <ac:picMkLst>
            <pc:docMk/>
            <pc:sldMk cId="571351944" sldId="270"/>
            <ac:picMk id="7" creationId="{2B68F073-5C61-C602-A0BD-F2E5020F92D9}"/>
          </ac:picMkLst>
        </pc:picChg>
      </pc:sldChg>
      <pc:sldChg chg="addSp delSp modSp add mod">
        <pc:chgData name="Grabarz, Alison" userId="9881ccb0-70bf-4356-b9cf-eeb5d746d09b" providerId="ADAL" clId="{9AD79C1A-E4A8-4EDD-9A61-B98314A79FD6}" dt="2026-02-20T14:13:59.471" v="5756" actId="1076"/>
        <pc:sldMkLst>
          <pc:docMk/>
          <pc:sldMk cId="1851999476" sldId="271"/>
        </pc:sldMkLst>
        <pc:spChg chg="mod">
          <ac:chgData name="Grabarz, Alison" userId="9881ccb0-70bf-4356-b9cf-eeb5d746d09b" providerId="ADAL" clId="{9AD79C1A-E4A8-4EDD-9A61-B98314A79FD6}" dt="2026-02-18T20:52:56.436" v="2685" actId="1076"/>
          <ac:spMkLst>
            <pc:docMk/>
            <pc:sldMk cId="1851999476" sldId="271"/>
            <ac:spMk id="2" creationId="{C89A86B1-F693-10B7-F6C5-DE8623FDDC78}"/>
          </ac:spMkLst>
        </pc:spChg>
        <pc:spChg chg="add mod">
          <ac:chgData name="Grabarz, Alison" userId="9881ccb0-70bf-4356-b9cf-eeb5d746d09b" providerId="ADAL" clId="{9AD79C1A-E4A8-4EDD-9A61-B98314A79FD6}" dt="2026-02-20T14:05:52.345" v="5713" actId="14100"/>
          <ac:spMkLst>
            <pc:docMk/>
            <pc:sldMk cId="1851999476" sldId="271"/>
            <ac:spMk id="4" creationId="{9C11CC4E-8071-6DA1-C249-6E2E136A732E}"/>
          </ac:spMkLst>
        </pc:spChg>
        <pc:picChg chg="add mod">
          <ac:chgData name="Grabarz, Alison" userId="9881ccb0-70bf-4356-b9cf-eeb5d746d09b" providerId="ADAL" clId="{9AD79C1A-E4A8-4EDD-9A61-B98314A79FD6}" dt="2026-02-20T14:10:01.565" v="5742" actId="1076"/>
          <ac:picMkLst>
            <pc:docMk/>
            <pc:sldMk cId="1851999476" sldId="271"/>
            <ac:picMk id="5" creationId="{542D748C-F0CE-7A4A-BB2A-97380DCFCC1F}"/>
          </ac:picMkLst>
        </pc:picChg>
        <pc:picChg chg="add mod">
          <ac:chgData name="Grabarz, Alison" userId="9881ccb0-70bf-4356-b9cf-eeb5d746d09b" providerId="ADAL" clId="{9AD79C1A-E4A8-4EDD-9A61-B98314A79FD6}" dt="2026-02-20T14:13:47.582" v="5753" actId="1076"/>
          <ac:picMkLst>
            <pc:docMk/>
            <pc:sldMk cId="1851999476" sldId="271"/>
            <ac:picMk id="7" creationId="{B14DFC5D-5CCC-573F-4344-78C7285A8B65}"/>
          </ac:picMkLst>
        </pc:picChg>
        <pc:picChg chg="add mod">
          <ac:chgData name="Grabarz, Alison" userId="9881ccb0-70bf-4356-b9cf-eeb5d746d09b" providerId="ADAL" clId="{9AD79C1A-E4A8-4EDD-9A61-B98314A79FD6}" dt="2026-02-20T14:12:24.473" v="5751" actId="208"/>
          <ac:picMkLst>
            <pc:docMk/>
            <pc:sldMk cId="1851999476" sldId="271"/>
            <ac:picMk id="17" creationId="{6C4695DF-2DB4-7517-837F-CFA8981E7E5F}"/>
          </ac:picMkLst>
        </pc:picChg>
        <pc:picChg chg="add mod">
          <ac:chgData name="Grabarz, Alison" userId="9881ccb0-70bf-4356-b9cf-eeb5d746d09b" providerId="ADAL" clId="{9AD79C1A-E4A8-4EDD-9A61-B98314A79FD6}" dt="2026-02-20T14:13:59.471" v="5756" actId="1076"/>
          <ac:picMkLst>
            <pc:docMk/>
            <pc:sldMk cId="1851999476" sldId="271"/>
            <ac:picMk id="1026" creationId="{AD61ECD4-2F03-ADE9-F90C-C2C7B397579D}"/>
          </ac:picMkLst>
        </pc:picChg>
      </pc:sldChg>
      <pc:sldChg chg="addSp delSp modSp add mod">
        <pc:chgData name="Grabarz, Alison" userId="9881ccb0-70bf-4356-b9cf-eeb5d746d09b" providerId="ADAL" clId="{9AD79C1A-E4A8-4EDD-9A61-B98314A79FD6}" dt="2026-03-02T21:18:15.987" v="8732" actId="1076"/>
        <pc:sldMkLst>
          <pc:docMk/>
          <pc:sldMk cId="724075064" sldId="272"/>
        </pc:sldMkLst>
        <pc:spChg chg="add mod">
          <ac:chgData name="Grabarz, Alison" userId="9881ccb0-70bf-4356-b9cf-eeb5d746d09b" providerId="ADAL" clId="{9AD79C1A-E4A8-4EDD-9A61-B98314A79FD6}" dt="2026-03-02T21:18:15.987" v="8732" actId="1076"/>
          <ac:spMkLst>
            <pc:docMk/>
            <pc:sldMk cId="724075064" sldId="272"/>
            <ac:spMk id="3" creationId="{64D424C8-F745-2019-9858-B9C283951E94}"/>
          </ac:spMkLst>
        </pc:spChg>
        <pc:spChg chg="del mod">
          <ac:chgData name="Grabarz, Alison" userId="9881ccb0-70bf-4356-b9cf-eeb5d746d09b" providerId="ADAL" clId="{9AD79C1A-E4A8-4EDD-9A61-B98314A79FD6}" dt="2026-03-02T21:18:11.923" v="8730" actId="478"/>
          <ac:spMkLst>
            <pc:docMk/>
            <pc:sldMk cId="724075064" sldId="272"/>
            <ac:spMk id="5" creationId="{BDC7767A-E4D3-C5C8-6283-D044B4BF927B}"/>
          </ac:spMkLst>
        </pc:spChg>
      </pc:sldChg>
      <pc:sldChg chg="addSp delSp modSp add mod ord">
        <pc:chgData name="Grabarz, Alison" userId="9881ccb0-70bf-4356-b9cf-eeb5d746d09b" providerId="ADAL" clId="{9AD79C1A-E4A8-4EDD-9A61-B98314A79FD6}" dt="2026-03-02T21:17:48.183" v="8729" actId="20577"/>
        <pc:sldMkLst>
          <pc:docMk/>
          <pc:sldMk cId="3357468230" sldId="273"/>
        </pc:sldMkLst>
        <pc:spChg chg="mod">
          <ac:chgData name="Grabarz, Alison" userId="9881ccb0-70bf-4356-b9cf-eeb5d746d09b" providerId="ADAL" clId="{9AD79C1A-E4A8-4EDD-9A61-B98314A79FD6}" dt="2026-03-02T21:17:48.183" v="8729" actId="20577"/>
          <ac:spMkLst>
            <pc:docMk/>
            <pc:sldMk cId="3357468230" sldId="273"/>
            <ac:spMk id="7" creationId="{3F9756AE-C67B-5F36-FF77-F70764F27449}"/>
          </ac:spMkLst>
        </pc:spChg>
        <pc:picChg chg="add mod">
          <ac:chgData name="Grabarz, Alison" userId="9881ccb0-70bf-4356-b9cf-eeb5d746d09b" providerId="ADAL" clId="{9AD79C1A-E4A8-4EDD-9A61-B98314A79FD6}" dt="2026-02-18T20:42:40.481" v="2311" actId="1076"/>
          <ac:picMkLst>
            <pc:docMk/>
            <pc:sldMk cId="3357468230" sldId="273"/>
            <ac:picMk id="3074" creationId="{6B06970E-2BB2-24AB-687C-187E20403A57}"/>
          </ac:picMkLst>
        </pc:picChg>
      </pc:sldChg>
      <pc:sldChg chg="addSp delSp modSp add mod">
        <pc:chgData name="Grabarz, Alison" userId="9881ccb0-70bf-4356-b9cf-eeb5d746d09b" providerId="ADAL" clId="{9AD79C1A-E4A8-4EDD-9A61-B98314A79FD6}" dt="2026-02-20T14:46:58.261" v="5789" actId="1076"/>
        <pc:sldMkLst>
          <pc:docMk/>
          <pc:sldMk cId="834682816" sldId="274"/>
        </pc:sldMkLst>
        <pc:spChg chg="mod">
          <ac:chgData name="Grabarz, Alison" userId="9881ccb0-70bf-4356-b9cf-eeb5d746d09b" providerId="ADAL" clId="{9AD79C1A-E4A8-4EDD-9A61-B98314A79FD6}" dt="2026-02-20T14:01:01.807" v="5695" actId="20577"/>
          <ac:spMkLst>
            <pc:docMk/>
            <pc:sldMk cId="834682816" sldId="274"/>
            <ac:spMk id="4" creationId="{3562FC23-513E-161A-E20D-CE278C843668}"/>
          </ac:spMkLst>
        </pc:spChg>
        <pc:picChg chg="add mod">
          <ac:chgData name="Grabarz, Alison" userId="9881ccb0-70bf-4356-b9cf-eeb5d746d09b" providerId="ADAL" clId="{9AD79C1A-E4A8-4EDD-9A61-B98314A79FD6}" dt="2026-02-20T14:46:50.226" v="5786" actId="1076"/>
          <ac:picMkLst>
            <pc:docMk/>
            <pc:sldMk cId="834682816" sldId="274"/>
            <ac:picMk id="2050" creationId="{8EE84A43-0F2A-5B63-28DA-EF35CB7B5BD3}"/>
          </ac:picMkLst>
        </pc:picChg>
        <pc:picChg chg="add mod">
          <ac:chgData name="Grabarz, Alison" userId="9881ccb0-70bf-4356-b9cf-eeb5d746d09b" providerId="ADAL" clId="{9AD79C1A-E4A8-4EDD-9A61-B98314A79FD6}" dt="2026-02-20T14:46:58.261" v="5789" actId="1076"/>
          <ac:picMkLst>
            <pc:docMk/>
            <pc:sldMk cId="834682816" sldId="274"/>
            <ac:picMk id="3074" creationId="{4B1F3BAE-914A-EDD9-C66C-942CBEC3559C}"/>
          </ac:picMkLst>
        </pc:picChg>
      </pc:sldChg>
      <pc:sldChg chg="addSp delSp modSp add mod">
        <pc:chgData name="Grabarz, Alison" userId="9881ccb0-70bf-4356-b9cf-eeb5d746d09b" providerId="ADAL" clId="{9AD79C1A-E4A8-4EDD-9A61-B98314A79FD6}" dt="2026-02-20T14:46:03.022" v="5785" actId="1076"/>
        <pc:sldMkLst>
          <pc:docMk/>
          <pc:sldMk cId="3121646768" sldId="275"/>
        </pc:sldMkLst>
        <pc:spChg chg="add mod">
          <ac:chgData name="Grabarz, Alison" userId="9881ccb0-70bf-4356-b9cf-eeb5d746d09b" providerId="ADAL" clId="{9AD79C1A-E4A8-4EDD-9A61-B98314A79FD6}" dt="2026-02-20T14:29:51.358" v="5761" actId="20577"/>
          <ac:spMkLst>
            <pc:docMk/>
            <pc:sldMk cId="3121646768" sldId="275"/>
            <ac:spMk id="3" creationId="{1421F01B-9087-854A-EC0C-A67E3C4BCF4D}"/>
          </ac:spMkLst>
        </pc:spChg>
        <pc:picChg chg="add mod">
          <ac:chgData name="Grabarz, Alison" userId="9881ccb0-70bf-4356-b9cf-eeb5d746d09b" providerId="ADAL" clId="{9AD79C1A-E4A8-4EDD-9A61-B98314A79FD6}" dt="2026-02-20T14:44:36.003" v="5779" actId="1076"/>
          <ac:picMkLst>
            <pc:docMk/>
            <pc:sldMk cId="3121646768" sldId="275"/>
            <ac:picMk id="5" creationId="{57211B5F-B27C-F214-6319-6F112026C240}"/>
          </ac:picMkLst>
        </pc:picChg>
        <pc:picChg chg="add mod">
          <ac:chgData name="Grabarz, Alison" userId="9881ccb0-70bf-4356-b9cf-eeb5d746d09b" providerId="ADAL" clId="{9AD79C1A-E4A8-4EDD-9A61-B98314A79FD6}" dt="2026-02-20T14:45:28.796" v="5782" actId="1076"/>
          <ac:picMkLst>
            <pc:docMk/>
            <pc:sldMk cId="3121646768" sldId="275"/>
            <ac:picMk id="2050" creationId="{7A47A025-C35D-45E5-164B-61A4DD49A403}"/>
          </ac:picMkLst>
        </pc:picChg>
        <pc:picChg chg="add mod">
          <ac:chgData name="Grabarz, Alison" userId="9881ccb0-70bf-4356-b9cf-eeb5d746d09b" providerId="ADAL" clId="{9AD79C1A-E4A8-4EDD-9A61-B98314A79FD6}" dt="2026-02-20T14:45:24.130" v="5780" actId="1076"/>
          <ac:picMkLst>
            <pc:docMk/>
            <pc:sldMk cId="3121646768" sldId="275"/>
            <ac:picMk id="2052" creationId="{CAD5509D-CA9F-7513-AEDE-4CB21E781B61}"/>
          </ac:picMkLst>
        </pc:picChg>
        <pc:picChg chg="add mod">
          <ac:chgData name="Grabarz, Alison" userId="9881ccb0-70bf-4356-b9cf-eeb5d746d09b" providerId="ADAL" clId="{9AD79C1A-E4A8-4EDD-9A61-B98314A79FD6}" dt="2026-02-20T14:46:03.022" v="5785" actId="1076"/>
          <ac:picMkLst>
            <pc:docMk/>
            <pc:sldMk cId="3121646768" sldId="275"/>
            <ac:picMk id="2054" creationId="{28BA5B9A-06E1-6ADD-1E23-BC8F0689E700}"/>
          </ac:picMkLst>
        </pc:picChg>
      </pc:sldChg>
      <pc:sldChg chg="addSp modSp add mod ord">
        <pc:chgData name="Grabarz, Alison" userId="9881ccb0-70bf-4356-b9cf-eeb5d746d09b" providerId="ADAL" clId="{9AD79C1A-E4A8-4EDD-9A61-B98314A79FD6}" dt="2026-02-20T16:09:35.095" v="8034" actId="1076"/>
        <pc:sldMkLst>
          <pc:docMk/>
          <pc:sldMk cId="3822802086" sldId="281"/>
        </pc:sldMkLst>
        <pc:spChg chg="mod">
          <ac:chgData name="Grabarz, Alison" userId="9881ccb0-70bf-4356-b9cf-eeb5d746d09b" providerId="ADAL" clId="{9AD79C1A-E4A8-4EDD-9A61-B98314A79FD6}" dt="2026-02-20T15:58:56.403" v="7835" actId="1076"/>
          <ac:spMkLst>
            <pc:docMk/>
            <pc:sldMk cId="3822802086" sldId="281"/>
            <ac:spMk id="5" creationId="{C62CB322-BD21-EDD3-1191-2671DF79A2DE}"/>
          </ac:spMkLst>
        </pc:spChg>
        <pc:spChg chg="mod">
          <ac:chgData name="Grabarz, Alison" userId="9881ccb0-70bf-4356-b9cf-eeb5d746d09b" providerId="ADAL" clId="{9AD79C1A-E4A8-4EDD-9A61-B98314A79FD6}" dt="2026-02-20T15:59:28.886" v="7841" actId="27636"/>
          <ac:spMkLst>
            <pc:docMk/>
            <pc:sldMk cId="3822802086" sldId="281"/>
            <ac:spMk id="16" creationId="{8DD36795-D863-911E-2930-8268D9173078}"/>
          </ac:spMkLst>
        </pc:spChg>
        <pc:picChg chg="add mod">
          <ac:chgData name="Grabarz, Alison" userId="9881ccb0-70bf-4356-b9cf-eeb5d746d09b" providerId="ADAL" clId="{9AD79C1A-E4A8-4EDD-9A61-B98314A79FD6}" dt="2026-02-20T16:09:35.095" v="8034" actId="1076"/>
          <ac:picMkLst>
            <pc:docMk/>
            <pc:sldMk cId="3822802086" sldId="281"/>
            <ac:picMk id="8194" creationId="{ED01DACB-643F-DD83-769F-00A9F0E4F825}"/>
          </ac:picMkLst>
        </pc:picChg>
      </pc:sldChg>
      <pc:sldChg chg="modSp add del mod">
        <pc:chgData name="Grabarz, Alison" userId="9881ccb0-70bf-4356-b9cf-eeb5d746d09b" providerId="ADAL" clId="{9AD79C1A-E4A8-4EDD-9A61-B98314A79FD6}" dt="2026-03-02T15:16:57.933" v="8414" actId="2696"/>
        <pc:sldMkLst>
          <pc:docMk/>
          <pc:sldMk cId="2398593320" sldId="303"/>
        </pc:sldMkLst>
        <pc:spChg chg="mod">
          <ac:chgData name="Grabarz, Alison" userId="9881ccb0-70bf-4356-b9cf-eeb5d746d09b" providerId="ADAL" clId="{9AD79C1A-E4A8-4EDD-9A61-B98314A79FD6}" dt="2026-03-02T15:16:12.984" v="8408" actId="20577"/>
          <ac:spMkLst>
            <pc:docMk/>
            <pc:sldMk cId="2398593320" sldId="303"/>
            <ac:spMk id="3" creationId="{5963B52B-5DCE-BD38-F2C9-7F07AC9BD527}"/>
          </ac:spMkLst>
        </pc:spChg>
      </pc:sldChg>
      <pc:sldChg chg="delSp modSp add mod">
        <pc:chgData name="Grabarz, Alison" userId="9881ccb0-70bf-4356-b9cf-eeb5d746d09b" providerId="ADAL" clId="{9AD79C1A-E4A8-4EDD-9A61-B98314A79FD6}" dt="2026-02-18T21:47:42.082" v="5292" actId="1076"/>
        <pc:sldMkLst>
          <pc:docMk/>
          <pc:sldMk cId="4004159317" sldId="304"/>
        </pc:sldMkLst>
        <pc:spChg chg="mod">
          <ac:chgData name="Grabarz, Alison" userId="9881ccb0-70bf-4356-b9cf-eeb5d746d09b" providerId="ADAL" clId="{9AD79C1A-E4A8-4EDD-9A61-B98314A79FD6}" dt="2026-02-18T21:43:59.242" v="5103" actId="14100"/>
          <ac:spMkLst>
            <pc:docMk/>
            <pc:sldMk cId="4004159317" sldId="304"/>
            <ac:spMk id="2" creationId="{23FE5964-56FE-0342-F90E-406A6F7BEFE7}"/>
          </ac:spMkLst>
        </pc:spChg>
        <pc:spChg chg="mod">
          <ac:chgData name="Grabarz, Alison" userId="9881ccb0-70bf-4356-b9cf-eeb5d746d09b" providerId="ADAL" clId="{9AD79C1A-E4A8-4EDD-9A61-B98314A79FD6}" dt="2026-02-18T21:44:05.678" v="5122" actId="20577"/>
          <ac:spMkLst>
            <pc:docMk/>
            <pc:sldMk cId="4004159317" sldId="304"/>
            <ac:spMk id="3" creationId="{AAA79E01-BA7F-0CB7-DE10-1C48DF561976}"/>
          </ac:spMkLst>
        </pc:spChg>
        <pc:spChg chg="mod">
          <ac:chgData name="Grabarz, Alison" userId="9881ccb0-70bf-4356-b9cf-eeb5d746d09b" providerId="ADAL" clId="{9AD79C1A-E4A8-4EDD-9A61-B98314A79FD6}" dt="2026-02-18T21:47:42.082" v="5292" actId="1076"/>
          <ac:spMkLst>
            <pc:docMk/>
            <pc:sldMk cId="4004159317" sldId="304"/>
            <ac:spMk id="5" creationId="{609DDE23-F2F7-442E-3857-59533CF25167}"/>
          </ac:spMkLst>
        </pc:spChg>
      </pc:sldChg>
      <pc:sldChg chg="addSp modSp add mod">
        <pc:chgData name="Grabarz, Alison" userId="9881ccb0-70bf-4356-b9cf-eeb5d746d09b" providerId="ADAL" clId="{9AD79C1A-E4A8-4EDD-9A61-B98314A79FD6}" dt="2026-02-20T15:03:03.397" v="6160" actId="207"/>
        <pc:sldMkLst>
          <pc:docMk/>
          <pc:sldMk cId="3804580621" sldId="305"/>
        </pc:sldMkLst>
        <pc:spChg chg="add mod">
          <ac:chgData name="Grabarz, Alison" userId="9881ccb0-70bf-4356-b9cf-eeb5d746d09b" providerId="ADAL" clId="{9AD79C1A-E4A8-4EDD-9A61-B98314A79FD6}" dt="2026-02-20T15:03:03.397" v="6160" actId="207"/>
          <ac:spMkLst>
            <pc:docMk/>
            <pc:sldMk cId="3804580621" sldId="305"/>
            <ac:spMk id="2" creationId="{0719BD27-14A0-1C6B-96F5-A356C071445A}"/>
          </ac:spMkLst>
        </pc:spChg>
        <pc:spChg chg="mod">
          <ac:chgData name="Grabarz, Alison" userId="9881ccb0-70bf-4356-b9cf-eeb5d746d09b" providerId="ADAL" clId="{9AD79C1A-E4A8-4EDD-9A61-B98314A79FD6}" dt="2026-02-20T14:53:54.107" v="5850" actId="20577"/>
          <ac:spMkLst>
            <pc:docMk/>
            <pc:sldMk cId="3804580621" sldId="305"/>
            <ac:spMk id="5" creationId="{B3825964-DA2D-07D2-330F-347371F3B7DF}"/>
          </ac:spMkLst>
        </pc:spChg>
        <pc:spChg chg="mod">
          <ac:chgData name="Grabarz, Alison" userId="9881ccb0-70bf-4356-b9cf-eeb5d746d09b" providerId="ADAL" clId="{9AD79C1A-E4A8-4EDD-9A61-B98314A79FD6}" dt="2026-02-20T15:02:38.909" v="6158" actId="27636"/>
          <ac:spMkLst>
            <pc:docMk/>
            <pc:sldMk cId="3804580621" sldId="305"/>
            <ac:spMk id="16" creationId="{165BD63B-C63F-7EFB-FFF8-0B3D07A2808A}"/>
          </ac:spMkLst>
        </pc:spChg>
        <pc:picChg chg="add mod">
          <ac:chgData name="Grabarz, Alison" userId="9881ccb0-70bf-4356-b9cf-eeb5d746d09b" providerId="ADAL" clId="{9AD79C1A-E4A8-4EDD-9A61-B98314A79FD6}" dt="2026-02-20T15:02:19.148" v="6154" actId="1076"/>
          <ac:picMkLst>
            <pc:docMk/>
            <pc:sldMk cId="3804580621" sldId="305"/>
            <ac:picMk id="6146" creationId="{5E89DA47-C0A8-9F97-FFF8-6CFC951DD276}"/>
          </ac:picMkLst>
        </pc:picChg>
      </pc:sldChg>
      <pc:sldChg chg="modSp add del mod">
        <pc:chgData name="Grabarz, Alison" userId="9881ccb0-70bf-4356-b9cf-eeb5d746d09b" providerId="ADAL" clId="{9AD79C1A-E4A8-4EDD-9A61-B98314A79FD6}" dt="2026-03-02T15:15:56.465" v="8383" actId="2696"/>
        <pc:sldMkLst>
          <pc:docMk/>
          <pc:sldMk cId="824065381" sldId="306"/>
        </pc:sldMkLst>
      </pc:sldChg>
      <pc:sldChg chg="addSp delSp modSp add mod">
        <pc:chgData name="Grabarz, Alison" userId="9881ccb0-70bf-4356-b9cf-eeb5d746d09b" providerId="ADAL" clId="{9AD79C1A-E4A8-4EDD-9A61-B98314A79FD6}" dt="2026-02-20T16:18:00.889" v="8303" actId="20577"/>
        <pc:sldMkLst>
          <pc:docMk/>
          <pc:sldMk cId="3740337088" sldId="307"/>
        </pc:sldMkLst>
        <pc:spChg chg="mod">
          <ac:chgData name="Grabarz, Alison" userId="9881ccb0-70bf-4356-b9cf-eeb5d746d09b" providerId="ADAL" clId="{9AD79C1A-E4A8-4EDD-9A61-B98314A79FD6}" dt="2026-02-20T16:18:00.889" v="8303" actId="20577"/>
          <ac:spMkLst>
            <pc:docMk/>
            <pc:sldMk cId="3740337088" sldId="307"/>
            <ac:spMk id="2" creationId="{9E562739-2922-25B0-4F9A-518E855B4FE0}"/>
          </ac:spMkLst>
        </pc:spChg>
        <pc:spChg chg="mod">
          <ac:chgData name="Grabarz, Alison" userId="9881ccb0-70bf-4356-b9cf-eeb5d746d09b" providerId="ADAL" clId="{9AD79C1A-E4A8-4EDD-9A61-B98314A79FD6}" dt="2026-02-20T15:34:24.300" v="7265" actId="3626"/>
          <ac:spMkLst>
            <pc:docMk/>
            <pc:sldMk cId="3740337088" sldId="307"/>
            <ac:spMk id="5" creationId="{9FF4632A-0730-FB52-0F90-0826C58FF3CB}"/>
          </ac:spMkLst>
        </pc:spChg>
        <pc:spChg chg="mod">
          <ac:chgData name="Grabarz, Alison" userId="9881ccb0-70bf-4356-b9cf-eeb5d746d09b" providerId="ADAL" clId="{9AD79C1A-E4A8-4EDD-9A61-B98314A79FD6}" dt="2026-02-20T15:41:04.957" v="7773" actId="403"/>
          <ac:spMkLst>
            <pc:docMk/>
            <pc:sldMk cId="3740337088" sldId="307"/>
            <ac:spMk id="16" creationId="{A5D6DFB6-893E-43F4-6CD8-39600C6DF2A6}"/>
          </ac:spMkLst>
        </pc:spChg>
        <pc:picChg chg="add mod">
          <ac:chgData name="Grabarz, Alison" userId="9881ccb0-70bf-4356-b9cf-eeb5d746d09b" providerId="ADAL" clId="{9AD79C1A-E4A8-4EDD-9A61-B98314A79FD6}" dt="2026-02-20T15:42:23.073" v="7780" actId="1076"/>
          <ac:picMkLst>
            <pc:docMk/>
            <pc:sldMk cId="3740337088" sldId="307"/>
            <ac:picMk id="7170" creationId="{13F86488-3A7A-E997-99B4-86374AE18937}"/>
          </ac:picMkLst>
        </pc:picChg>
      </pc:sldChg>
      <pc:sldChg chg="addSp delSp modSp add mod">
        <pc:chgData name="Grabarz, Alison" userId="9881ccb0-70bf-4356-b9cf-eeb5d746d09b" providerId="ADAL" clId="{9AD79C1A-E4A8-4EDD-9A61-B98314A79FD6}" dt="2026-02-20T16:05:03.944" v="7944" actId="1076"/>
        <pc:sldMkLst>
          <pc:docMk/>
          <pc:sldMk cId="272724232" sldId="308"/>
        </pc:sldMkLst>
        <pc:spChg chg="mod">
          <ac:chgData name="Grabarz, Alison" userId="9881ccb0-70bf-4356-b9cf-eeb5d746d09b" providerId="ADAL" clId="{9AD79C1A-E4A8-4EDD-9A61-B98314A79FD6}" dt="2026-02-20T16:05:03.944" v="7944" actId="1076"/>
          <ac:spMkLst>
            <pc:docMk/>
            <pc:sldMk cId="272724232" sldId="308"/>
            <ac:spMk id="16" creationId="{D29C9FF2-9002-4555-5BFB-F29A96C53037}"/>
          </ac:spMkLst>
        </pc:spChg>
        <pc:picChg chg="add mod">
          <ac:chgData name="Grabarz, Alison" userId="9881ccb0-70bf-4356-b9cf-eeb5d746d09b" providerId="ADAL" clId="{9AD79C1A-E4A8-4EDD-9A61-B98314A79FD6}" dt="2026-02-20T16:04:50.919" v="7939" actId="1076"/>
          <ac:picMkLst>
            <pc:docMk/>
            <pc:sldMk cId="272724232" sldId="308"/>
            <ac:picMk id="9218" creationId="{415E2AE2-57B6-3162-A66C-624027DF85CE}"/>
          </ac:picMkLst>
        </pc:picChg>
      </pc:sldChg>
      <pc:sldChg chg="addSp delSp modSp add mod">
        <pc:chgData name="Grabarz, Alison" userId="9881ccb0-70bf-4356-b9cf-eeb5d746d09b" providerId="ADAL" clId="{9AD79C1A-E4A8-4EDD-9A61-B98314A79FD6}" dt="2026-02-20T16:09:23.496" v="8033" actId="1076"/>
        <pc:sldMkLst>
          <pc:docMk/>
          <pc:sldMk cId="4064560083" sldId="309"/>
        </pc:sldMkLst>
        <pc:spChg chg="mod">
          <ac:chgData name="Grabarz, Alison" userId="9881ccb0-70bf-4356-b9cf-eeb5d746d09b" providerId="ADAL" clId="{9AD79C1A-E4A8-4EDD-9A61-B98314A79FD6}" dt="2026-02-20T16:09:19.827" v="8032" actId="1076"/>
          <ac:spMkLst>
            <pc:docMk/>
            <pc:sldMk cId="4064560083" sldId="309"/>
            <ac:spMk id="5" creationId="{F7A02ABD-D61D-C6C4-7207-F36D59BAA8AF}"/>
          </ac:spMkLst>
        </pc:spChg>
        <pc:spChg chg="mod">
          <ac:chgData name="Grabarz, Alison" userId="9881ccb0-70bf-4356-b9cf-eeb5d746d09b" providerId="ADAL" clId="{9AD79C1A-E4A8-4EDD-9A61-B98314A79FD6}" dt="2026-02-20T16:09:23.496" v="8033" actId="1076"/>
          <ac:spMkLst>
            <pc:docMk/>
            <pc:sldMk cId="4064560083" sldId="309"/>
            <ac:spMk id="16" creationId="{9BFD198A-CC3D-D57A-7A8D-BEE0E5A70C01}"/>
          </ac:spMkLst>
        </pc:spChg>
        <pc:picChg chg="add mod">
          <ac:chgData name="Grabarz, Alison" userId="9881ccb0-70bf-4356-b9cf-eeb5d746d09b" providerId="ADAL" clId="{9AD79C1A-E4A8-4EDD-9A61-B98314A79FD6}" dt="2026-02-20T16:08:55.038" v="8030" actId="14100"/>
          <ac:picMkLst>
            <pc:docMk/>
            <pc:sldMk cId="4064560083" sldId="309"/>
            <ac:picMk id="10242" creationId="{A55EA896-D0E0-0F81-C1B5-59F5ABDB6434}"/>
          </ac:picMkLst>
        </pc:picChg>
      </pc:sldChg>
      <pc:sldChg chg="addSp delSp modSp add mod">
        <pc:chgData name="Grabarz, Alison" userId="9881ccb0-70bf-4356-b9cf-eeb5d746d09b" providerId="ADAL" clId="{9AD79C1A-E4A8-4EDD-9A61-B98314A79FD6}" dt="2026-02-20T16:21:41.496" v="8322" actId="1076"/>
        <pc:sldMkLst>
          <pc:docMk/>
          <pc:sldMk cId="3629604427" sldId="310"/>
        </pc:sldMkLst>
        <pc:spChg chg="add mod">
          <ac:chgData name="Grabarz, Alison" userId="9881ccb0-70bf-4356-b9cf-eeb5d746d09b" providerId="ADAL" clId="{9AD79C1A-E4A8-4EDD-9A61-B98314A79FD6}" dt="2026-02-20T16:21:41.496" v="8322" actId="1076"/>
          <ac:spMkLst>
            <pc:docMk/>
            <pc:sldMk cId="3629604427" sldId="310"/>
            <ac:spMk id="2" creationId="{5B087A50-F74B-54CB-FC6B-D6B1EDAC8A78}"/>
          </ac:spMkLst>
        </pc:spChg>
        <pc:spChg chg="mod">
          <ac:chgData name="Grabarz, Alison" userId="9881ccb0-70bf-4356-b9cf-eeb5d746d09b" providerId="ADAL" clId="{9AD79C1A-E4A8-4EDD-9A61-B98314A79FD6}" dt="2026-02-20T16:21:36.977" v="8321" actId="1076"/>
          <ac:spMkLst>
            <pc:docMk/>
            <pc:sldMk cId="3629604427" sldId="310"/>
            <ac:spMk id="16" creationId="{2CD88CB5-F9D8-930D-B146-8DA10760ADD1}"/>
          </ac:spMkLst>
        </pc:spChg>
        <pc:picChg chg="add mod">
          <ac:chgData name="Grabarz, Alison" userId="9881ccb0-70bf-4356-b9cf-eeb5d746d09b" providerId="ADAL" clId="{9AD79C1A-E4A8-4EDD-9A61-B98314A79FD6}" dt="2026-02-20T16:13:02.768" v="8196" actId="1076"/>
          <ac:picMkLst>
            <pc:docMk/>
            <pc:sldMk cId="3629604427" sldId="310"/>
            <ac:picMk id="11266" creationId="{BB911B65-88B7-3449-5B7D-6DC96933D623}"/>
          </ac:picMkLst>
        </pc:picChg>
      </pc:sldChg>
      <pc:sldChg chg="addSp delSp modSp add mod">
        <pc:chgData name="Grabarz, Alison" userId="9881ccb0-70bf-4356-b9cf-eeb5d746d09b" providerId="ADAL" clId="{9AD79C1A-E4A8-4EDD-9A61-B98314A79FD6}" dt="2026-03-02T21:17:28.638" v="8726" actId="1076"/>
        <pc:sldMkLst>
          <pc:docMk/>
          <pc:sldMk cId="0" sldId="311"/>
        </pc:sldMkLst>
        <pc:spChg chg="add mod">
          <ac:chgData name="Grabarz, Alison" userId="9881ccb0-70bf-4356-b9cf-eeb5d746d09b" providerId="ADAL" clId="{9AD79C1A-E4A8-4EDD-9A61-B98314A79FD6}" dt="2026-03-02T21:17:28.638" v="8726" actId="1076"/>
          <ac:spMkLst>
            <pc:docMk/>
            <pc:sldMk cId="0" sldId="311"/>
            <ac:spMk id="6" creationId="{63A85E7D-1EFD-8AFA-AF18-7716B9FA77C5}"/>
          </ac:spMkLst>
        </pc:spChg>
        <pc:spChg chg="mod">
          <ac:chgData name="Grabarz, Alison" userId="9881ccb0-70bf-4356-b9cf-eeb5d746d09b" providerId="ADAL" clId="{9AD79C1A-E4A8-4EDD-9A61-B98314A79FD6}" dt="2026-03-02T15:11:59.736" v="8335" actId="1076"/>
          <ac:spMkLst>
            <pc:docMk/>
            <pc:sldMk cId="0" sldId="311"/>
            <ac:spMk id="10" creationId="{00000000-0000-0000-0000-000000000000}"/>
          </ac:spMkLst>
        </pc:spChg>
        <pc:spChg chg="del mod">
          <ac:chgData name="Grabarz, Alison" userId="9881ccb0-70bf-4356-b9cf-eeb5d746d09b" providerId="ADAL" clId="{9AD79C1A-E4A8-4EDD-9A61-B98314A79FD6}" dt="2026-03-02T21:17:20.342" v="8722" actId="478"/>
          <ac:spMkLst>
            <pc:docMk/>
            <pc:sldMk cId="0" sldId="311"/>
            <ac:spMk id="11" creationId="{00000000-0000-0000-0000-000000000000}"/>
          </ac:spMkLst>
        </pc:spChg>
      </pc:sldChg>
      <pc:sldChg chg="addSp modSp add mod">
        <pc:chgData name="Grabarz, Alison" userId="9881ccb0-70bf-4356-b9cf-eeb5d746d09b" providerId="ADAL" clId="{9AD79C1A-E4A8-4EDD-9A61-B98314A79FD6}" dt="2026-03-02T15:15:50.633" v="8382" actId="1076"/>
        <pc:sldMkLst>
          <pc:docMk/>
          <pc:sldMk cId="0" sldId="312"/>
        </pc:sldMkLst>
        <pc:spChg chg="mod">
          <ac:chgData name="Grabarz, Alison" userId="9881ccb0-70bf-4356-b9cf-eeb5d746d09b" providerId="ADAL" clId="{9AD79C1A-E4A8-4EDD-9A61-B98314A79FD6}" dt="2026-03-02T15:14:59.132" v="8366" actId="1076"/>
          <ac:spMkLst>
            <pc:docMk/>
            <pc:sldMk cId="0" sldId="312"/>
            <ac:spMk id="5" creationId="{00000000-0000-0000-0000-000000000000}"/>
          </ac:spMkLst>
        </pc:spChg>
        <pc:spChg chg="add mod">
          <ac:chgData name="Grabarz, Alison" userId="9881ccb0-70bf-4356-b9cf-eeb5d746d09b" providerId="ADAL" clId="{9AD79C1A-E4A8-4EDD-9A61-B98314A79FD6}" dt="2026-03-02T15:15:50.633" v="8382" actId="1076"/>
          <ac:spMkLst>
            <pc:docMk/>
            <pc:sldMk cId="0" sldId="312"/>
            <ac:spMk id="6" creationId="{8750946D-052D-FD61-D0FA-FE539BB6C361}"/>
          </ac:spMkLst>
        </pc:spChg>
        <pc:grpChg chg="mod">
          <ac:chgData name="Grabarz, Alison" userId="9881ccb0-70bf-4356-b9cf-eeb5d746d09b" providerId="ADAL" clId="{9AD79C1A-E4A8-4EDD-9A61-B98314A79FD6}" dt="2026-03-02T15:14:38.838" v="8360" actId="1076"/>
          <ac:grpSpMkLst>
            <pc:docMk/>
            <pc:sldMk cId="0" sldId="312"/>
            <ac:grpSpMk id="2" creationId="{00000000-0000-0000-0000-000000000000}"/>
          </ac:grpSpMkLst>
        </pc:grpChg>
      </pc:sldChg>
      <pc:sldChg chg="addSp modSp add mod">
        <pc:chgData name="Grabarz, Alison" userId="9881ccb0-70bf-4356-b9cf-eeb5d746d09b" providerId="ADAL" clId="{9AD79C1A-E4A8-4EDD-9A61-B98314A79FD6}" dt="2026-03-02T15:16:50.759" v="8413" actId="1076"/>
        <pc:sldMkLst>
          <pc:docMk/>
          <pc:sldMk cId="0" sldId="313"/>
        </pc:sldMkLst>
        <pc:spChg chg="add mod">
          <ac:chgData name="Grabarz, Alison" userId="9881ccb0-70bf-4356-b9cf-eeb5d746d09b" providerId="ADAL" clId="{9AD79C1A-E4A8-4EDD-9A61-B98314A79FD6}" dt="2026-03-02T15:16:40.401" v="8411" actId="27636"/>
          <ac:spMkLst>
            <pc:docMk/>
            <pc:sldMk cId="0" sldId="313"/>
            <ac:spMk id="5" creationId="{A7DEA9D6-738F-9DE0-D4AA-CD150E3BF7CB}"/>
          </ac:spMkLst>
        </pc:spChg>
        <pc:spChg chg="add mod">
          <ac:chgData name="Grabarz, Alison" userId="9881ccb0-70bf-4356-b9cf-eeb5d746d09b" providerId="ADAL" clId="{9AD79C1A-E4A8-4EDD-9A61-B98314A79FD6}" dt="2026-03-02T15:16:50.759" v="8413" actId="1076"/>
          <ac:spMkLst>
            <pc:docMk/>
            <pc:sldMk cId="0" sldId="313"/>
            <ac:spMk id="6" creationId="{34718E55-41FC-2C2E-1343-0EFEB51FFBC2}"/>
          </ac:spMkLst>
        </pc:spChg>
      </pc:sldChg>
      <pc:sldChg chg="addSp modSp add mod">
        <pc:chgData name="Grabarz, Alison" userId="9881ccb0-70bf-4356-b9cf-eeb5d746d09b" providerId="ADAL" clId="{9AD79C1A-E4A8-4EDD-9A61-B98314A79FD6}" dt="2026-03-02T15:18:05.872" v="8424" actId="1076"/>
        <pc:sldMkLst>
          <pc:docMk/>
          <pc:sldMk cId="0" sldId="314"/>
        </pc:sldMkLst>
        <pc:spChg chg="add mod">
          <ac:chgData name="Grabarz, Alison" userId="9881ccb0-70bf-4356-b9cf-eeb5d746d09b" providerId="ADAL" clId="{9AD79C1A-E4A8-4EDD-9A61-B98314A79FD6}" dt="2026-03-02T15:17:31.443" v="8419" actId="1076"/>
          <ac:spMkLst>
            <pc:docMk/>
            <pc:sldMk cId="0" sldId="314"/>
            <ac:spMk id="5" creationId="{F60D631F-5A2F-42ED-D5E5-A6EEE337EBCF}"/>
          </ac:spMkLst>
        </pc:spChg>
        <pc:picChg chg="add mod">
          <ac:chgData name="Grabarz, Alison" userId="9881ccb0-70bf-4356-b9cf-eeb5d746d09b" providerId="ADAL" clId="{9AD79C1A-E4A8-4EDD-9A61-B98314A79FD6}" dt="2026-03-02T15:18:05.872" v="8424" actId="1076"/>
          <ac:picMkLst>
            <pc:docMk/>
            <pc:sldMk cId="0" sldId="314"/>
            <ac:picMk id="6" creationId="{6A0F3CE2-79EB-2331-45B2-0C83DF73D453}"/>
          </ac:picMkLst>
        </pc:picChg>
      </pc:sldChg>
      <pc:sldChg chg="addSp delSp modSp add mod">
        <pc:chgData name="Grabarz, Alison" userId="9881ccb0-70bf-4356-b9cf-eeb5d746d09b" providerId="ADAL" clId="{9AD79C1A-E4A8-4EDD-9A61-B98314A79FD6}" dt="2026-03-02T15:20:05.088" v="8434" actId="207"/>
        <pc:sldMkLst>
          <pc:docMk/>
          <pc:sldMk cId="0" sldId="315"/>
        </pc:sldMkLst>
        <pc:spChg chg="del">
          <ac:chgData name="Grabarz, Alison" userId="9881ccb0-70bf-4356-b9cf-eeb5d746d09b" providerId="ADAL" clId="{9AD79C1A-E4A8-4EDD-9A61-B98314A79FD6}" dt="2026-03-02T15:19:27.021" v="8427" actId="478"/>
          <ac:spMkLst>
            <pc:docMk/>
            <pc:sldMk cId="0" sldId="315"/>
            <ac:spMk id="5" creationId="{00000000-0000-0000-0000-000000000000}"/>
          </ac:spMkLst>
        </pc:spChg>
        <pc:spChg chg="add mod">
          <ac:chgData name="Grabarz, Alison" userId="9881ccb0-70bf-4356-b9cf-eeb5d746d09b" providerId="ADAL" clId="{9AD79C1A-E4A8-4EDD-9A61-B98314A79FD6}" dt="2026-03-02T15:20:05.088" v="8434" actId="207"/>
          <ac:spMkLst>
            <pc:docMk/>
            <pc:sldMk cId="0" sldId="315"/>
            <ac:spMk id="6" creationId="{E2003D2A-F7EF-6F0E-AE19-0F13A164574F}"/>
          </ac:spMkLst>
        </pc:spChg>
        <pc:spChg chg="add mod">
          <ac:chgData name="Grabarz, Alison" userId="9881ccb0-70bf-4356-b9cf-eeb5d746d09b" providerId="ADAL" clId="{9AD79C1A-E4A8-4EDD-9A61-B98314A79FD6}" dt="2026-03-02T15:19:54.551" v="8431" actId="14100"/>
          <ac:spMkLst>
            <pc:docMk/>
            <pc:sldMk cId="0" sldId="315"/>
            <ac:spMk id="8" creationId="{5DC8BBDD-20FD-D59C-7BFE-B7993DFED561}"/>
          </ac:spMkLst>
        </pc:spChg>
        <pc:picChg chg="add mod">
          <ac:chgData name="Grabarz, Alison" userId="9881ccb0-70bf-4356-b9cf-eeb5d746d09b" providerId="ADAL" clId="{9AD79C1A-E4A8-4EDD-9A61-B98314A79FD6}" dt="2026-03-02T15:19:59.845" v="8433" actId="1076"/>
          <ac:picMkLst>
            <pc:docMk/>
            <pc:sldMk cId="0" sldId="315"/>
            <ac:picMk id="7" creationId="{837323D5-E679-A2C0-A2DC-B7682766744B}"/>
          </ac:picMkLst>
        </pc:picChg>
      </pc:sldChg>
      <pc:sldChg chg="addSp delSp modSp add mod">
        <pc:chgData name="Grabarz, Alison" userId="9881ccb0-70bf-4356-b9cf-eeb5d746d09b" providerId="ADAL" clId="{9AD79C1A-E4A8-4EDD-9A61-B98314A79FD6}" dt="2026-03-02T15:26:01.849" v="8493" actId="1076"/>
        <pc:sldMkLst>
          <pc:docMk/>
          <pc:sldMk cId="0" sldId="316"/>
        </pc:sldMkLst>
        <pc:spChg chg="add mod">
          <ac:chgData name="Grabarz, Alison" userId="9881ccb0-70bf-4356-b9cf-eeb5d746d09b" providerId="ADAL" clId="{9AD79C1A-E4A8-4EDD-9A61-B98314A79FD6}" dt="2026-03-02T15:25:41.387" v="8489" actId="1076"/>
          <ac:spMkLst>
            <pc:docMk/>
            <pc:sldMk cId="0" sldId="316"/>
            <ac:spMk id="5" creationId="{120151A7-2C6B-CE9B-001F-1D884A7FA58F}"/>
          </ac:spMkLst>
        </pc:spChg>
        <pc:spChg chg="add mod">
          <ac:chgData name="Grabarz, Alison" userId="9881ccb0-70bf-4356-b9cf-eeb5d746d09b" providerId="ADAL" clId="{9AD79C1A-E4A8-4EDD-9A61-B98314A79FD6}" dt="2026-03-02T15:25:45.781" v="8490" actId="1076"/>
          <ac:spMkLst>
            <pc:docMk/>
            <pc:sldMk cId="0" sldId="316"/>
            <ac:spMk id="6" creationId="{729A78A0-C423-1AC8-0B0E-32C0A3A7F9ED}"/>
          </ac:spMkLst>
        </pc:spChg>
        <pc:spChg chg="add mod">
          <ac:chgData name="Grabarz, Alison" userId="9881ccb0-70bf-4356-b9cf-eeb5d746d09b" providerId="ADAL" clId="{9AD79C1A-E4A8-4EDD-9A61-B98314A79FD6}" dt="2026-03-02T15:24:41.878" v="8480" actId="11529"/>
          <ac:spMkLst>
            <pc:docMk/>
            <pc:sldMk cId="0" sldId="316"/>
            <ac:spMk id="12" creationId="{7E80C785-3034-59D3-43FC-A874ADCCAA03}"/>
          </ac:spMkLst>
        </pc:spChg>
        <pc:picChg chg="add mod">
          <ac:chgData name="Grabarz, Alison" userId="9881ccb0-70bf-4356-b9cf-eeb5d746d09b" providerId="ADAL" clId="{9AD79C1A-E4A8-4EDD-9A61-B98314A79FD6}" dt="2026-03-02T15:26:01.849" v="8493" actId="1076"/>
          <ac:picMkLst>
            <pc:docMk/>
            <pc:sldMk cId="0" sldId="316"/>
            <ac:picMk id="7" creationId="{2782B4F1-5A28-CCCE-1677-33E55C42F215}"/>
          </ac:picMkLst>
        </pc:picChg>
        <pc:picChg chg="add mod">
          <ac:chgData name="Grabarz, Alison" userId="9881ccb0-70bf-4356-b9cf-eeb5d746d09b" providerId="ADAL" clId="{9AD79C1A-E4A8-4EDD-9A61-B98314A79FD6}" dt="2026-03-02T15:24:03.020" v="8472" actId="1076"/>
          <ac:picMkLst>
            <pc:docMk/>
            <pc:sldMk cId="0" sldId="316"/>
            <ac:picMk id="8" creationId="{78FD5A05-5D8B-45F6-5187-41189C30D0CB}"/>
          </ac:picMkLst>
        </pc:picChg>
        <pc:picChg chg="add mod">
          <ac:chgData name="Grabarz, Alison" userId="9881ccb0-70bf-4356-b9cf-eeb5d746d09b" providerId="ADAL" clId="{9AD79C1A-E4A8-4EDD-9A61-B98314A79FD6}" dt="2026-03-02T15:23:58.674" v="8471" actId="1076"/>
          <ac:picMkLst>
            <pc:docMk/>
            <pc:sldMk cId="0" sldId="316"/>
            <ac:picMk id="9" creationId="{1FB28CAD-9B5E-87FC-7562-378FCAC5AAB9}"/>
          </ac:picMkLst>
        </pc:picChg>
        <pc:picChg chg="add mod">
          <ac:chgData name="Grabarz, Alison" userId="9881ccb0-70bf-4356-b9cf-eeb5d746d09b" providerId="ADAL" clId="{9AD79C1A-E4A8-4EDD-9A61-B98314A79FD6}" dt="2026-03-02T15:23:43.700" v="8465" actId="1076"/>
          <ac:picMkLst>
            <pc:docMk/>
            <pc:sldMk cId="0" sldId="316"/>
            <ac:picMk id="10" creationId="{1A5ED745-8966-CF50-7F00-8CD54F0401B2}"/>
          </ac:picMkLst>
        </pc:picChg>
        <pc:picChg chg="add del mod">
          <ac:chgData name="Grabarz, Alison" userId="9881ccb0-70bf-4356-b9cf-eeb5d746d09b" providerId="ADAL" clId="{9AD79C1A-E4A8-4EDD-9A61-B98314A79FD6}" dt="2026-03-02T15:25:37.850" v="8488" actId="478"/>
          <ac:picMkLst>
            <pc:docMk/>
            <pc:sldMk cId="0" sldId="316"/>
            <ac:picMk id="11" creationId="{3443C20C-7ED5-F6C8-B346-3470E672ED11}"/>
          </ac:picMkLst>
        </pc:picChg>
      </pc:sldChg>
      <pc:sldChg chg="addSp delSp modSp add mod">
        <pc:chgData name="Grabarz, Alison" userId="9881ccb0-70bf-4356-b9cf-eeb5d746d09b" providerId="ADAL" clId="{9AD79C1A-E4A8-4EDD-9A61-B98314A79FD6}" dt="2026-03-02T21:17:21.935" v="8724" actId="27636"/>
        <pc:sldMkLst>
          <pc:docMk/>
          <pc:sldMk cId="0" sldId="317"/>
        </pc:sldMkLst>
        <pc:spChg chg="del topLvl">
          <ac:chgData name="Grabarz, Alison" userId="9881ccb0-70bf-4356-b9cf-eeb5d746d09b" providerId="ADAL" clId="{9AD79C1A-E4A8-4EDD-9A61-B98314A79FD6}" dt="2026-03-02T15:34:40.574" v="8644" actId="478"/>
          <ac:spMkLst>
            <pc:docMk/>
            <pc:sldMk cId="0" sldId="317"/>
            <ac:spMk id="9" creationId="{00000000-0000-0000-0000-000000000000}"/>
          </ac:spMkLst>
        </pc:spChg>
        <pc:spChg chg="topLvl">
          <ac:chgData name="Grabarz, Alison" userId="9881ccb0-70bf-4356-b9cf-eeb5d746d09b" providerId="ADAL" clId="{9AD79C1A-E4A8-4EDD-9A61-B98314A79FD6}" dt="2026-03-02T15:34:40.574" v="8644" actId="478"/>
          <ac:spMkLst>
            <pc:docMk/>
            <pc:sldMk cId="0" sldId="317"/>
            <ac:spMk id="10" creationId="{00000000-0000-0000-0000-000000000000}"/>
          </ac:spMkLst>
        </pc:spChg>
        <pc:spChg chg="del">
          <ac:chgData name="Grabarz, Alison" userId="9881ccb0-70bf-4356-b9cf-eeb5d746d09b" providerId="ADAL" clId="{9AD79C1A-E4A8-4EDD-9A61-B98314A79FD6}" dt="2026-03-02T15:30:04.158" v="8546" actId="478"/>
          <ac:spMkLst>
            <pc:docMk/>
            <pc:sldMk cId="0" sldId="317"/>
            <ac:spMk id="11" creationId="{00000000-0000-0000-0000-000000000000}"/>
          </ac:spMkLst>
        </pc:spChg>
        <pc:spChg chg="mod">
          <ac:chgData name="Grabarz, Alison" userId="9881ccb0-70bf-4356-b9cf-eeb5d746d09b" providerId="ADAL" clId="{9AD79C1A-E4A8-4EDD-9A61-B98314A79FD6}" dt="2026-03-02T15:30:20.192" v="8553" actId="14100"/>
          <ac:spMkLst>
            <pc:docMk/>
            <pc:sldMk cId="0" sldId="317"/>
            <ac:spMk id="12" creationId="{00000000-0000-0000-0000-000000000000}"/>
          </ac:spMkLst>
        </pc:spChg>
        <pc:spChg chg="mod">
          <ac:chgData name="Grabarz, Alison" userId="9881ccb0-70bf-4356-b9cf-eeb5d746d09b" providerId="ADAL" clId="{9AD79C1A-E4A8-4EDD-9A61-B98314A79FD6}" dt="2026-03-02T15:35:21.353" v="8650" actId="14100"/>
          <ac:spMkLst>
            <pc:docMk/>
            <pc:sldMk cId="0" sldId="317"/>
            <ac:spMk id="13" creationId="{00000000-0000-0000-0000-000000000000}"/>
          </ac:spMkLst>
        </pc:spChg>
        <pc:spChg chg="del">
          <ac:chgData name="Grabarz, Alison" userId="9881ccb0-70bf-4356-b9cf-eeb5d746d09b" providerId="ADAL" clId="{9AD79C1A-E4A8-4EDD-9A61-B98314A79FD6}" dt="2026-03-02T15:30:07.342" v="8548" actId="478"/>
          <ac:spMkLst>
            <pc:docMk/>
            <pc:sldMk cId="0" sldId="317"/>
            <ac:spMk id="17" creationId="{00000000-0000-0000-0000-000000000000}"/>
          </ac:spMkLst>
        </pc:spChg>
        <pc:spChg chg="del">
          <ac:chgData name="Grabarz, Alison" userId="9881ccb0-70bf-4356-b9cf-eeb5d746d09b" providerId="ADAL" clId="{9AD79C1A-E4A8-4EDD-9A61-B98314A79FD6}" dt="2026-03-02T15:30:05.707" v="8547" actId="478"/>
          <ac:spMkLst>
            <pc:docMk/>
            <pc:sldMk cId="0" sldId="317"/>
            <ac:spMk id="18" creationId="{00000000-0000-0000-0000-000000000000}"/>
          </ac:spMkLst>
        </pc:spChg>
        <pc:spChg chg="mod">
          <ac:chgData name="Grabarz, Alison" userId="9881ccb0-70bf-4356-b9cf-eeb5d746d09b" providerId="ADAL" clId="{9AD79C1A-E4A8-4EDD-9A61-B98314A79FD6}" dt="2026-03-02T15:32:57.927" v="8631" actId="1076"/>
          <ac:spMkLst>
            <pc:docMk/>
            <pc:sldMk cId="0" sldId="317"/>
            <ac:spMk id="22" creationId="{00000000-0000-0000-0000-000000000000}"/>
          </ac:spMkLst>
        </pc:spChg>
        <pc:spChg chg="del">
          <ac:chgData name="Grabarz, Alison" userId="9881ccb0-70bf-4356-b9cf-eeb5d746d09b" providerId="ADAL" clId="{9AD79C1A-E4A8-4EDD-9A61-B98314A79FD6}" dt="2026-03-02T15:26:58.082" v="8498" actId="478"/>
          <ac:spMkLst>
            <pc:docMk/>
            <pc:sldMk cId="0" sldId="317"/>
            <ac:spMk id="24" creationId="{17149A29-E514-61FB-3704-56805BEA9B63}"/>
          </ac:spMkLst>
        </pc:spChg>
        <pc:spChg chg="mod">
          <ac:chgData name="Grabarz, Alison" userId="9881ccb0-70bf-4356-b9cf-eeb5d746d09b" providerId="ADAL" clId="{9AD79C1A-E4A8-4EDD-9A61-B98314A79FD6}" dt="2026-03-02T15:31:54.240" v="8619" actId="2711"/>
          <ac:spMkLst>
            <pc:docMk/>
            <pc:sldMk cId="0" sldId="317"/>
            <ac:spMk id="25" creationId="{00000000-0000-0000-0000-000000000000}"/>
          </ac:spMkLst>
        </pc:spChg>
        <pc:spChg chg="add mod">
          <ac:chgData name="Grabarz, Alison" userId="9881ccb0-70bf-4356-b9cf-eeb5d746d09b" providerId="ADAL" clId="{9AD79C1A-E4A8-4EDD-9A61-B98314A79FD6}" dt="2026-03-02T21:17:21.935" v="8724" actId="27636"/>
          <ac:spMkLst>
            <pc:docMk/>
            <pc:sldMk cId="0" sldId="317"/>
            <ac:spMk id="27" creationId="{F8DBEBFD-C474-10B8-1C0E-F4583E929E86}"/>
          </ac:spMkLst>
        </pc:spChg>
        <pc:spChg chg="del">
          <ac:chgData name="Grabarz, Alison" userId="9881ccb0-70bf-4356-b9cf-eeb5d746d09b" providerId="ADAL" clId="{9AD79C1A-E4A8-4EDD-9A61-B98314A79FD6}" dt="2026-03-02T15:29:15.958" v="8536" actId="478"/>
          <ac:spMkLst>
            <pc:docMk/>
            <pc:sldMk cId="0" sldId="317"/>
            <ac:spMk id="29" creationId="{4A5A173F-D1B3-E268-C092-C67436245336}"/>
          </ac:spMkLst>
        </pc:spChg>
        <pc:spChg chg="del">
          <ac:chgData name="Grabarz, Alison" userId="9881ccb0-70bf-4356-b9cf-eeb5d746d09b" providerId="ADAL" clId="{9AD79C1A-E4A8-4EDD-9A61-B98314A79FD6}" dt="2026-03-02T15:26:55.988" v="8497" actId="478"/>
          <ac:spMkLst>
            <pc:docMk/>
            <pc:sldMk cId="0" sldId="317"/>
            <ac:spMk id="32" creationId="{3DEE99F7-643D-C183-8ABF-9B73F0A4AA5A}"/>
          </ac:spMkLst>
        </pc:spChg>
        <pc:spChg chg="add del mod ord">
          <ac:chgData name="Grabarz, Alison" userId="9881ccb0-70bf-4356-b9cf-eeb5d746d09b" providerId="ADAL" clId="{9AD79C1A-E4A8-4EDD-9A61-B98314A79FD6}" dt="2026-03-02T15:35:02.091" v="8647" actId="478"/>
          <ac:spMkLst>
            <pc:docMk/>
            <pc:sldMk cId="0" sldId="317"/>
            <ac:spMk id="33" creationId="{CBAA1710-621A-84C3-56BF-A84EBB250216}"/>
          </ac:spMkLst>
        </pc:spChg>
        <pc:grpChg chg="del mod">
          <ac:chgData name="Grabarz, Alison" userId="9881ccb0-70bf-4356-b9cf-eeb5d746d09b" providerId="ADAL" clId="{9AD79C1A-E4A8-4EDD-9A61-B98314A79FD6}" dt="2026-03-02T15:35:13.409" v="8648" actId="478"/>
          <ac:grpSpMkLst>
            <pc:docMk/>
            <pc:sldMk cId="0" sldId="317"/>
            <ac:grpSpMk id="2" creationId="{00000000-0000-0000-0000-000000000000}"/>
          </ac:grpSpMkLst>
        </pc:grpChg>
        <pc:grpChg chg="mod">
          <ac:chgData name="Grabarz, Alison" userId="9881ccb0-70bf-4356-b9cf-eeb5d746d09b" providerId="ADAL" clId="{9AD79C1A-E4A8-4EDD-9A61-B98314A79FD6}" dt="2026-03-02T15:30:50.428" v="8612" actId="14100"/>
          <ac:grpSpMkLst>
            <pc:docMk/>
            <pc:sldMk cId="0" sldId="317"/>
            <ac:grpSpMk id="5" creationId="{00000000-0000-0000-0000-000000000000}"/>
          </ac:grpSpMkLst>
        </pc:grpChg>
        <pc:grpChg chg="del mod">
          <ac:chgData name="Grabarz, Alison" userId="9881ccb0-70bf-4356-b9cf-eeb5d746d09b" providerId="ADAL" clId="{9AD79C1A-E4A8-4EDD-9A61-B98314A79FD6}" dt="2026-03-02T15:34:40.574" v="8644" actId="478"/>
          <ac:grpSpMkLst>
            <pc:docMk/>
            <pc:sldMk cId="0" sldId="317"/>
            <ac:grpSpMk id="8" creationId="{00000000-0000-0000-0000-000000000000}"/>
          </ac:grpSpMkLst>
        </pc:grpChg>
        <pc:grpChg chg="del">
          <ac:chgData name="Grabarz, Alison" userId="9881ccb0-70bf-4356-b9cf-eeb5d746d09b" providerId="ADAL" clId="{9AD79C1A-E4A8-4EDD-9A61-B98314A79FD6}" dt="2026-03-02T15:30:08.851" v="8549" actId="478"/>
          <ac:grpSpMkLst>
            <pc:docMk/>
            <pc:sldMk cId="0" sldId="317"/>
            <ac:grpSpMk id="14" creationId="{00000000-0000-0000-0000-000000000000}"/>
          </ac:grpSpMkLst>
        </pc:grpChg>
        <pc:grpChg chg="del">
          <ac:chgData name="Grabarz, Alison" userId="9881ccb0-70bf-4356-b9cf-eeb5d746d09b" providerId="ADAL" clId="{9AD79C1A-E4A8-4EDD-9A61-B98314A79FD6}" dt="2026-03-02T15:30:02.235" v="8545" actId="478"/>
          <ac:grpSpMkLst>
            <pc:docMk/>
            <pc:sldMk cId="0" sldId="317"/>
            <ac:grpSpMk id="19" creationId="{00000000-0000-0000-0000-000000000000}"/>
          </ac:grpSpMkLst>
        </pc:grpChg>
        <pc:grpChg chg="del mod">
          <ac:chgData name="Grabarz, Alison" userId="9881ccb0-70bf-4356-b9cf-eeb5d746d09b" providerId="ADAL" clId="{9AD79C1A-E4A8-4EDD-9A61-B98314A79FD6}" dt="2026-03-02T15:35:16.440" v="8649" actId="478"/>
          <ac:grpSpMkLst>
            <pc:docMk/>
            <pc:sldMk cId="0" sldId="317"/>
            <ac:grpSpMk id="21" creationId="{00000000-0000-0000-0000-000000000000}"/>
          </ac:grpSpMkLst>
        </pc:grpChg>
        <pc:picChg chg="add mod">
          <ac:chgData name="Grabarz, Alison" userId="9881ccb0-70bf-4356-b9cf-eeb5d746d09b" providerId="ADAL" clId="{9AD79C1A-E4A8-4EDD-9A61-B98314A79FD6}" dt="2026-03-02T15:35:43.554" v="8653" actId="1440"/>
          <ac:picMkLst>
            <pc:docMk/>
            <pc:sldMk cId="0" sldId="317"/>
            <ac:picMk id="30" creationId="{4361BDF2-04D0-6D97-E08C-C4C37C50444C}"/>
          </ac:picMkLst>
        </pc:picChg>
        <pc:picChg chg="del">
          <ac:chgData name="Grabarz, Alison" userId="9881ccb0-70bf-4356-b9cf-eeb5d746d09b" providerId="ADAL" clId="{9AD79C1A-E4A8-4EDD-9A61-B98314A79FD6}" dt="2026-03-02T15:29:13.037" v="8535" actId="478"/>
          <ac:picMkLst>
            <pc:docMk/>
            <pc:sldMk cId="0" sldId="317"/>
            <ac:picMk id="31" creationId="{5892AF64-A0AE-E290-389D-D4D92BD59E7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2A064-0A93-4A9B-8B2B-5624740270D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E097A815-BBC8-412D-B435-33091528A7E1}">
      <dgm:prSet phldrT="[Text]"/>
      <dgm:spPr/>
      <dgm:t>
        <a:bodyPr/>
        <a:lstStyle/>
        <a:p>
          <a:r>
            <a:rPr lang="en-US"/>
            <a:t>CT DOAG</a:t>
          </a:r>
        </a:p>
      </dgm:t>
    </dgm:pt>
    <dgm:pt modelId="{E35EFF5B-C9D1-4773-87E2-390AF25A60A9}" type="parTrans" cxnId="{0480E3FE-EE1F-4D9B-8D1A-27D0C089ED69}">
      <dgm:prSet/>
      <dgm:spPr/>
      <dgm:t>
        <a:bodyPr/>
        <a:lstStyle/>
        <a:p>
          <a:endParaRPr lang="en-US"/>
        </a:p>
      </dgm:t>
    </dgm:pt>
    <dgm:pt modelId="{A208987E-A003-49FB-8565-5C050EEE8D87}" type="sibTrans" cxnId="{0480E3FE-EE1F-4D9B-8D1A-27D0C089ED69}">
      <dgm:prSet/>
      <dgm:spPr/>
      <dgm:t>
        <a:bodyPr/>
        <a:lstStyle/>
        <a:p>
          <a:endParaRPr lang="en-US"/>
        </a:p>
      </dgm:t>
    </dgm:pt>
    <dgm:pt modelId="{BF15A588-A015-42BA-951F-E43F0655C0C4}">
      <dgm:prSet phldrT="[Text]" custT="1"/>
      <dgm:spPr/>
      <dgm:t>
        <a:bodyPr/>
        <a:lstStyle/>
        <a:p>
          <a:r>
            <a:rPr lang="en-US" sz="1800"/>
            <a:t>Ag. Development and Resource Conservation</a:t>
          </a:r>
        </a:p>
      </dgm:t>
    </dgm:pt>
    <dgm:pt modelId="{D778AF6A-15B6-442A-B55D-CF7823C4571D}" type="parTrans" cxnId="{DC357F91-B1A0-4454-8713-606AB91A3B46}">
      <dgm:prSet/>
      <dgm:spPr/>
      <dgm:t>
        <a:bodyPr/>
        <a:lstStyle/>
        <a:p>
          <a:endParaRPr lang="en-US"/>
        </a:p>
      </dgm:t>
    </dgm:pt>
    <dgm:pt modelId="{8FA3EADA-6779-4B7E-B301-CC312D5DFB10}" type="sibTrans" cxnId="{DC357F91-B1A0-4454-8713-606AB91A3B46}">
      <dgm:prSet/>
      <dgm:spPr/>
      <dgm:t>
        <a:bodyPr/>
        <a:lstStyle/>
        <a:p>
          <a:endParaRPr lang="en-US"/>
        </a:p>
      </dgm:t>
    </dgm:pt>
    <dgm:pt modelId="{2A4A0590-9D3B-4F2F-B6B4-1633B34FEEF5}">
      <dgm:prSet phldrT="[Text]" custT="1"/>
      <dgm:spPr/>
      <dgm:t>
        <a:bodyPr/>
        <a:lstStyle/>
        <a:p>
          <a:r>
            <a:rPr lang="en-US" sz="1800"/>
            <a:t>Regulatory Services</a:t>
          </a:r>
        </a:p>
      </dgm:t>
    </dgm:pt>
    <dgm:pt modelId="{4867036E-1144-47FE-BF7D-F112D173CDEB}" type="parTrans" cxnId="{436BAE98-C9CC-4A5F-A2DE-F78014E95BA0}">
      <dgm:prSet/>
      <dgm:spPr/>
      <dgm:t>
        <a:bodyPr/>
        <a:lstStyle/>
        <a:p>
          <a:endParaRPr lang="en-US"/>
        </a:p>
      </dgm:t>
    </dgm:pt>
    <dgm:pt modelId="{3BB3D769-2267-4D0E-B76F-D25312D44533}" type="sibTrans" cxnId="{436BAE98-C9CC-4A5F-A2DE-F78014E95BA0}">
      <dgm:prSet/>
      <dgm:spPr/>
      <dgm:t>
        <a:bodyPr/>
        <a:lstStyle/>
        <a:p>
          <a:endParaRPr lang="en-US"/>
        </a:p>
      </dgm:t>
    </dgm:pt>
    <dgm:pt modelId="{90A1D666-C293-4980-96FF-C4005FB0D004}">
      <dgm:prSet phldrT="[Text]" custT="1"/>
      <dgm:spPr/>
      <dgm:t>
        <a:bodyPr/>
        <a:lstStyle/>
        <a:p>
          <a:r>
            <a:rPr lang="en-US" sz="1800"/>
            <a:t>Aquaculture</a:t>
          </a:r>
        </a:p>
      </dgm:t>
    </dgm:pt>
    <dgm:pt modelId="{64DC5D1C-3725-4495-BC60-3BFFEC9F1CC8}" type="parTrans" cxnId="{EF0EE822-FDAD-4FCB-AB87-B1C9064E9AD4}">
      <dgm:prSet/>
      <dgm:spPr/>
      <dgm:t>
        <a:bodyPr/>
        <a:lstStyle/>
        <a:p>
          <a:endParaRPr lang="en-US"/>
        </a:p>
      </dgm:t>
    </dgm:pt>
    <dgm:pt modelId="{B3C64F6B-6368-4CFC-AEF5-E19FCD2DBCE0}" type="sibTrans" cxnId="{EF0EE822-FDAD-4FCB-AB87-B1C9064E9AD4}">
      <dgm:prSet/>
      <dgm:spPr/>
      <dgm:t>
        <a:bodyPr/>
        <a:lstStyle/>
        <a:p>
          <a:endParaRPr lang="en-US"/>
        </a:p>
      </dgm:t>
    </dgm:pt>
    <dgm:pt modelId="{3DA039A4-AA90-48B7-A24B-6A88577E8721}">
      <dgm:prSet phldrT="[Text]" custT="1"/>
      <dgm:spPr/>
      <dgm:t>
        <a:bodyPr/>
        <a:lstStyle/>
        <a:p>
          <a:r>
            <a:rPr lang="en-US" sz="1400"/>
            <a:t>Grant Programs</a:t>
          </a:r>
        </a:p>
      </dgm:t>
    </dgm:pt>
    <dgm:pt modelId="{AB5A8C61-C9BB-40F9-A7CA-74E2249DD447}" type="parTrans" cxnId="{ECFF7DC7-B523-446C-B41E-D115272A391B}">
      <dgm:prSet/>
      <dgm:spPr/>
      <dgm:t>
        <a:bodyPr/>
        <a:lstStyle/>
        <a:p>
          <a:endParaRPr lang="en-US"/>
        </a:p>
      </dgm:t>
    </dgm:pt>
    <dgm:pt modelId="{AACE7D38-2420-4506-9959-A10239ACFAD5}" type="sibTrans" cxnId="{ECFF7DC7-B523-446C-B41E-D115272A391B}">
      <dgm:prSet/>
      <dgm:spPr/>
      <dgm:t>
        <a:bodyPr/>
        <a:lstStyle/>
        <a:p>
          <a:endParaRPr lang="en-US"/>
        </a:p>
      </dgm:t>
    </dgm:pt>
    <dgm:pt modelId="{469CC983-C9C9-404B-93B1-46B1D951B12D}">
      <dgm:prSet phldrT="[Text]" custT="1"/>
      <dgm:spPr/>
      <dgm:t>
        <a:bodyPr/>
        <a:lstStyle/>
        <a:p>
          <a:r>
            <a:rPr lang="en-US" sz="1400"/>
            <a:t>Farmland Preservation</a:t>
          </a:r>
        </a:p>
      </dgm:t>
    </dgm:pt>
    <dgm:pt modelId="{0B18EDC7-50E9-470A-9E56-527FE9CA2CA2}" type="parTrans" cxnId="{4A6125FA-C231-459D-9C38-6E4F7977BF35}">
      <dgm:prSet/>
      <dgm:spPr/>
      <dgm:t>
        <a:bodyPr/>
        <a:lstStyle/>
        <a:p>
          <a:endParaRPr lang="en-US"/>
        </a:p>
      </dgm:t>
    </dgm:pt>
    <dgm:pt modelId="{EF2B45E9-09DB-4275-B601-C9128309AFD9}" type="sibTrans" cxnId="{4A6125FA-C231-459D-9C38-6E4F7977BF35}">
      <dgm:prSet/>
      <dgm:spPr/>
      <dgm:t>
        <a:bodyPr/>
        <a:lstStyle/>
        <a:p>
          <a:endParaRPr lang="en-US"/>
        </a:p>
      </dgm:t>
    </dgm:pt>
    <dgm:pt modelId="{D04A47C4-BA91-4B81-A09B-F225EE1BC4B4}">
      <dgm:prSet phldrT="[Text]" custT="1"/>
      <dgm:spPr/>
      <dgm:t>
        <a:bodyPr/>
        <a:lstStyle/>
        <a:p>
          <a:r>
            <a:rPr lang="en-US" sz="1400"/>
            <a:t>Ag Commodities</a:t>
          </a:r>
        </a:p>
      </dgm:t>
    </dgm:pt>
    <dgm:pt modelId="{C917E710-3068-418A-9174-2C9F3676DCB8}" type="parTrans" cxnId="{1A353AE0-1CAB-4710-85A7-70998D3AFD09}">
      <dgm:prSet/>
      <dgm:spPr/>
      <dgm:t>
        <a:bodyPr/>
        <a:lstStyle/>
        <a:p>
          <a:endParaRPr lang="en-US"/>
        </a:p>
      </dgm:t>
    </dgm:pt>
    <dgm:pt modelId="{80C90E01-22AA-4F41-8CDC-7CE8AC12E172}" type="sibTrans" cxnId="{1A353AE0-1CAB-4710-85A7-70998D3AFD09}">
      <dgm:prSet/>
      <dgm:spPr/>
      <dgm:t>
        <a:bodyPr/>
        <a:lstStyle/>
        <a:p>
          <a:endParaRPr lang="en-US"/>
        </a:p>
      </dgm:t>
    </dgm:pt>
    <dgm:pt modelId="{400C6295-16F3-47B7-BDC2-12BB9CE942FD}">
      <dgm:prSet phldrT="[Text]" custT="1"/>
      <dgm:spPr/>
      <dgm:t>
        <a:bodyPr/>
        <a:lstStyle/>
        <a:p>
          <a:r>
            <a:rPr lang="en-US" sz="1400" dirty="0"/>
            <a:t>Dairy and Livestock</a:t>
          </a:r>
        </a:p>
      </dgm:t>
    </dgm:pt>
    <dgm:pt modelId="{6E0F2F63-E419-402C-9248-FF40BA329BD2}" type="parTrans" cxnId="{AF77BEBF-3C35-479A-8DD2-D103DC4EB281}">
      <dgm:prSet/>
      <dgm:spPr/>
      <dgm:t>
        <a:bodyPr/>
        <a:lstStyle/>
        <a:p>
          <a:endParaRPr lang="en-US"/>
        </a:p>
      </dgm:t>
    </dgm:pt>
    <dgm:pt modelId="{8526FC18-AA9A-4FAE-8839-E97DA667B39C}" type="sibTrans" cxnId="{AF77BEBF-3C35-479A-8DD2-D103DC4EB281}">
      <dgm:prSet/>
      <dgm:spPr/>
      <dgm:t>
        <a:bodyPr/>
        <a:lstStyle/>
        <a:p>
          <a:endParaRPr lang="en-US"/>
        </a:p>
      </dgm:t>
    </dgm:pt>
    <dgm:pt modelId="{AB27B7FE-1BC4-4180-A565-AB4243E817E0}">
      <dgm:prSet phldrT="[Text]" custT="1"/>
      <dgm:spPr/>
      <dgm:t>
        <a:bodyPr/>
        <a:lstStyle/>
        <a:p>
          <a:r>
            <a:rPr lang="en-US" sz="1400" dirty="0"/>
            <a:t>Animal Population and Control</a:t>
          </a:r>
        </a:p>
      </dgm:t>
    </dgm:pt>
    <dgm:pt modelId="{317714F5-264B-4E27-A95A-118732BF6F2D}" type="parTrans" cxnId="{35719E36-84F4-4898-B6CF-6EEE7431FF2D}">
      <dgm:prSet/>
      <dgm:spPr/>
      <dgm:t>
        <a:bodyPr/>
        <a:lstStyle/>
        <a:p>
          <a:endParaRPr lang="en-US"/>
        </a:p>
      </dgm:t>
    </dgm:pt>
    <dgm:pt modelId="{C708F42C-25E9-431C-B158-7F79E6BAACEA}" type="sibTrans" cxnId="{35719E36-84F4-4898-B6CF-6EEE7431FF2D}">
      <dgm:prSet/>
      <dgm:spPr/>
      <dgm:t>
        <a:bodyPr/>
        <a:lstStyle/>
        <a:p>
          <a:endParaRPr lang="en-US"/>
        </a:p>
      </dgm:t>
    </dgm:pt>
    <dgm:pt modelId="{57193397-0DC2-46A6-8047-517F978FED0C}">
      <dgm:prSet phldrT="[Text]" custT="1"/>
      <dgm:spPr/>
      <dgm:t>
        <a:bodyPr/>
        <a:lstStyle/>
        <a:p>
          <a:r>
            <a:rPr lang="en-US" sz="1400" dirty="0"/>
            <a:t>State Animal Control</a:t>
          </a:r>
        </a:p>
      </dgm:t>
    </dgm:pt>
    <dgm:pt modelId="{BCDD4B1A-0566-4E05-BD5B-922F47780975}" type="parTrans" cxnId="{843AB215-FD11-4A59-941A-29D6230603FF}">
      <dgm:prSet/>
      <dgm:spPr/>
      <dgm:t>
        <a:bodyPr/>
        <a:lstStyle/>
        <a:p>
          <a:endParaRPr lang="en-US"/>
        </a:p>
      </dgm:t>
    </dgm:pt>
    <dgm:pt modelId="{94068220-888B-4145-8492-F8B0700C43E8}" type="sibTrans" cxnId="{843AB215-FD11-4A59-941A-29D6230603FF}">
      <dgm:prSet/>
      <dgm:spPr/>
      <dgm:t>
        <a:bodyPr/>
        <a:lstStyle/>
        <a:p>
          <a:endParaRPr lang="en-US"/>
        </a:p>
      </dgm:t>
    </dgm:pt>
    <dgm:pt modelId="{6B6457B5-EA8C-40F5-A5B3-C286498D043B}">
      <dgm:prSet phldrT="[Text]" custT="1"/>
      <dgm:spPr/>
      <dgm:t>
        <a:bodyPr/>
        <a:lstStyle/>
        <a:p>
          <a:r>
            <a:rPr lang="en-US" sz="1400" dirty="0"/>
            <a:t>Licensing</a:t>
          </a:r>
        </a:p>
      </dgm:t>
    </dgm:pt>
    <dgm:pt modelId="{31E00EFA-CBC6-474F-A24B-A9F213C60B41}" type="parTrans" cxnId="{AE685593-A1EC-4941-A53F-38D53489E7F9}">
      <dgm:prSet/>
      <dgm:spPr/>
      <dgm:t>
        <a:bodyPr/>
        <a:lstStyle/>
        <a:p>
          <a:endParaRPr lang="en-US"/>
        </a:p>
      </dgm:t>
    </dgm:pt>
    <dgm:pt modelId="{42AF7783-97F7-4C0E-ACCC-7303A3C6CB0C}" type="sibTrans" cxnId="{AE685593-A1EC-4941-A53F-38D53489E7F9}">
      <dgm:prSet/>
      <dgm:spPr/>
      <dgm:t>
        <a:bodyPr/>
        <a:lstStyle/>
        <a:p>
          <a:endParaRPr lang="en-US"/>
        </a:p>
      </dgm:t>
    </dgm:pt>
    <dgm:pt modelId="{D9DB7580-4B2A-49CA-9FCD-207F66039376}">
      <dgm:prSet phldrT="[Text]" custT="1"/>
      <dgm:spPr/>
      <dgm:t>
        <a:bodyPr/>
        <a:lstStyle/>
        <a:p>
          <a:r>
            <a:rPr lang="en-US" sz="1400"/>
            <a:t>Recreational and Commercial </a:t>
          </a:r>
          <a:r>
            <a:rPr lang="en-US" sz="1400" err="1"/>
            <a:t>Shellfishing</a:t>
          </a:r>
          <a:endParaRPr lang="en-US" sz="1400"/>
        </a:p>
      </dgm:t>
    </dgm:pt>
    <dgm:pt modelId="{28B02F4D-CD92-4D9A-BF22-11483C89FA79}" type="parTrans" cxnId="{FBE15A53-A2AE-43C3-84A5-66C194CB16D1}">
      <dgm:prSet/>
      <dgm:spPr/>
      <dgm:t>
        <a:bodyPr/>
        <a:lstStyle/>
        <a:p>
          <a:endParaRPr lang="en-US"/>
        </a:p>
      </dgm:t>
    </dgm:pt>
    <dgm:pt modelId="{76B9DD0E-802E-45F9-AD4B-086C172343D7}" type="sibTrans" cxnId="{FBE15A53-A2AE-43C3-84A5-66C194CB16D1}">
      <dgm:prSet/>
      <dgm:spPr/>
      <dgm:t>
        <a:bodyPr/>
        <a:lstStyle/>
        <a:p>
          <a:endParaRPr lang="en-US"/>
        </a:p>
      </dgm:t>
    </dgm:pt>
    <dgm:pt modelId="{B58892BF-9E63-4082-89DC-C858A761DFF0}">
      <dgm:prSet phldrT="[Text]" custT="1"/>
      <dgm:spPr/>
      <dgm:t>
        <a:bodyPr/>
        <a:lstStyle/>
        <a:p>
          <a:r>
            <a:rPr lang="en-US" sz="1400"/>
            <a:t>Shellfish Rehabilitation and Enhancement</a:t>
          </a:r>
        </a:p>
      </dgm:t>
    </dgm:pt>
    <dgm:pt modelId="{DF7FD3F9-50F2-4E75-992C-026B3562AF30}" type="parTrans" cxnId="{0B71E4C9-3BD1-415C-90A0-3215EBCE1D6F}">
      <dgm:prSet/>
      <dgm:spPr/>
      <dgm:t>
        <a:bodyPr/>
        <a:lstStyle/>
        <a:p>
          <a:endParaRPr lang="en-US"/>
        </a:p>
      </dgm:t>
    </dgm:pt>
    <dgm:pt modelId="{938A72AA-42CA-4A48-A382-CCDAE1B6F841}" type="sibTrans" cxnId="{0B71E4C9-3BD1-415C-90A0-3215EBCE1D6F}">
      <dgm:prSet/>
      <dgm:spPr/>
      <dgm:t>
        <a:bodyPr/>
        <a:lstStyle/>
        <a:p>
          <a:endParaRPr lang="en-US"/>
        </a:p>
      </dgm:t>
    </dgm:pt>
    <dgm:pt modelId="{6EB14E98-C571-4A94-B97A-44BD44ACC56C}">
      <dgm:prSet phldrT="[Text]" custT="1"/>
      <dgm:spPr/>
      <dgm:t>
        <a:bodyPr/>
        <a:lstStyle/>
        <a:p>
          <a:r>
            <a:rPr lang="en-US" sz="1400"/>
            <a:t>Shell Recovery and Recycling</a:t>
          </a:r>
        </a:p>
      </dgm:t>
    </dgm:pt>
    <dgm:pt modelId="{F27AE4BD-E1EA-4112-A835-7672D14398B0}" type="parTrans" cxnId="{0D2104A3-DE10-4124-93F9-7AE3FDF3D3E9}">
      <dgm:prSet/>
      <dgm:spPr/>
      <dgm:t>
        <a:bodyPr/>
        <a:lstStyle/>
        <a:p>
          <a:endParaRPr lang="en-US"/>
        </a:p>
      </dgm:t>
    </dgm:pt>
    <dgm:pt modelId="{0C161D86-8837-4DD8-9AEE-9BDBBB6696E1}" type="sibTrans" cxnId="{0D2104A3-DE10-4124-93F9-7AE3FDF3D3E9}">
      <dgm:prSet/>
      <dgm:spPr/>
      <dgm:t>
        <a:bodyPr/>
        <a:lstStyle/>
        <a:p>
          <a:endParaRPr lang="en-US"/>
        </a:p>
      </dgm:t>
    </dgm:pt>
    <dgm:pt modelId="{D54B8BAD-84FE-481F-964E-C2083561C46A}">
      <dgm:prSet phldrT="[Text]" custT="1"/>
      <dgm:spPr/>
      <dgm:t>
        <a:bodyPr/>
        <a:lstStyle/>
        <a:p>
          <a:r>
            <a:rPr lang="en-US" sz="1400"/>
            <a:t>Climate Smart</a:t>
          </a:r>
        </a:p>
      </dgm:t>
    </dgm:pt>
    <dgm:pt modelId="{32A6DB8F-6E1B-4390-8A3E-970326C72B8F}" type="parTrans" cxnId="{3E3EEF53-CE7F-47DE-A9BA-F8EEE591FEB4}">
      <dgm:prSet/>
      <dgm:spPr/>
      <dgm:t>
        <a:bodyPr/>
        <a:lstStyle/>
        <a:p>
          <a:endParaRPr lang="en-US"/>
        </a:p>
      </dgm:t>
    </dgm:pt>
    <dgm:pt modelId="{3B21FE50-BCB9-49FF-8707-B8A60FC24970}" type="sibTrans" cxnId="{3E3EEF53-CE7F-47DE-A9BA-F8EEE591FEB4}">
      <dgm:prSet/>
      <dgm:spPr/>
      <dgm:t>
        <a:bodyPr/>
        <a:lstStyle/>
        <a:p>
          <a:endParaRPr lang="en-US"/>
        </a:p>
      </dgm:t>
    </dgm:pt>
    <dgm:pt modelId="{FF578E48-A17B-49FF-A4EE-F27EFAF17DC1}" type="pres">
      <dgm:prSet presAssocID="{1722A064-0A93-4A9B-8B2B-5624740270D0}" presName="Name0" presStyleCnt="0">
        <dgm:presLayoutVars>
          <dgm:chPref val="1"/>
          <dgm:dir/>
          <dgm:animOne val="branch"/>
          <dgm:animLvl val="lvl"/>
          <dgm:resizeHandles val="exact"/>
        </dgm:presLayoutVars>
      </dgm:prSet>
      <dgm:spPr/>
    </dgm:pt>
    <dgm:pt modelId="{5F571107-F449-43C5-BEA4-08E06330A53C}" type="pres">
      <dgm:prSet presAssocID="{E097A815-BBC8-412D-B435-33091528A7E1}" presName="root1" presStyleCnt="0"/>
      <dgm:spPr/>
    </dgm:pt>
    <dgm:pt modelId="{5A4C16D9-C23E-4532-9B39-CEEE486D6A9C}" type="pres">
      <dgm:prSet presAssocID="{E097A815-BBC8-412D-B435-33091528A7E1}" presName="LevelOneTextNode" presStyleLbl="node0" presStyleIdx="0" presStyleCnt="1">
        <dgm:presLayoutVars>
          <dgm:chPref val="3"/>
        </dgm:presLayoutVars>
      </dgm:prSet>
      <dgm:spPr/>
    </dgm:pt>
    <dgm:pt modelId="{3CF460DB-22DB-4D25-8B34-7455CE7854EB}" type="pres">
      <dgm:prSet presAssocID="{E097A815-BBC8-412D-B435-33091528A7E1}" presName="level2hierChild" presStyleCnt="0"/>
      <dgm:spPr/>
    </dgm:pt>
    <dgm:pt modelId="{3F3CBA2F-F6B2-49D9-B233-908637EB21D5}" type="pres">
      <dgm:prSet presAssocID="{D778AF6A-15B6-442A-B55D-CF7823C4571D}" presName="conn2-1" presStyleLbl="parChTrans1D2" presStyleIdx="0" presStyleCnt="3"/>
      <dgm:spPr/>
    </dgm:pt>
    <dgm:pt modelId="{55A1B106-A50A-4747-9537-157052CBB600}" type="pres">
      <dgm:prSet presAssocID="{D778AF6A-15B6-442A-B55D-CF7823C4571D}" presName="connTx" presStyleLbl="parChTrans1D2" presStyleIdx="0" presStyleCnt="3"/>
      <dgm:spPr/>
    </dgm:pt>
    <dgm:pt modelId="{A8FF706E-56B6-4097-B7CE-07CD40AE4188}" type="pres">
      <dgm:prSet presAssocID="{BF15A588-A015-42BA-951F-E43F0655C0C4}" presName="root2" presStyleCnt="0"/>
      <dgm:spPr/>
    </dgm:pt>
    <dgm:pt modelId="{086BC992-DC79-4321-90CC-C6BDC51DDDC8}" type="pres">
      <dgm:prSet presAssocID="{BF15A588-A015-42BA-951F-E43F0655C0C4}" presName="LevelTwoTextNode" presStyleLbl="node2" presStyleIdx="0" presStyleCnt="3" custScaleX="156107" custScaleY="222150">
        <dgm:presLayoutVars>
          <dgm:chPref val="3"/>
        </dgm:presLayoutVars>
      </dgm:prSet>
      <dgm:spPr/>
    </dgm:pt>
    <dgm:pt modelId="{ECFE09DC-4932-4643-97BB-D1330C6A6EEC}" type="pres">
      <dgm:prSet presAssocID="{BF15A588-A015-42BA-951F-E43F0655C0C4}" presName="level3hierChild" presStyleCnt="0"/>
      <dgm:spPr/>
    </dgm:pt>
    <dgm:pt modelId="{F189F5EA-08A8-4403-B88B-2016D470F093}" type="pres">
      <dgm:prSet presAssocID="{AB5A8C61-C9BB-40F9-A7CA-74E2249DD447}" presName="conn2-1" presStyleLbl="parChTrans1D3" presStyleIdx="0" presStyleCnt="11"/>
      <dgm:spPr/>
    </dgm:pt>
    <dgm:pt modelId="{5EAA817C-C410-447A-9D2F-81A8CB316ECF}" type="pres">
      <dgm:prSet presAssocID="{AB5A8C61-C9BB-40F9-A7CA-74E2249DD447}" presName="connTx" presStyleLbl="parChTrans1D3" presStyleIdx="0" presStyleCnt="11"/>
      <dgm:spPr/>
    </dgm:pt>
    <dgm:pt modelId="{6835168F-AABA-40B4-A6AB-E9C3433A2097}" type="pres">
      <dgm:prSet presAssocID="{3DA039A4-AA90-48B7-A24B-6A88577E8721}" presName="root2" presStyleCnt="0"/>
      <dgm:spPr/>
    </dgm:pt>
    <dgm:pt modelId="{92CAAAF2-2D6B-404D-9B16-3A031567F90F}" type="pres">
      <dgm:prSet presAssocID="{3DA039A4-AA90-48B7-A24B-6A88577E8721}" presName="LevelTwoTextNode" presStyleLbl="node3" presStyleIdx="0" presStyleCnt="11" custScaleX="156107">
        <dgm:presLayoutVars>
          <dgm:chPref val="3"/>
        </dgm:presLayoutVars>
      </dgm:prSet>
      <dgm:spPr/>
    </dgm:pt>
    <dgm:pt modelId="{20AC759E-C378-43DC-B430-322E02BF049D}" type="pres">
      <dgm:prSet presAssocID="{3DA039A4-AA90-48B7-A24B-6A88577E8721}" presName="level3hierChild" presStyleCnt="0"/>
      <dgm:spPr/>
    </dgm:pt>
    <dgm:pt modelId="{FE537A01-2DC7-4187-8674-58E37D68B9A8}" type="pres">
      <dgm:prSet presAssocID="{0B18EDC7-50E9-470A-9E56-527FE9CA2CA2}" presName="conn2-1" presStyleLbl="parChTrans1D3" presStyleIdx="1" presStyleCnt="11"/>
      <dgm:spPr/>
    </dgm:pt>
    <dgm:pt modelId="{1786FB3E-BAB2-4629-BCD1-AC46C2152656}" type="pres">
      <dgm:prSet presAssocID="{0B18EDC7-50E9-470A-9E56-527FE9CA2CA2}" presName="connTx" presStyleLbl="parChTrans1D3" presStyleIdx="1" presStyleCnt="11"/>
      <dgm:spPr/>
    </dgm:pt>
    <dgm:pt modelId="{0BFC6DAF-CD9A-4F19-A1D5-38080C6E668A}" type="pres">
      <dgm:prSet presAssocID="{469CC983-C9C9-404B-93B1-46B1D951B12D}" presName="root2" presStyleCnt="0"/>
      <dgm:spPr/>
    </dgm:pt>
    <dgm:pt modelId="{9D82895F-F2B1-4992-B618-813C11D52EB6}" type="pres">
      <dgm:prSet presAssocID="{469CC983-C9C9-404B-93B1-46B1D951B12D}" presName="LevelTwoTextNode" presStyleLbl="node3" presStyleIdx="1" presStyleCnt="11" custScaleX="156107">
        <dgm:presLayoutVars>
          <dgm:chPref val="3"/>
        </dgm:presLayoutVars>
      </dgm:prSet>
      <dgm:spPr/>
    </dgm:pt>
    <dgm:pt modelId="{E676CA5B-2CC6-4E7E-BF7D-35054B21D7F3}" type="pres">
      <dgm:prSet presAssocID="{469CC983-C9C9-404B-93B1-46B1D951B12D}" presName="level3hierChild" presStyleCnt="0"/>
      <dgm:spPr/>
    </dgm:pt>
    <dgm:pt modelId="{C781BDDC-9A89-42AF-B0FD-AFA154ECB13A}" type="pres">
      <dgm:prSet presAssocID="{32A6DB8F-6E1B-4390-8A3E-970326C72B8F}" presName="conn2-1" presStyleLbl="parChTrans1D3" presStyleIdx="2" presStyleCnt="11"/>
      <dgm:spPr/>
    </dgm:pt>
    <dgm:pt modelId="{BE512658-51E3-4006-8BD0-41FBB0BBE985}" type="pres">
      <dgm:prSet presAssocID="{32A6DB8F-6E1B-4390-8A3E-970326C72B8F}" presName="connTx" presStyleLbl="parChTrans1D3" presStyleIdx="2" presStyleCnt="11"/>
      <dgm:spPr/>
    </dgm:pt>
    <dgm:pt modelId="{D79E0163-6BD6-42AE-9DA7-0B5F4975021A}" type="pres">
      <dgm:prSet presAssocID="{D54B8BAD-84FE-481F-964E-C2083561C46A}" presName="root2" presStyleCnt="0"/>
      <dgm:spPr/>
    </dgm:pt>
    <dgm:pt modelId="{555F4BDC-B9A6-4B8D-8983-7203436B0D72}" type="pres">
      <dgm:prSet presAssocID="{D54B8BAD-84FE-481F-964E-C2083561C46A}" presName="LevelTwoTextNode" presStyleLbl="node3" presStyleIdx="2" presStyleCnt="11" custScaleX="156107">
        <dgm:presLayoutVars>
          <dgm:chPref val="3"/>
        </dgm:presLayoutVars>
      </dgm:prSet>
      <dgm:spPr/>
    </dgm:pt>
    <dgm:pt modelId="{1E9CD230-6D41-4BC3-B485-2D736088489D}" type="pres">
      <dgm:prSet presAssocID="{D54B8BAD-84FE-481F-964E-C2083561C46A}" presName="level3hierChild" presStyleCnt="0"/>
      <dgm:spPr/>
    </dgm:pt>
    <dgm:pt modelId="{99C1E47F-21A2-4AC5-B188-3B3602F59813}" type="pres">
      <dgm:prSet presAssocID="{4867036E-1144-47FE-BF7D-F112D173CDEB}" presName="conn2-1" presStyleLbl="parChTrans1D2" presStyleIdx="1" presStyleCnt="3"/>
      <dgm:spPr/>
    </dgm:pt>
    <dgm:pt modelId="{638E9EE9-270E-4B75-90C5-6BE8DDECFDE4}" type="pres">
      <dgm:prSet presAssocID="{4867036E-1144-47FE-BF7D-F112D173CDEB}" presName="connTx" presStyleLbl="parChTrans1D2" presStyleIdx="1" presStyleCnt="3"/>
      <dgm:spPr/>
    </dgm:pt>
    <dgm:pt modelId="{BD8D1088-6A36-4755-8DDC-49EAD7181D1C}" type="pres">
      <dgm:prSet presAssocID="{2A4A0590-9D3B-4F2F-B6B4-1633B34FEEF5}" presName="root2" presStyleCnt="0"/>
      <dgm:spPr/>
    </dgm:pt>
    <dgm:pt modelId="{A32B6CF1-D1DE-4512-8569-B2708EC3E42E}" type="pres">
      <dgm:prSet presAssocID="{2A4A0590-9D3B-4F2F-B6B4-1633B34FEEF5}" presName="LevelTwoTextNode" presStyleLbl="node2" presStyleIdx="1" presStyleCnt="3" custScaleX="156107">
        <dgm:presLayoutVars>
          <dgm:chPref val="3"/>
        </dgm:presLayoutVars>
      </dgm:prSet>
      <dgm:spPr/>
    </dgm:pt>
    <dgm:pt modelId="{2F9DF004-788D-4728-8C92-55C63E3BBA79}" type="pres">
      <dgm:prSet presAssocID="{2A4A0590-9D3B-4F2F-B6B4-1633B34FEEF5}" presName="level3hierChild" presStyleCnt="0"/>
      <dgm:spPr/>
    </dgm:pt>
    <dgm:pt modelId="{7AC3A722-2F8D-42C3-8043-B85E03D462AF}" type="pres">
      <dgm:prSet presAssocID="{C917E710-3068-418A-9174-2C9F3676DCB8}" presName="conn2-1" presStyleLbl="parChTrans1D3" presStyleIdx="3" presStyleCnt="11"/>
      <dgm:spPr/>
    </dgm:pt>
    <dgm:pt modelId="{E6AF5CD4-F1D9-4AE3-BE3B-02848A28F9DA}" type="pres">
      <dgm:prSet presAssocID="{C917E710-3068-418A-9174-2C9F3676DCB8}" presName="connTx" presStyleLbl="parChTrans1D3" presStyleIdx="3" presStyleCnt="11"/>
      <dgm:spPr/>
    </dgm:pt>
    <dgm:pt modelId="{A560CDA1-F26D-4998-BCA2-74392E0B4B44}" type="pres">
      <dgm:prSet presAssocID="{D04A47C4-BA91-4B81-A09B-F225EE1BC4B4}" presName="root2" presStyleCnt="0"/>
      <dgm:spPr/>
    </dgm:pt>
    <dgm:pt modelId="{0493F9DB-278F-4764-90A6-7BAF55B17A03}" type="pres">
      <dgm:prSet presAssocID="{D04A47C4-BA91-4B81-A09B-F225EE1BC4B4}" presName="LevelTwoTextNode" presStyleLbl="node3" presStyleIdx="3" presStyleCnt="11" custScaleX="156107">
        <dgm:presLayoutVars>
          <dgm:chPref val="3"/>
        </dgm:presLayoutVars>
      </dgm:prSet>
      <dgm:spPr/>
    </dgm:pt>
    <dgm:pt modelId="{DF601DA1-F5E7-4346-9334-B7F43C6B624E}" type="pres">
      <dgm:prSet presAssocID="{D04A47C4-BA91-4B81-A09B-F225EE1BC4B4}" presName="level3hierChild" presStyleCnt="0"/>
      <dgm:spPr/>
    </dgm:pt>
    <dgm:pt modelId="{DE9929D9-90AF-4901-A995-15C8DA495F48}" type="pres">
      <dgm:prSet presAssocID="{6E0F2F63-E419-402C-9248-FF40BA329BD2}" presName="conn2-1" presStyleLbl="parChTrans1D3" presStyleIdx="4" presStyleCnt="11"/>
      <dgm:spPr/>
    </dgm:pt>
    <dgm:pt modelId="{DACEEB82-C0BA-45F7-A362-B9C7BEA90D99}" type="pres">
      <dgm:prSet presAssocID="{6E0F2F63-E419-402C-9248-FF40BA329BD2}" presName="connTx" presStyleLbl="parChTrans1D3" presStyleIdx="4" presStyleCnt="11"/>
      <dgm:spPr/>
    </dgm:pt>
    <dgm:pt modelId="{96A74E44-9B77-40B8-8CF8-210A6A1D5F3D}" type="pres">
      <dgm:prSet presAssocID="{400C6295-16F3-47B7-BDC2-12BB9CE942FD}" presName="root2" presStyleCnt="0"/>
      <dgm:spPr/>
    </dgm:pt>
    <dgm:pt modelId="{F5C4BB18-B925-4E3D-9A0C-63B151FFEE9B}" type="pres">
      <dgm:prSet presAssocID="{400C6295-16F3-47B7-BDC2-12BB9CE942FD}" presName="LevelTwoTextNode" presStyleLbl="node3" presStyleIdx="4" presStyleCnt="11" custScaleX="156107">
        <dgm:presLayoutVars>
          <dgm:chPref val="3"/>
        </dgm:presLayoutVars>
      </dgm:prSet>
      <dgm:spPr/>
    </dgm:pt>
    <dgm:pt modelId="{FBC091CF-24D9-404B-AD4D-B8438D46E9EC}" type="pres">
      <dgm:prSet presAssocID="{400C6295-16F3-47B7-BDC2-12BB9CE942FD}" presName="level3hierChild" presStyleCnt="0"/>
      <dgm:spPr/>
    </dgm:pt>
    <dgm:pt modelId="{4B289178-FE5E-4BB9-B41A-3BF40A814016}" type="pres">
      <dgm:prSet presAssocID="{317714F5-264B-4E27-A95A-118732BF6F2D}" presName="conn2-1" presStyleLbl="parChTrans1D3" presStyleIdx="5" presStyleCnt="11"/>
      <dgm:spPr/>
    </dgm:pt>
    <dgm:pt modelId="{D94412FA-93F7-4A25-BBF6-44B3EE75B0BC}" type="pres">
      <dgm:prSet presAssocID="{317714F5-264B-4E27-A95A-118732BF6F2D}" presName="connTx" presStyleLbl="parChTrans1D3" presStyleIdx="5" presStyleCnt="11"/>
      <dgm:spPr/>
    </dgm:pt>
    <dgm:pt modelId="{C1E6857E-801F-4729-AA24-BDFA02118A47}" type="pres">
      <dgm:prSet presAssocID="{AB27B7FE-1BC4-4180-A565-AB4243E817E0}" presName="root2" presStyleCnt="0"/>
      <dgm:spPr/>
    </dgm:pt>
    <dgm:pt modelId="{DB015F75-6B37-4870-8173-CB70D944F85D}" type="pres">
      <dgm:prSet presAssocID="{AB27B7FE-1BC4-4180-A565-AB4243E817E0}" presName="LevelTwoTextNode" presStyleLbl="node3" presStyleIdx="5" presStyleCnt="11" custScaleX="156107" custLinFactNeighborX="-2153">
        <dgm:presLayoutVars>
          <dgm:chPref val="3"/>
        </dgm:presLayoutVars>
      </dgm:prSet>
      <dgm:spPr/>
    </dgm:pt>
    <dgm:pt modelId="{87343C68-F610-4D73-8FB7-B5A385D5B845}" type="pres">
      <dgm:prSet presAssocID="{AB27B7FE-1BC4-4180-A565-AB4243E817E0}" presName="level3hierChild" presStyleCnt="0"/>
      <dgm:spPr/>
    </dgm:pt>
    <dgm:pt modelId="{A77DC6ED-41D0-48E5-83A3-01FB60FFB203}" type="pres">
      <dgm:prSet presAssocID="{BCDD4B1A-0566-4E05-BD5B-922F47780975}" presName="conn2-1" presStyleLbl="parChTrans1D3" presStyleIdx="6" presStyleCnt="11"/>
      <dgm:spPr/>
    </dgm:pt>
    <dgm:pt modelId="{56A9DF5B-A6D5-4E7D-8D3C-030105A22238}" type="pres">
      <dgm:prSet presAssocID="{BCDD4B1A-0566-4E05-BD5B-922F47780975}" presName="connTx" presStyleLbl="parChTrans1D3" presStyleIdx="6" presStyleCnt="11"/>
      <dgm:spPr/>
    </dgm:pt>
    <dgm:pt modelId="{D0BD8DFF-1CF7-47E5-A9A3-7F621089D3E3}" type="pres">
      <dgm:prSet presAssocID="{57193397-0DC2-46A6-8047-517F978FED0C}" presName="root2" presStyleCnt="0"/>
      <dgm:spPr/>
    </dgm:pt>
    <dgm:pt modelId="{A079D449-579F-4F05-8699-0E319CE2984C}" type="pres">
      <dgm:prSet presAssocID="{57193397-0DC2-46A6-8047-517F978FED0C}" presName="LevelTwoTextNode" presStyleLbl="node3" presStyleIdx="6" presStyleCnt="11" custScaleX="156107">
        <dgm:presLayoutVars>
          <dgm:chPref val="3"/>
        </dgm:presLayoutVars>
      </dgm:prSet>
      <dgm:spPr/>
    </dgm:pt>
    <dgm:pt modelId="{852A96A0-844E-4B34-89A4-95E64A5C87F4}" type="pres">
      <dgm:prSet presAssocID="{57193397-0DC2-46A6-8047-517F978FED0C}" presName="level3hierChild" presStyleCnt="0"/>
      <dgm:spPr/>
    </dgm:pt>
    <dgm:pt modelId="{92E12330-C1F7-48AA-870D-2073A8C809B8}" type="pres">
      <dgm:prSet presAssocID="{31E00EFA-CBC6-474F-A24B-A9F213C60B41}" presName="conn2-1" presStyleLbl="parChTrans1D3" presStyleIdx="7" presStyleCnt="11"/>
      <dgm:spPr/>
    </dgm:pt>
    <dgm:pt modelId="{2505FBED-9107-4259-92D2-1F8D8AC6481C}" type="pres">
      <dgm:prSet presAssocID="{31E00EFA-CBC6-474F-A24B-A9F213C60B41}" presName="connTx" presStyleLbl="parChTrans1D3" presStyleIdx="7" presStyleCnt="11"/>
      <dgm:spPr/>
    </dgm:pt>
    <dgm:pt modelId="{5BF58FB2-6D05-41D0-B3F1-A7F457D768FB}" type="pres">
      <dgm:prSet presAssocID="{6B6457B5-EA8C-40F5-A5B3-C286498D043B}" presName="root2" presStyleCnt="0"/>
      <dgm:spPr/>
    </dgm:pt>
    <dgm:pt modelId="{0C80C734-91C0-4601-A6F6-F73B013A64AC}" type="pres">
      <dgm:prSet presAssocID="{6B6457B5-EA8C-40F5-A5B3-C286498D043B}" presName="LevelTwoTextNode" presStyleLbl="node3" presStyleIdx="7" presStyleCnt="11" custScaleX="156107">
        <dgm:presLayoutVars>
          <dgm:chPref val="3"/>
        </dgm:presLayoutVars>
      </dgm:prSet>
      <dgm:spPr/>
    </dgm:pt>
    <dgm:pt modelId="{24065272-1697-4449-AF7E-C8AB85D39370}" type="pres">
      <dgm:prSet presAssocID="{6B6457B5-EA8C-40F5-A5B3-C286498D043B}" presName="level3hierChild" presStyleCnt="0"/>
      <dgm:spPr/>
    </dgm:pt>
    <dgm:pt modelId="{DEC4A601-BA2F-4D99-95CB-76AC3E1F7306}" type="pres">
      <dgm:prSet presAssocID="{64DC5D1C-3725-4495-BC60-3BFFEC9F1CC8}" presName="conn2-1" presStyleLbl="parChTrans1D2" presStyleIdx="2" presStyleCnt="3"/>
      <dgm:spPr/>
    </dgm:pt>
    <dgm:pt modelId="{51D68659-B99D-4613-BC07-17EB0344D096}" type="pres">
      <dgm:prSet presAssocID="{64DC5D1C-3725-4495-BC60-3BFFEC9F1CC8}" presName="connTx" presStyleLbl="parChTrans1D2" presStyleIdx="2" presStyleCnt="3"/>
      <dgm:spPr/>
    </dgm:pt>
    <dgm:pt modelId="{294B8B09-6D5B-4DAC-BB96-02BAEC6D43C2}" type="pres">
      <dgm:prSet presAssocID="{90A1D666-C293-4980-96FF-C4005FB0D004}" presName="root2" presStyleCnt="0"/>
      <dgm:spPr/>
    </dgm:pt>
    <dgm:pt modelId="{E5FF0B51-F5C1-4E6F-BDFD-B5A5F39D6CC7}" type="pres">
      <dgm:prSet presAssocID="{90A1D666-C293-4980-96FF-C4005FB0D004}" presName="LevelTwoTextNode" presStyleLbl="node2" presStyleIdx="2" presStyleCnt="3" custScaleX="156107">
        <dgm:presLayoutVars>
          <dgm:chPref val="3"/>
        </dgm:presLayoutVars>
      </dgm:prSet>
      <dgm:spPr/>
    </dgm:pt>
    <dgm:pt modelId="{D7EB06DB-DC10-4AAD-A6E3-A5AE583FA43E}" type="pres">
      <dgm:prSet presAssocID="{90A1D666-C293-4980-96FF-C4005FB0D004}" presName="level3hierChild" presStyleCnt="0"/>
      <dgm:spPr/>
    </dgm:pt>
    <dgm:pt modelId="{91EEECDE-75D0-449F-A836-3226B4B4C3F3}" type="pres">
      <dgm:prSet presAssocID="{28B02F4D-CD92-4D9A-BF22-11483C89FA79}" presName="conn2-1" presStyleLbl="parChTrans1D3" presStyleIdx="8" presStyleCnt="11"/>
      <dgm:spPr/>
    </dgm:pt>
    <dgm:pt modelId="{85D6F052-03A1-43F8-A1AE-11016BF4E5EE}" type="pres">
      <dgm:prSet presAssocID="{28B02F4D-CD92-4D9A-BF22-11483C89FA79}" presName="connTx" presStyleLbl="parChTrans1D3" presStyleIdx="8" presStyleCnt="11"/>
      <dgm:spPr/>
    </dgm:pt>
    <dgm:pt modelId="{B4F61A41-C9CD-4CFF-98F2-2FEF2EC76C22}" type="pres">
      <dgm:prSet presAssocID="{D9DB7580-4B2A-49CA-9FCD-207F66039376}" presName="root2" presStyleCnt="0"/>
      <dgm:spPr/>
    </dgm:pt>
    <dgm:pt modelId="{DBF4F7E9-D51A-4FD6-9E46-E62A947154D3}" type="pres">
      <dgm:prSet presAssocID="{D9DB7580-4B2A-49CA-9FCD-207F66039376}" presName="LevelTwoTextNode" presStyleLbl="node3" presStyleIdx="8" presStyleCnt="11" custScaleX="156107">
        <dgm:presLayoutVars>
          <dgm:chPref val="3"/>
        </dgm:presLayoutVars>
      </dgm:prSet>
      <dgm:spPr/>
    </dgm:pt>
    <dgm:pt modelId="{B8858C20-BA3C-4C43-BBCE-3CD7340C45A0}" type="pres">
      <dgm:prSet presAssocID="{D9DB7580-4B2A-49CA-9FCD-207F66039376}" presName="level3hierChild" presStyleCnt="0"/>
      <dgm:spPr/>
    </dgm:pt>
    <dgm:pt modelId="{B409929F-E3CD-4374-8C66-CF978FEF7B6C}" type="pres">
      <dgm:prSet presAssocID="{DF7FD3F9-50F2-4E75-992C-026B3562AF30}" presName="conn2-1" presStyleLbl="parChTrans1D3" presStyleIdx="9" presStyleCnt="11"/>
      <dgm:spPr/>
    </dgm:pt>
    <dgm:pt modelId="{30526162-B41D-4249-B3CD-42226FEEFC00}" type="pres">
      <dgm:prSet presAssocID="{DF7FD3F9-50F2-4E75-992C-026B3562AF30}" presName="connTx" presStyleLbl="parChTrans1D3" presStyleIdx="9" presStyleCnt="11"/>
      <dgm:spPr/>
    </dgm:pt>
    <dgm:pt modelId="{89342369-26CE-492A-BC81-D6388AB2165D}" type="pres">
      <dgm:prSet presAssocID="{B58892BF-9E63-4082-89DC-C858A761DFF0}" presName="root2" presStyleCnt="0"/>
      <dgm:spPr/>
    </dgm:pt>
    <dgm:pt modelId="{64BE2F3B-07B7-40F7-9320-C0C367FF3251}" type="pres">
      <dgm:prSet presAssocID="{B58892BF-9E63-4082-89DC-C858A761DFF0}" presName="LevelTwoTextNode" presStyleLbl="node3" presStyleIdx="9" presStyleCnt="11" custScaleX="156107">
        <dgm:presLayoutVars>
          <dgm:chPref val="3"/>
        </dgm:presLayoutVars>
      </dgm:prSet>
      <dgm:spPr/>
    </dgm:pt>
    <dgm:pt modelId="{44469DE0-87B6-4F31-B501-381F0D83EAD8}" type="pres">
      <dgm:prSet presAssocID="{B58892BF-9E63-4082-89DC-C858A761DFF0}" presName="level3hierChild" presStyleCnt="0"/>
      <dgm:spPr/>
    </dgm:pt>
    <dgm:pt modelId="{3BC9AB8C-927B-463E-B882-17C389F6E28A}" type="pres">
      <dgm:prSet presAssocID="{F27AE4BD-E1EA-4112-A835-7672D14398B0}" presName="conn2-1" presStyleLbl="parChTrans1D3" presStyleIdx="10" presStyleCnt="11"/>
      <dgm:spPr/>
    </dgm:pt>
    <dgm:pt modelId="{A0E6F150-E5AB-4150-8024-68DCA2D3A063}" type="pres">
      <dgm:prSet presAssocID="{F27AE4BD-E1EA-4112-A835-7672D14398B0}" presName="connTx" presStyleLbl="parChTrans1D3" presStyleIdx="10" presStyleCnt="11"/>
      <dgm:spPr/>
    </dgm:pt>
    <dgm:pt modelId="{CBA54F64-F55A-4367-8AA4-AD6071381F59}" type="pres">
      <dgm:prSet presAssocID="{6EB14E98-C571-4A94-B97A-44BD44ACC56C}" presName="root2" presStyleCnt="0"/>
      <dgm:spPr/>
    </dgm:pt>
    <dgm:pt modelId="{31545200-C16A-4D52-AB03-CB1AAE851023}" type="pres">
      <dgm:prSet presAssocID="{6EB14E98-C571-4A94-B97A-44BD44ACC56C}" presName="LevelTwoTextNode" presStyleLbl="node3" presStyleIdx="10" presStyleCnt="11" custScaleX="156107">
        <dgm:presLayoutVars>
          <dgm:chPref val="3"/>
        </dgm:presLayoutVars>
      </dgm:prSet>
      <dgm:spPr/>
    </dgm:pt>
    <dgm:pt modelId="{DC73E997-C737-42D3-8722-12F57B733DB4}" type="pres">
      <dgm:prSet presAssocID="{6EB14E98-C571-4A94-B97A-44BD44ACC56C}" presName="level3hierChild" presStyleCnt="0"/>
      <dgm:spPr/>
    </dgm:pt>
  </dgm:ptLst>
  <dgm:cxnLst>
    <dgm:cxn modelId="{256FF804-A90B-48CD-B9DF-5FC3BDFAE73D}" type="presOf" srcId="{C917E710-3068-418A-9174-2C9F3676DCB8}" destId="{E6AF5CD4-F1D9-4AE3-BE3B-02848A28F9DA}" srcOrd="1" destOrd="0" presId="urn:microsoft.com/office/officeart/2008/layout/HorizontalMultiLevelHierarchy"/>
    <dgm:cxn modelId="{25ECE80D-64A1-4867-8401-CD1B330C46D9}" type="presOf" srcId="{28B02F4D-CD92-4D9A-BF22-11483C89FA79}" destId="{91EEECDE-75D0-449F-A836-3226B4B4C3F3}" srcOrd="0" destOrd="0" presId="urn:microsoft.com/office/officeart/2008/layout/HorizontalMultiLevelHierarchy"/>
    <dgm:cxn modelId="{13138714-9DBB-423C-A3E9-17B1F81196FB}" type="presOf" srcId="{6EB14E98-C571-4A94-B97A-44BD44ACC56C}" destId="{31545200-C16A-4D52-AB03-CB1AAE851023}" srcOrd="0" destOrd="0" presId="urn:microsoft.com/office/officeart/2008/layout/HorizontalMultiLevelHierarchy"/>
    <dgm:cxn modelId="{843AB215-FD11-4A59-941A-29D6230603FF}" srcId="{2A4A0590-9D3B-4F2F-B6B4-1633B34FEEF5}" destId="{57193397-0DC2-46A6-8047-517F978FED0C}" srcOrd="3" destOrd="0" parTransId="{BCDD4B1A-0566-4E05-BD5B-922F47780975}" sibTransId="{94068220-888B-4145-8492-F8B0700C43E8}"/>
    <dgm:cxn modelId="{B1CBC815-4963-48B4-A49C-B9940C9CFB41}" type="presOf" srcId="{D9DB7580-4B2A-49CA-9FCD-207F66039376}" destId="{DBF4F7E9-D51A-4FD6-9E46-E62A947154D3}" srcOrd="0" destOrd="0" presId="urn:microsoft.com/office/officeart/2008/layout/HorizontalMultiLevelHierarchy"/>
    <dgm:cxn modelId="{8779F116-2AA8-405B-A0C4-E256B6DDD839}" type="presOf" srcId="{32A6DB8F-6E1B-4390-8A3E-970326C72B8F}" destId="{BE512658-51E3-4006-8BD0-41FBB0BBE985}" srcOrd="1" destOrd="0" presId="urn:microsoft.com/office/officeart/2008/layout/HorizontalMultiLevelHierarchy"/>
    <dgm:cxn modelId="{1FAB041C-AE73-4D5E-81CF-FA30614001B8}" type="presOf" srcId="{F27AE4BD-E1EA-4112-A835-7672D14398B0}" destId="{A0E6F150-E5AB-4150-8024-68DCA2D3A063}" srcOrd="1" destOrd="0" presId="urn:microsoft.com/office/officeart/2008/layout/HorizontalMultiLevelHierarchy"/>
    <dgm:cxn modelId="{EF0EE822-FDAD-4FCB-AB87-B1C9064E9AD4}" srcId="{E097A815-BBC8-412D-B435-33091528A7E1}" destId="{90A1D666-C293-4980-96FF-C4005FB0D004}" srcOrd="2" destOrd="0" parTransId="{64DC5D1C-3725-4495-BC60-3BFFEC9F1CC8}" sibTransId="{B3C64F6B-6368-4CFC-AEF5-E19FCD2DBCE0}"/>
    <dgm:cxn modelId="{28214925-B2C7-403D-B668-18AA2782ACE4}" type="presOf" srcId="{4867036E-1144-47FE-BF7D-F112D173CDEB}" destId="{638E9EE9-270E-4B75-90C5-6BE8DDECFDE4}" srcOrd="1" destOrd="0" presId="urn:microsoft.com/office/officeart/2008/layout/HorizontalMultiLevelHierarchy"/>
    <dgm:cxn modelId="{34BFF327-E1FA-40FD-80D9-6F5369EBFA92}" type="presOf" srcId="{BCDD4B1A-0566-4E05-BD5B-922F47780975}" destId="{56A9DF5B-A6D5-4E7D-8D3C-030105A22238}" srcOrd="1" destOrd="0" presId="urn:microsoft.com/office/officeart/2008/layout/HorizontalMultiLevelHierarchy"/>
    <dgm:cxn modelId="{19E02D33-D5BF-45E4-88EE-C6414AA9DDDC}" type="presOf" srcId="{2A4A0590-9D3B-4F2F-B6B4-1633B34FEEF5}" destId="{A32B6CF1-D1DE-4512-8569-B2708EC3E42E}" srcOrd="0" destOrd="0" presId="urn:microsoft.com/office/officeart/2008/layout/HorizontalMultiLevelHierarchy"/>
    <dgm:cxn modelId="{35719E36-84F4-4898-B6CF-6EEE7431FF2D}" srcId="{2A4A0590-9D3B-4F2F-B6B4-1633B34FEEF5}" destId="{AB27B7FE-1BC4-4180-A565-AB4243E817E0}" srcOrd="2" destOrd="0" parTransId="{317714F5-264B-4E27-A95A-118732BF6F2D}" sibTransId="{C708F42C-25E9-431C-B158-7F79E6BAACEA}"/>
    <dgm:cxn modelId="{CD46873C-8954-4960-BB56-A3F12752AAC3}" type="presOf" srcId="{D778AF6A-15B6-442A-B55D-CF7823C4571D}" destId="{55A1B106-A50A-4747-9537-157052CBB600}" srcOrd="1" destOrd="0" presId="urn:microsoft.com/office/officeart/2008/layout/HorizontalMultiLevelHierarchy"/>
    <dgm:cxn modelId="{B087CF3D-D10F-42E8-BA52-8B9BEAE71F9C}" type="presOf" srcId="{0B18EDC7-50E9-470A-9E56-527FE9CA2CA2}" destId="{1786FB3E-BAB2-4629-BCD1-AC46C2152656}" srcOrd="1" destOrd="0" presId="urn:microsoft.com/office/officeart/2008/layout/HorizontalMultiLevelHierarchy"/>
    <dgm:cxn modelId="{BF92EA5B-4A25-4D14-8587-B1D3285E9A41}" type="presOf" srcId="{BF15A588-A015-42BA-951F-E43F0655C0C4}" destId="{086BC992-DC79-4321-90CC-C6BDC51DDDC8}" srcOrd="0" destOrd="0" presId="urn:microsoft.com/office/officeart/2008/layout/HorizontalMultiLevelHierarchy"/>
    <dgm:cxn modelId="{60BEE061-FA55-4134-BAED-AA17DE1DE3F2}" type="presOf" srcId="{B58892BF-9E63-4082-89DC-C858A761DFF0}" destId="{64BE2F3B-07B7-40F7-9320-C0C367FF3251}" srcOrd="0" destOrd="0" presId="urn:microsoft.com/office/officeart/2008/layout/HorizontalMultiLevelHierarchy"/>
    <dgm:cxn modelId="{B6788164-6800-4302-A1AB-641E147AE27F}" type="presOf" srcId="{1722A064-0A93-4A9B-8B2B-5624740270D0}" destId="{FF578E48-A17B-49FF-A4EE-F27EFAF17DC1}" srcOrd="0" destOrd="0" presId="urn:microsoft.com/office/officeart/2008/layout/HorizontalMultiLevelHierarchy"/>
    <dgm:cxn modelId="{9936F467-1023-47EF-BF08-CDA1ECBE607B}" type="presOf" srcId="{469CC983-C9C9-404B-93B1-46B1D951B12D}" destId="{9D82895F-F2B1-4992-B618-813C11D52EB6}" srcOrd="0" destOrd="0" presId="urn:microsoft.com/office/officeart/2008/layout/HorizontalMultiLevelHierarchy"/>
    <dgm:cxn modelId="{FBEC536B-B37E-4EB7-8A38-0E737AF53A42}" type="presOf" srcId="{AB5A8C61-C9BB-40F9-A7CA-74E2249DD447}" destId="{5EAA817C-C410-447A-9D2F-81A8CB316ECF}" srcOrd="1" destOrd="0" presId="urn:microsoft.com/office/officeart/2008/layout/HorizontalMultiLevelHierarchy"/>
    <dgm:cxn modelId="{EB9B936C-F0C1-4C58-B767-FEC7E9C6AB66}" type="presOf" srcId="{90A1D666-C293-4980-96FF-C4005FB0D004}" destId="{E5FF0B51-F5C1-4E6F-BDFD-B5A5F39D6CC7}" srcOrd="0" destOrd="0" presId="urn:microsoft.com/office/officeart/2008/layout/HorizontalMultiLevelHierarchy"/>
    <dgm:cxn modelId="{DD5CD36D-FABD-4EFD-8DF7-35A146DD4F82}" type="presOf" srcId="{64DC5D1C-3725-4495-BC60-3BFFEC9F1CC8}" destId="{DEC4A601-BA2F-4D99-95CB-76AC3E1F7306}" srcOrd="0" destOrd="0" presId="urn:microsoft.com/office/officeart/2008/layout/HorizontalMultiLevelHierarchy"/>
    <dgm:cxn modelId="{BAEF5B6E-A94E-4B15-8FF5-7C65CEEB6C2D}" type="presOf" srcId="{317714F5-264B-4E27-A95A-118732BF6F2D}" destId="{D94412FA-93F7-4A25-BBF6-44B3EE75B0BC}" srcOrd="1" destOrd="0" presId="urn:microsoft.com/office/officeart/2008/layout/HorizontalMultiLevelHierarchy"/>
    <dgm:cxn modelId="{D302FF6F-71E2-4448-B0FB-513674903066}" type="presOf" srcId="{31E00EFA-CBC6-474F-A24B-A9F213C60B41}" destId="{2505FBED-9107-4259-92D2-1F8D8AC6481C}" srcOrd="1" destOrd="0" presId="urn:microsoft.com/office/officeart/2008/layout/HorizontalMultiLevelHierarchy"/>
    <dgm:cxn modelId="{57B81770-6649-4CC6-97B1-841E981FDDED}" type="presOf" srcId="{DF7FD3F9-50F2-4E75-992C-026B3562AF30}" destId="{30526162-B41D-4249-B3CD-42226FEEFC00}" srcOrd="1" destOrd="0" presId="urn:microsoft.com/office/officeart/2008/layout/HorizontalMultiLevelHierarchy"/>
    <dgm:cxn modelId="{87552270-F766-4D05-B8B9-69E1E8D16503}" type="presOf" srcId="{3DA039A4-AA90-48B7-A24B-6A88577E8721}" destId="{92CAAAF2-2D6B-404D-9B16-3A031567F90F}" srcOrd="0" destOrd="0" presId="urn:microsoft.com/office/officeart/2008/layout/HorizontalMultiLevelHierarchy"/>
    <dgm:cxn modelId="{6E236153-C6EC-4ACD-8244-FD5106866710}" type="presOf" srcId="{BCDD4B1A-0566-4E05-BD5B-922F47780975}" destId="{A77DC6ED-41D0-48E5-83A3-01FB60FFB203}" srcOrd="0" destOrd="0" presId="urn:microsoft.com/office/officeart/2008/layout/HorizontalMultiLevelHierarchy"/>
    <dgm:cxn modelId="{FBE15A53-A2AE-43C3-84A5-66C194CB16D1}" srcId="{90A1D666-C293-4980-96FF-C4005FB0D004}" destId="{D9DB7580-4B2A-49CA-9FCD-207F66039376}" srcOrd="0" destOrd="0" parTransId="{28B02F4D-CD92-4D9A-BF22-11483C89FA79}" sibTransId="{76B9DD0E-802E-45F9-AD4B-086C172343D7}"/>
    <dgm:cxn modelId="{3E3EEF53-CE7F-47DE-A9BA-F8EEE591FEB4}" srcId="{BF15A588-A015-42BA-951F-E43F0655C0C4}" destId="{D54B8BAD-84FE-481F-964E-C2083561C46A}" srcOrd="2" destOrd="0" parTransId="{32A6DB8F-6E1B-4390-8A3E-970326C72B8F}" sibTransId="{3B21FE50-BCB9-49FF-8707-B8A60FC24970}"/>
    <dgm:cxn modelId="{F25B2774-4763-4DED-9F25-FF15C0559F7B}" type="presOf" srcId="{D778AF6A-15B6-442A-B55D-CF7823C4571D}" destId="{3F3CBA2F-F6B2-49D9-B233-908637EB21D5}" srcOrd="0" destOrd="0" presId="urn:microsoft.com/office/officeart/2008/layout/HorizontalMultiLevelHierarchy"/>
    <dgm:cxn modelId="{C7E7697E-A1A6-4F8B-96DA-0B88C418E1F0}" type="presOf" srcId="{C917E710-3068-418A-9174-2C9F3676DCB8}" destId="{7AC3A722-2F8D-42C3-8043-B85E03D462AF}" srcOrd="0" destOrd="0" presId="urn:microsoft.com/office/officeart/2008/layout/HorizontalMultiLevelHierarchy"/>
    <dgm:cxn modelId="{518BA085-2D6F-487E-AB6A-7524E8267ECB}" type="presOf" srcId="{F27AE4BD-E1EA-4112-A835-7672D14398B0}" destId="{3BC9AB8C-927B-463E-B882-17C389F6E28A}" srcOrd="0" destOrd="0" presId="urn:microsoft.com/office/officeart/2008/layout/HorizontalMultiLevelHierarchy"/>
    <dgm:cxn modelId="{6745B785-1872-4080-B692-AF08C59CC154}" type="presOf" srcId="{32A6DB8F-6E1B-4390-8A3E-970326C72B8F}" destId="{C781BDDC-9A89-42AF-B0FD-AFA154ECB13A}" srcOrd="0" destOrd="0" presId="urn:microsoft.com/office/officeart/2008/layout/HorizontalMultiLevelHierarchy"/>
    <dgm:cxn modelId="{0B05B78E-ABE9-431F-9C05-09CF859FA21A}" type="presOf" srcId="{317714F5-264B-4E27-A95A-118732BF6F2D}" destId="{4B289178-FE5E-4BB9-B41A-3BF40A814016}" srcOrd="0" destOrd="0" presId="urn:microsoft.com/office/officeart/2008/layout/HorizontalMultiLevelHierarchy"/>
    <dgm:cxn modelId="{DC357F91-B1A0-4454-8713-606AB91A3B46}" srcId="{E097A815-BBC8-412D-B435-33091528A7E1}" destId="{BF15A588-A015-42BA-951F-E43F0655C0C4}" srcOrd="0" destOrd="0" parTransId="{D778AF6A-15B6-442A-B55D-CF7823C4571D}" sibTransId="{8FA3EADA-6779-4B7E-B301-CC312D5DFB10}"/>
    <dgm:cxn modelId="{AE685593-A1EC-4941-A53F-38D53489E7F9}" srcId="{2A4A0590-9D3B-4F2F-B6B4-1633B34FEEF5}" destId="{6B6457B5-EA8C-40F5-A5B3-C286498D043B}" srcOrd="4" destOrd="0" parTransId="{31E00EFA-CBC6-474F-A24B-A9F213C60B41}" sibTransId="{42AF7783-97F7-4C0E-ACCC-7303A3C6CB0C}"/>
    <dgm:cxn modelId="{D0E92096-65F8-4878-BD6A-24188509CD5D}" type="presOf" srcId="{4867036E-1144-47FE-BF7D-F112D173CDEB}" destId="{99C1E47F-21A2-4AC5-B188-3B3602F59813}" srcOrd="0" destOrd="0" presId="urn:microsoft.com/office/officeart/2008/layout/HorizontalMultiLevelHierarchy"/>
    <dgm:cxn modelId="{73618D96-0B40-4532-89D2-01719E370E3D}" type="presOf" srcId="{31E00EFA-CBC6-474F-A24B-A9F213C60B41}" destId="{92E12330-C1F7-48AA-870D-2073A8C809B8}" srcOrd="0" destOrd="0" presId="urn:microsoft.com/office/officeart/2008/layout/HorizontalMultiLevelHierarchy"/>
    <dgm:cxn modelId="{436BAE98-C9CC-4A5F-A2DE-F78014E95BA0}" srcId="{E097A815-BBC8-412D-B435-33091528A7E1}" destId="{2A4A0590-9D3B-4F2F-B6B4-1633B34FEEF5}" srcOrd="1" destOrd="0" parTransId="{4867036E-1144-47FE-BF7D-F112D173CDEB}" sibTransId="{3BB3D769-2267-4D0E-B76F-D25312D44533}"/>
    <dgm:cxn modelId="{7215259B-E814-419C-930A-A327BB8E4751}" type="presOf" srcId="{6E0F2F63-E419-402C-9248-FF40BA329BD2}" destId="{DACEEB82-C0BA-45F7-A362-B9C7BEA90D99}" srcOrd="1" destOrd="0" presId="urn:microsoft.com/office/officeart/2008/layout/HorizontalMultiLevelHierarchy"/>
    <dgm:cxn modelId="{143D06A1-E335-465A-85EA-FD45860E4CD4}" type="presOf" srcId="{AB5A8C61-C9BB-40F9-A7CA-74E2249DD447}" destId="{F189F5EA-08A8-4403-B88B-2016D470F093}" srcOrd="0" destOrd="0" presId="urn:microsoft.com/office/officeart/2008/layout/HorizontalMultiLevelHierarchy"/>
    <dgm:cxn modelId="{0D2104A3-DE10-4124-93F9-7AE3FDF3D3E9}" srcId="{90A1D666-C293-4980-96FF-C4005FB0D004}" destId="{6EB14E98-C571-4A94-B97A-44BD44ACC56C}" srcOrd="2" destOrd="0" parTransId="{F27AE4BD-E1EA-4112-A835-7672D14398B0}" sibTransId="{0C161D86-8837-4DD8-9AEE-9BDBBB6696E1}"/>
    <dgm:cxn modelId="{3C9567A6-DD78-476A-AD65-C3FCAC35AEB2}" type="presOf" srcId="{D54B8BAD-84FE-481F-964E-C2083561C46A}" destId="{555F4BDC-B9A6-4B8D-8983-7203436B0D72}" srcOrd="0" destOrd="0" presId="urn:microsoft.com/office/officeart/2008/layout/HorizontalMultiLevelHierarchy"/>
    <dgm:cxn modelId="{2F1360AD-D4D5-4465-B4F0-6263450DF61A}" type="presOf" srcId="{6B6457B5-EA8C-40F5-A5B3-C286498D043B}" destId="{0C80C734-91C0-4601-A6F6-F73B013A64AC}" srcOrd="0" destOrd="0" presId="urn:microsoft.com/office/officeart/2008/layout/HorizontalMultiLevelHierarchy"/>
    <dgm:cxn modelId="{004CD9BA-03F6-4B56-B572-B90118D2B93D}" type="presOf" srcId="{D04A47C4-BA91-4B81-A09B-F225EE1BC4B4}" destId="{0493F9DB-278F-4764-90A6-7BAF55B17A03}" srcOrd="0" destOrd="0" presId="urn:microsoft.com/office/officeart/2008/layout/HorizontalMultiLevelHierarchy"/>
    <dgm:cxn modelId="{A3954EBC-505A-4659-A99C-E14D3AB6DEA0}" type="presOf" srcId="{0B18EDC7-50E9-470A-9E56-527FE9CA2CA2}" destId="{FE537A01-2DC7-4187-8674-58E37D68B9A8}" srcOrd="0" destOrd="0" presId="urn:microsoft.com/office/officeart/2008/layout/HorizontalMultiLevelHierarchy"/>
    <dgm:cxn modelId="{AF77BEBF-3C35-479A-8DD2-D103DC4EB281}" srcId="{2A4A0590-9D3B-4F2F-B6B4-1633B34FEEF5}" destId="{400C6295-16F3-47B7-BDC2-12BB9CE942FD}" srcOrd="1" destOrd="0" parTransId="{6E0F2F63-E419-402C-9248-FF40BA329BD2}" sibTransId="{8526FC18-AA9A-4FAE-8839-E97DA667B39C}"/>
    <dgm:cxn modelId="{1BA8E0C6-C732-43F4-A751-C448C4CDA3CB}" type="presOf" srcId="{DF7FD3F9-50F2-4E75-992C-026B3562AF30}" destId="{B409929F-E3CD-4374-8C66-CF978FEF7B6C}" srcOrd="0" destOrd="0" presId="urn:microsoft.com/office/officeart/2008/layout/HorizontalMultiLevelHierarchy"/>
    <dgm:cxn modelId="{ECFF7DC7-B523-446C-B41E-D115272A391B}" srcId="{BF15A588-A015-42BA-951F-E43F0655C0C4}" destId="{3DA039A4-AA90-48B7-A24B-6A88577E8721}" srcOrd="0" destOrd="0" parTransId="{AB5A8C61-C9BB-40F9-A7CA-74E2249DD447}" sibTransId="{AACE7D38-2420-4506-9959-A10239ACFAD5}"/>
    <dgm:cxn modelId="{B4A09FC9-C5B9-4F2E-A393-53FDCC87790E}" type="presOf" srcId="{AB27B7FE-1BC4-4180-A565-AB4243E817E0}" destId="{DB015F75-6B37-4870-8173-CB70D944F85D}" srcOrd="0" destOrd="0" presId="urn:microsoft.com/office/officeart/2008/layout/HorizontalMultiLevelHierarchy"/>
    <dgm:cxn modelId="{0B71E4C9-3BD1-415C-90A0-3215EBCE1D6F}" srcId="{90A1D666-C293-4980-96FF-C4005FB0D004}" destId="{B58892BF-9E63-4082-89DC-C858A761DFF0}" srcOrd="1" destOrd="0" parTransId="{DF7FD3F9-50F2-4E75-992C-026B3562AF30}" sibTransId="{938A72AA-42CA-4A48-A382-CCDAE1B6F841}"/>
    <dgm:cxn modelId="{EC7B3CDD-DCBF-4801-892A-1A8EACEB8788}" type="presOf" srcId="{E097A815-BBC8-412D-B435-33091528A7E1}" destId="{5A4C16D9-C23E-4532-9B39-CEEE486D6A9C}" srcOrd="0" destOrd="0" presId="urn:microsoft.com/office/officeart/2008/layout/HorizontalMultiLevelHierarchy"/>
    <dgm:cxn modelId="{1A353AE0-1CAB-4710-85A7-70998D3AFD09}" srcId="{2A4A0590-9D3B-4F2F-B6B4-1633B34FEEF5}" destId="{D04A47C4-BA91-4B81-A09B-F225EE1BC4B4}" srcOrd="0" destOrd="0" parTransId="{C917E710-3068-418A-9174-2C9F3676DCB8}" sibTransId="{80C90E01-22AA-4F41-8CDC-7CE8AC12E172}"/>
    <dgm:cxn modelId="{3110D2E1-BCD7-4995-AF3B-EAF9E7191D96}" type="presOf" srcId="{28B02F4D-CD92-4D9A-BF22-11483C89FA79}" destId="{85D6F052-03A1-43F8-A1AE-11016BF4E5EE}" srcOrd="1" destOrd="0" presId="urn:microsoft.com/office/officeart/2008/layout/HorizontalMultiLevelHierarchy"/>
    <dgm:cxn modelId="{E63561EB-BFB2-4749-9A7D-5617C1A65AB4}" type="presOf" srcId="{6E0F2F63-E419-402C-9248-FF40BA329BD2}" destId="{DE9929D9-90AF-4901-A995-15C8DA495F48}" srcOrd="0" destOrd="0" presId="urn:microsoft.com/office/officeart/2008/layout/HorizontalMultiLevelHierarchy"/>
    <dgm:cxn modelId="{079ED7EC-8296-453A-85FB-879079B65E1E}" type="presOf" srcId="{64DC5D1C-3725-4495-BC60-3BFFEC9F1CC8}" destId="{51D68659-B99D-4613-BC07-17EB0344D096}" srcOrd="1" destOrd="0" presId="urn:microsoft.com/office/officeart/2008/layout/HorizontalMultiLevelHierarchy"/>
    <dgm:cxn modelId="{E78D6CED-1C4D-4FCE-BC0A-C1BED9EA4060}" type="presOf" srcId="{400C6295-16F3-47B7-BDC2-12BB9CE942FD}" destId="{F5C4BB18-B925-4E3D-9A0C-63B151FFEE9B}" srcOrd="0" destOrd="0" presId="urn:microsoft.com/office/officeart/2008/layout/HorizontalMultiLevelHierarchy"/>
    <dgm:cxn modelId="{F312D5F4-EE31-4EAC-AF82-A311B69ADE0B}" type="presOf" srcId="{57193397-0DC2-46A6-8047-517F978FED0C}" destId="{A079D449-579F-4F05-8699-0E319CE2984C}" srcOrd="0" destOrd="0" presId="urn:microsoft.com/office/officeart/2008/layout/HorizontalMultiLevelHierarchy"/>
    <dgm:cxn modelId="{4A6125FA-C231-459D-9C38-6E4F7977BF35}" srcId="{BF15A588-A015-42BA-951F-E43F0655C0C4}" destId="{469CC983-C9C9-404B-93B1-46B1D951B12D}" srcOrd="1" destOrd="0" parTransId="{0B18EDC7-50E9-470A-9E56-527FE9CA2CA2}" sibTransId="{EF2B45E9-09DB-4275-B601-C9128309AFD9}"/>
    <dgm:cxn modelId="{0480E3FE-EE1F-4D9B-8D1A-27D0C089ED69}" srcId="{1722A064-0A93-4A9B-8B2B-5624740270D0}" destId="{E097A815-BBC8-412D-B435-33091528A7E1}" srcOrd="0" destOrd="0" parTransId="{E35EFF5B-C9D1-4773-87E2-390AF25A60A9}" sibTransId="{A208987E-A003-49FB-8565-5C050EEE8D87}"/>
    <dgm:cxn modelId="{387214BF-2B29-40B6-8BFE-0C21EB65F441}" type="presParOf" srcId="{FF578E48-A17B-49FF-A4EE-F27EFAF17DC1}" destId="{5F571107-F449-43C5-BEA4-08E06330A53C}" srcOrd="0" destOrd="0" presId="urn:microsoft.com/office/officeart/2008/layout/HorizontalMultiLevelHierarchy"/>
    <dgm:cxn modelId="{8E90A20F-C396-42CF-AD47-33D86D997AA2}" type="presParOf" srcId="{5F571107-F449-43C5-BEA4-08E06330A53C}" destId="{5A4C16D9-C23E-4532-9B39-CEEE486D6A9C}" srcOrd="0" destOrd="0" presId="urn:microsoft.com/office/officeart/2008/layout/HorizontalMultiLevelHierarchy"/>
    <dgm:cxn modelId="{8DF9102B-C505-4676-BD4D-6D13C86718FC}" type="presParOf" srcId="{5F571107-F449-43C5-BEA4-08E06330A53C}" destId="{3CF460DB-22DB-4D25-8B34-7455CE7854EB}" srcOrd="1" destOrd="0" presId="urn:microsoft.com/office/officeart/2008/layout/HorizontalMultiLevelHierarchy"/>
    <dgm:cxn modelId="{F3820DA2-0A41-4874-8145-A94223E839A8}" type="presParOf" srcId="{3CF460DB-22DB-4D25-8B34-7455CE7854EB}" destId="{3F3CBA2F-F6B2-49D9-B233-908637EB21D5}" srcOrd="0" destOrd="0" presId="urn:microsoft.com/office/officeart/2008/layout/HorizontalMultiLevelHierarchy"/>
    <dgm:cxn modelId="{42765E1C-587E-4011-9FC9-E18D3449144A}" type="presParOf" srcId="{3F3CBA2F-F6B2-49D9-B233-908637EB21D5}" destId="{55A1B106-A50A-4747-9537-157052CBB600}" srcOrd="0" destOrd="0" presId="urn:microsoft.com/office/officeart/2008/layout/HorizontalMultiLevelHierarchy"/>
    <dgm:cxn modelId="{BC28CA37-179E-4FC8-92FB-8350058A7A8B}" type="presParOf" srcId="{3CF460DB-22DB-4D25-8B34-7455CE7854EB}" destId="{A8FF706E-56B6-4097-B7CE-07CD40AE4188}" srcOrd="1" destOrd="0" presId="urn:microsoft.com/office/officeart/2008/layout/HorizontalMultiLevelHierarchy"/>
    <dgm:cxn modelId="{F9DCF074-1FF6-4B62-82F2-F6C05FD72215}" type="presParOf" srcId="{A8FF706E-56B6-4097-B7CE-07CD40AE4188}" destId="{086BC992-DC79-4321-90CC-C6BDC51DDDC8}" srcOrd="0" destOrd="0" presId="urn:microsoft.com/office/officeart/2008/layout/HorizontalMultiLevelHierarchy"/>
    <dgm:cxn modelId="{0F5D6A46-5E09-4E89-8EFA-9820E3C1EC9E}" type="presParOf" srcId="{A8FF706E-56B6-4097-B7CE-07CD40AE4188}" destId="{ECFE09DC-4932-4643-97BB-D1330C6A6EEC}" srcOrd="1" destOrd="0" presId="urn:microsoft.com/office/officeart/2008/layout/HorizontalMultiLevelHierarchy"/>
    <dgm:cxn modelId="{80F0A307-D8C5-4365-9A3D-AD9949C5BF2E}" type="presParOf" srcId="{ECFE09DC-4932-4643-97BB-D1330C6A6EEC}" destId="{F189F5EA-08A8-4403-B88B-2016D470F093}" srcOrd="0" destOrd="0" presId="urn:microsoft.com/office/officeart/2008/layout/HorizontalMultiLevelHierarchy"/>
    <dgm:cxn modelId="{3218970D-0B15-4B80-9092-93EB50C7E34D}" type="presParOf" srcId="{F189F5EA-08A8-4403-B88B-2016D470F093}" destId="{5EAA817C-C410-447A-9D2F-81A8CB316ECF}" srcOrd="0" destOrd="0" presId="urn:microsoft.com/office/officeart/2008/layout/HorizontalMultiLevelHierarchy"/>
    <dgm:cxn modelId="{D23ABDD9-0F4B-45F0-9EED-C324236721BC}" type="presParOf" srcId="{ECFE09DC-4932-4643-97BB-D1330C6A6EEC}" destId="{6835168F-AABA-40B4-A6AB-E9C3433A2097}" srcOrd="1" destOrd="0" presId="urn:microsoft.com/office/officeart/2008/layout/HorizontalMultiLevelHierarchy"/>
    <dgm:cxn modelId="{01D34569-A0C1-4D7B-BA8E-0C107780AFEC}" type="presParOf" srcId="{6835168F-AABA-40B4-A6AB-E9C3433A2097}" destId="{92CAAAF2-2D6B-404D-9B16-3A031567F90F}" srcOrd="0" destOrd="0" presId="urn:microsoft.com/office/officeart/2008/layout/HorizontalMultiLevelHierarchy"/>
    <dgm:cxn modelId="{371F9BEB-B3B0-4BDC-ACD3-D0B3B7479EC5}" type="presParOf" srcId="{6835168F-AABA-40B4-A6AB-E9C3433A2097}" destId="{20AC759E-C378-43DC-B430-322E02BF049D}" srcOrd="1" destOrd="0" presId="urn:microsoft.com/office/officeart/2008/layout/HorizontalMultiLevelHierarchy"/>
    <dgm:cxn modelId="{C9B349A1-DA7F-425E-8945-81C314A243E6}" type="presParOf" srcId="{ECFE09DC-4932-4643-97BB-D1330C6A6EEC}" destId="{FE537A01-2DC7-4187-8674-58E37D68B9A8}" srcOrd="2" destOrd="0" presId="urn:microsoft.com/office/officeart/2008/layout/HorizontalMultiLevelHierarchy"/>
    <dgm:cxn modelId="{EB534A1A-C3D5-4A54-8CD5-7323D8228A1F}" type="presParOf" srcId="{FE537A01-2DC7-4187-8674-58E37D68B9A8}" destId="{1786FB3E-BAB2-4629-BCD1-AC46C2152656}" srcOrd="0" destOrd="0" presId="urn:microsoft.com/office/officeart/2008/layout/HorizontalMultiLevelHierarchy"/>
    <dgm:cxn modelId="{8E148116-7574-4397-B753-B1D9A3F6951C}" type="presParOf" srcId="{ECFE09DC-4932-4643-97BB-D1330C6A6EEC}" destId="{0BFC6DAF-CD9A-4F19-A1D5-38080C6E668A}" srcOrd="3" destOrd="0" presId="urn:microsoft.com/office/officeart/2008/layout/HorizontalMultiLevelHierarchy"/>
    <dgm:cxn modelId="{BD423EF5-C510-4D31-B2C1-95F8437F185C}" type="presParOf" srcId="{0BFC6DAF-CD9A-4F19-A1D5-38080C6E668A}" destId="{9D82895F-F2B1-4992-B618-813C11D52EB6}" srcOrd="0" destOrd="0" presId="urn:microsoft.com/office/officeart/2008/layout/HorizontalMultiLevelHierarchy"/>
    <dgm:cxn modelId="{B8F6BA66-84F1-4213-9D99-80F0E288231B}" type="presParOf" srcId="{0BFC6DAF-CD9A-4F19-A1D5-38080C6E668A}" destId="{E676CA5B-2CC6-4E7E-BF7D-35054B21D7F3}" srcOrd="1" destOrd="0" presId="urn:microsoft.com/office/officeart/2008/layout/HorizontalMultiLevelHierarchy"/>
    <dgm:cxn modelId="{7E27683F-74AE-47E6-BB2C-A981920C6AD3}" type="presParOf" srcId="{ECFE09DC-4932-4643-97BB-D1330C6A6EEC}" destId="{C781BDDC-9A89-42AF-B0FD-AFA154ECB13A}" srcOrd="4" destOrd="0" presId="urn:microsoft.com/office/officeart/2008/layout/HorizontalMultiLevelHierarchy"/>
    <dgm:cxn modelId="{60DA1360-5BDE-4CE3-AF0A-92B661209495}" type="presParOf" srcId="{C781BDDC-9A89-42AF-B0FD-AFA154ECB13A}" destId="{BE512658-51E3-4006-8BD0-41FBB0BBE985}" srcOrd="0" destOrd="0" presId="urn:microsoft.com/office/officeart/2008/layout/HorizontalMultiLevelHierarchy"/>
    <dgm:cxn modelId="{59D3CC33-AA08-44D8-8439-1F9C70ABD5E2}" type="presParOf" srcId="{ECFE09DC-4932-4643-97BB-D1330C6A6EEC}" destId="{D79E0163-6BD6-42AE-9DA7-0B5F4975021A}" srcOrd="5" destOrd="0" presId="urn:microsoft.com/office/officeart/2008/layout/HorizontalMultiLevelHierarchy"/>
    <dgm:cxn modelId="{ECED6287-2EC9-422B-9D02-3E1EE5A906C4}" type="presParOf" srcId="{D79E0163-6BD6-42AE-9DA7-0B5F4975021A}" destId="{555F4BDC-B9A6-4B8D-8983-7203436B0D72}" srcOrd="0" destOrd="0" presId="urn:microsoft.com/office/officeart/2008/layout/HorizontalMultiLevelHierarchy"/>
    <dgm:cxn modelId="{27BB822C-B225-400D-B4A8-BF3FD5090491}" type="presParOf" srcId="{D79E0163-6BD6-42AE-9DA7-0B5F4975021A}" destId="{1E9CD230-6D41-4BC3-B485-2D736088489D}" srcOrd="1" destOrd="0" presId="urn:microsoft.com/office/officeart/2008/layout/HorizontalMultiLevelHierarchy"/>
    <dgm:cxn modelId="{16A82ED3-110B-49C5-9435-458E6FC8FF4F}" type="presParOf" srcId="{3CF460DB-22DB-4D25-8B34-7455CE7854EB}" destId="{99C1E47F-21A2-4AC5-B188-3B3602F59813}" srcOrd="2" destOrd="0" presId="urn:microsoft.com/office/officeart/2008/layout/HorizontalMultiLevelHierarchy"/>
    <dgm:cxn modelId="{D4E43048-EC8B-41C4-9E40-E0F75A75C527}" type="presParOf" srcId="{99C1E47F-21A2-4AC5-B188-3B3602F59813}" destId="{638E9EE9-270E-4B75-90C5-6BE8DDECFDE4}" srcOrd="0" destOrd="0" presId="urn:microsoft.com/office/officeart/2008/layout/HorizontalMultiLevelHierarchy"/>
    <dgm:cxn modelId="{D028B759-D6BC-4C74-ADEB-F36B60E8A1ED}" type="presParOf" srcId="{3CF460DB-22DB-4D25-8B34-7455CE7854EB}" destId="{BD8D1088-6A36-4755-8DDC-49EAD7181D1C}" srcOrd="3" destOrd="0" presId="urn:microsoft.com/office/officeart/2008/layout/HorizontalMultiLevelHierarchy"/>
    <dgm:cxn modelId="{3C339256-8E92-4718-8F69-D9ADE3B06BC5}" type="presParOf" srcId="{BD8D1088-6A36-4755-8DDC-49EAD7181D1C}" destId="{A32B6CF1-D1DE-4512-8569-B2708EC3E42E}" srcOrd="0" destOrd="0" presId="urn:microsoft.com/office/officeart/2008/layout/HorizontalMultiLevelHierarchy"/>
    <dgm:cxn modelId="{D1D68DF0-7706-4460-8FF5-845B89CC41F5}" type="presParOf" srcId="{BD8D1088-6A36-4755-8DDC-49EAD7181D1C}" destId="{2F9DF004-788D-4728-8C92-55C63E3BBA79}" srcOrd="1" destOrd="0" presId="urn:microsoft.com/office/officeart/2008/layout/HorizontalMultiLevelHierarchy"/>
    <dgm:cxn modelId="{9039DD94-F96E-4F13-AEC2-0EEF8EFF4D32}" type="presParOf" srcId="{2F9DF004-788D-4728-8C92-55C63E3BBA79}" destId="{7AC3A722-2F8D-42C3-8043-B85E03D462AF}" srcOrd="0" destOrd="0" presId="urn:microsoft.com/office/officeart/2008/layout/HorizontalMultiLevelHierarchy"/>
    <dgm:cxn modelId="{D23CD707-713C-42C9-B6B0-C78E3EDEC669}" type="presParOf" srcId="{7AC3A722-2F8D-42C3-8043-B85E03D462AF}" destId="{E6AF5CD4-F1D9-4AE3-BE3B-02848A28F9DA}" srcOrd="0" destOrd="0" presId="urn:microsoft.com/office/officeart/2008/layout/HorizontalMultiLevelHierarchy"/>
    <dgm:cxn modelId="{83EE0E40-5BF3-41A7-9DD6-DCEFB83A99A5}" type="presParOf" srcId="{2F9DF004-788D-4728-8C92-55C63E3BBA79}" destId="{A560CDA1-F26D-4998-BCA2-74392E0B4B44}" srcOrd="1" destOrd="0" presId="urn:microsoft.com/office/officeart/2008/layout/HorizontalMultiLevelHierarchy"/>
    <dgm:cxn modelId="{C8E5CD18-D9A1-4463-9135-9A6A5FB5CD25}" type="presParOf" srcId="{A560CDA1-F26D-4998-BCA2-74392E0B4B44}" destId="{0493F9DB-278F-4764-90A6-7BAF55B17A03}" srcOrd="0" destOrd="0" presId="urn:microsoft.com/office/officeart/2008/layout/HorizontalMultiLevelHierarchy"/>
    <dgm:cxn modelId="{D6905D57-6806-403A-83E4-88F96CDAD413}" type="presParOf" srcId="{A560CDA1-F26D-4998-BCA2-74392E0B4B44}" destId="{DF601DA1-F5E7-4346-9334-B7F43C6B624E}" srcOrd="1" destOrd="0" presId="urn:microsoft.com/office/officeart/2008/layout/HorizontalMultiLevelHierarchy"/>
    <dgm:cxn modelId="{F97E275E-5BED-434A-9989-CAEAE85D374F}" type="presParOf" srcId="{2F9DF004-788D-4728-8C92-55C63E3BBA79}" destId="{DE9929D9-90AF-4901-A995-15C8DA495F48}" srcOrd="2" destOrd="0" presId="urn:microsoft.com/office/officeart/2008/layout/HorizontalMultiLevelHierarchy"/>
    <dgm:cxn modelId="{9D49C730-C289-466D-ACC7-53FA54CC92DB}" type="presParOf" srcId="{DE9929D9-90AF-4901-A995-15C8DA495F48}" destId="{DACEEB82-C0BA-45F7-A362-B9C7BEA90D99}" srcOrd="0" destOrd="0" presId="urn:microsoft.com/office/officeart/2008/layout/HorizontalMultiLevelHierarchy"/>
    <dgm:cxn modelId="{A2DF2D02-6B9C-45B9-9574-C6D3AB102CA0}" type="presParOf" srcId="{2F9DF004-788D-4728-8C92-55C63E3BBA79}" destId="{96A74E44-9B77-40B8-8CF8-210A6A1D5F3D}" srcOrd="3" destOrd="0" presId="urn:microsoft.com/office/officeart/2008/layout/HorizontalMultiLevelHierarchy"/>
    <dgm:cxn modelId="{EBD3CAAC-A511-4580-A7C9-7D63F85F0C93}" type="presParOf" srcId="{96A74E44-9B77-40B8-8CF8-210A6A1D5F3D}" destId="{F5C4BB18-B925-4E3D-9A0C-63B151FFEE9B}" srcOrd="0" destOrd="0" presId="urn:microsoft.com/office/officeart/2008/layout/HorizontalMultiLevelHierarchy"/>
    <dgm:cxn modelId="{0AB60D10-7DB1-4B98-84B4-0692D7C4F23E}" type="presParOf" srcId="{96A74E44-9B77-40B8-8CF8-210A6A1D5F3D}" destId="{FBC091CF-24D9-404B-AD4D-B8438D46E9EC}" srcOrd="1" destOrd="0" presId="urn:microsoft.com/office/officeart/2008/layout/HorizontalMultiLevelHierarchy"/>
    <dgm:cxn modelId="{C9B9A199-620E-46E9-99CF-55C66123DCFD}" type="presParOf" srcId="{2F9DF004-788D-4728-8C92-55C63E3BBA79}" destId="{4B289178-FE5E-4BB9-B41A-3BF40A814016}" srcOrd="4" destOrd="0" presId="urn:microsoft.com/office/officeart/2008/layout/HorizontalMultiLevelHierarchy"/>
    <dgm:cxn modelId="{291155F8-3338-47FE-8426-EA4ABE05C5D1}" type="presParOf" srcId="{4B289178-FE5E-4BB9-B41A-3BF40A814016}" destId="{D94412FA-93F7-4A25-BBF6-44B3EE75B0BC}" srcOrd="0" destOrd="0" presId="urn:microsoft.com/office/officeart/2008/layout/HorizontalMultiLevelHierarchy"/>
    <dgm:cxn modelId="{9237BBF5-F362-4DC9-8C11-192E503A0D0C}" type="presParOf" srcId="{2F9DF004-788D-4728-8C92-55C63E3BBA79}" destId="{C1E6857E-801F-4729-AA24-BDFA02118A47}" srcOrd="5" destOrd="0" presId="urn:microsoft.com/office/officeart/2008/layout/HorizontalMultiLevelHierarchy"/>
    <dgm:cxn modelId="{732D426E-FF84-419A-8B41-4856A7290313}" type="presParOf" srcId="{C1E6857E-801F-4729-AA24-BDFA02118A47}" destId="{DB015F75-6B37-4870-8173-CB70D944F85D}" srcOrd="0" destOrd="0" presId="urn:microsoft.com/office/officeart/2008/layout/HorizontalMultiLevelHierarchy"/>
    <dgm:cxn modelId="{85E30276-2EB8-4575-9237-FC46E1C859AA}" type="presParOf" srcId="{C1E6857E-801F-4729-AA24-BDFA02118A47}" destId="{87343C68-F610-4D73-8FB7-B5A385D5B845}" srcOrd="1" destOrd="0" presId="urn:microsoft.com/office/officeart/2008/layout/HorizontalMultiLevelHierarchy"/>
    <dgm:cxn modelId="{5B25EEF8-6547-4F7B-A59B-5C55442A9530}" type="presParOf" srcId="{2F9DF004-788D-4728-8C92-55C63E3BBA79}" destId="{A77DC6ED-41D0-48E5-83A3-01FB60FFB203}" srcOrd="6" destOrd="0" presId="urn:microsoft.com/office/officeart/2008/layout/HorizontalMultiLevelHierarchy"/>
    <dgm:cxn modelId="{3D197738-AE72-40D4-B6B9-08EBA4651D5E}" type="presParOf" srcId="{A77DC6ED-41D0-48E5-83A3-01FB60FFB203}" destId="{56A9DF5B-A6D5-4E7D-8D3C-030105A22238}" srcOrd="0" destOrd="0" presId="urn:microsoft.com/office/officeart/2008/layout/HorizontalMultiLevelHierarchy"/>
    <dgm:cxn modelId="{A84339C6-C19C-4E01-9C42-D60A4396177C}" type="presParOf" srcId="{2F9DF004-788D-4728-8C92-55C63E3BBA79}" destId="{D0BD8DFF-1CF7-47E5-A9A3-7F621089D3E3}" srcOrd="7" destOrd="0" presId="urn:microsoft.com/office/officeart/2008/layout/HorizontalMultiLevelHierarchy"/>
    <dgm:cxn modelId="{99197F21-9F54-4B5A-ABDF-5EB149FEE6B8}" type="presParOf" srcId="{D0BD8DFF-1CF7-47E5-A9A3-7F621089D3E3}" destId="{A079D449-579F-4F05-8699-0E319CE2984C}" srcOrd="0" destOrd="0" presId="urn:microsoft.com/office/officeart/2008/layout/HorizontalMultiLevelHierarchy"/>
    <dgm:cxn modelId="{BBDE439F-54EB-4C58-95FB-4A872E296B8E}" type="presParOf" srcId="{D0BD8DFF-1CF7-47E5-A9A3-7F621089D3E3}" destId="{852A96A0-844E-4B34-89A4-95E64A5C87F4}" srcOrd="1" destOrd="0" presId="urn:microsoft.com/office/officeart/2008/layout/HorizontalMultiLevelHierarchy"/>
    <dgm:cxn modelId="{5F1A77C5-39D4-497B-9669-EF64DA739609}" type="presParOf" srcId="{2F9DF004-788D-4728-8C92-55C63E3BBA79}" destId="{92E12330-C1F7-48AA-870D-2073A8C809B8}" srcOrd="8" destOrd="0" presId="urn:microsoft.com/office/officeart/2008/layout/HorizontalMultiLevelHierarchy"/>
    <dgm:cxn modelId="{615A391B-A85C-4BB1-8385-C2FE491A6BFF}" type="presParOf" srcId="{92E12330-C1F7-48AA-870D-2073A8C809B8}" destId="{2505FBED-9107-4259-92D2-1F8D8AC6481C}" srcOrd="0" destOrd="0" presId="urn:microsoft.com/office/officeart/2008/layout/HorizontalMultiLevelHierarchy"/>
    <dgm:cxn modelId="{E6FC1C9E-46FA-40BC-961D-7D98DA6BFBDE}" type="presParOf" srcId="{2F9DF004-788D-4728-8C92-55C63E3BBA79}" destId="{5BF58FB2-6D05-41D0-B3F1-A7F457D768FB}" srcOrd="9" destOrd="0" presId="urn:microsoft.com/office/officeart/2008/layout/HorizontalMultiLevelHierarchy"/>
    <dgm:cxn modelId="{A16D011D-01AA-427F-A64C-A109CD1CA5CA}" type="presParOf" srcId="{5BF58FB2-6D05-41D0-B3F1-A7F457D768FB}" destId="{0C80C734-91C0-4601-A6F6-F73B013A64AC}" srcOrd="0" destOrd="0" presId="urn:microsoft.com/office/officeart/2008/layout/HorizontalMultiLevelHierarchy"/>
    <dgm:cxn modelId="{717D4A83-633F-462A-ABEE-80E89A8E4D55}" type="presParOf" srcId="{5BF58FB2-6D05-41D0-B3F1-A7F457D768FB}" destId="{24065272-1697-4449-AF7E-C8AB85D39370}" srcOrd="1" destOrd="0" presId="urn:microsoft.com/office/officeart/2008/layout/HorizontalMultiLevelHierarchy"/>
    <dgm:cxn modelId="{D743FBB1-2D45-4E45-8B3E-B8112B0917D8}" type="presParOf" srcId="{3CF460DB-22DB-4D25-8B34-7455CE7854EB}" destId="{DEC4A601-BA2F-4D99-95CB-76AC3E1F7306}" srcOrd="4" destOrd="0" presId="urn:microsoft.com/office/officeart/2008/layout/HorizontalMultiLevelHierarchy"/>
    <dgm:cxn modelId="{A5AFE86E-C84A-45BC-AD72-9C773E8B3658}" type="presParOf" srcId="{DEC4A601-BA2F-4D99-95CB-76AC3E1F7306}" destId="{51D68659-B99D-4613-BC07-17EB0344D096}" srcOrd="0" destOrd="0" presId="urn:microsoft.com/office/officeart/2008/layout/HorizontalMultiLevelHierarchy"/>
    <dgm:cxn modelId="{0085B1BB-BB35-4E54-B4AD-5A0A51EB4DB8}" type="presParOf" srcId="{3CF460DB-22DB-4D25-8B34-7455CE7854EB}" destId="{294B8B09-6D5B-4DAC-BB96-02BAEC6D43C2}" srcOrd="5" destOrd="0" presId="urn:microsoft.com/office/officeart/2008/layout/HorizontalMultiLevelHierarchy"/>
    <dgm:cxn modelId="{2FD2033C-752C-42F3-B7B3-AEBBDBBA039F}" type="presParOf" srcId="{294B8B09-6D5B-4DAC-BB96-02BAEC6D43C2}" destId="{E5FF0B51-F5C1-4E6F-BDFD-B5A5F39D6CC7}" srcOrd="0" destOrd="0" presId="urn:microsoft.com/office/officeart/2008/layout/HorizontalMultiLevelHierarchy"/>
    <dgm:cxn modelId="{BB8A115B-1AF3-4E3D-BC2A-09438C4F2C3A}" type="presParOf" srcId="{294B8B09-6D5B-4DAC-BB96-02BAEC6D43C2}" destId="{D7EB06DB-DC10-4AAD-A6E3-A5AE583FA43E}" srcOrd="1" destOrd="0" presId="urn:microsoft.com/office/officeart/2008/layout/HorizontalMultiLevelHierarchy"/>
    <dgm:cxn modelId="{A8D1EE21-B12A-4CB4-A103-1F6D2BD68A9B}" type="presParOf" srcId="{D7EB06DB-DC10-4AAD-A6E3-A5AE583FA43E}" destId="{91EEECDE-75D0-449F-A836-3226B4B4C3F3}" srcOrd="0" destOrd="0" presId="urn:microsoft.com/office/officeart/2008/layout/HorizontalMultiLevelHierarchy"/>
    <dgm:cxn modelId="{CE60E1D3-62E0-451A-9ECA-75915B03CE77}" type="presParOf" srcId="{91EEECDE-75D0-449F-A836-3226B4B4C3F3}" destId="{85D6F052-03A1-43F8-A1AE-11016BF4E5EE}" srcOrd="0" destOrd="0" presId="urn:microsoft.com/office/officeart/2008/layout/HorizontalMultiLevelHierarchy"/>
    <dgm:cxn modelId="{941A95EE-0972-449C-AB3B-77672A5C8180}" type="presParOf" srcId="{D7EB06DB-DC10-4AAD-A6E3-A5AE583FA43E}" destId="{B4F61A41-C9CD-4CFF-98F2-2FEF2EC76C22}" srcOrd="1" destOrd="0" presId="urn:microsoft.com/office/officeart/2008/layout/HorizontalMultiLevelHierarchy"/>
    <dgm:cxn modelId="{5F5A1B87-4662-4566-B872-23E87CFAAC47}" type="presParOf" srcId="{B4F61A41-C9CD-4CFF-98F2-2FEF2EC76C22}" destId="{DBF4F7E9-D51A-4FD6-9E46-E62A947154D3}" srcOrd="0" destOrd="0" presId="urn:microsoft.com/office/officeart/2008/layout/HorizontalMultiLevelHierarchy"/>
    <dgm:cxn modelId="{7A882E84-43CD-4D79-AE3B-F33B8F4EDE85}" type="presParOf" srcId="{B4F61A41-C9CD-4CFF-98F2-2FEF2EC76C22}" destId="{B8858C20-BA3C-4C43-BBCE-3CD7340C45A0}" srcOrd="1" destOrd="0" presId="urn:microsoft.com/office/officeart/2008/layout/HorizontalMultiLevelHierarchy"/>
    <dgm:cxn modelId="{0A53CB6F-B0D4-4119-A61F-8AE65A0F0983}" type="presParOf" srcId="{D7EB06DB-DC10-4AAD-A6E3-A5AE583FA43E}" destId="{B409929F-E3CD-4374-8C66-CF978FEF7B6C}" srcOrd="2" destOrd="0" presId="urn:microsoft.com/office/officeart/2008/layout/HorizontalMultiLevelHierarchy"/>
    <dgm:cxn modelId="{0F3CD5F8-6F3B-4B81-BB91-74712C80BD0C}" type="presParOf" srcId="{B409929F-E3CD-4374-8C66-CF978FEF7B6C}" destId="{30526162-B41D-4249-B3CD-42226FEEFC00}" srcOrd="0" destOrd="0" presId="urn:microsoft.com/office/officeart/2008/layout/HorizontalMultiLevelHierarchy"/>
    <dgm:cxn modelId="{57444D1B-E141-4427-AF99-3F378D268951}" type="presParOf" srcId="{D7EB06DB-DC10-4AAD-A6E3-A5AE583FA43E}" destId="{89342369-26CE-492A-BC81-D6388AB2165D}" srcOrd="3" destOrd="0" presId="urn:microsoft.com/office/officeart/2008/layout/HorizontalMultiLevelHierarchy"/>
    <dgm:cxn modelId="{6E304DC3-F617-4A50-9614-70C7A88D9933}" type="presParOf" srcId="{89342369-26CE-492A-BC81-D6388AB2165D}" destId="{64BE2F3B-07B7-40F7-9320-C0C367FF3251}" srcOrd="0" destOrd="0" presId="urn:microsoft.com/office/officeart/2008/layout/HorizontalMultiLevelHierarchy"/>
    <dgm:cxn modelId="{33711EEB-F516-4471-A0B2-3B7BA95D979B}" type="presParOf" srcId="{89342369-26CE-492A-BC81-D6388AB2165D}" destId="{44469DE0-87B6-4F31-B501-381F0D83EAD8}" srcOrd="1" destOrd="0" presId="urn:microsoft.com/office/officeart/2008/layout/HorizontalMultiLevelHierarchy"/>
    <dgm:cxn modelId="{1AC73351-C6E5-4089-B86F-EA3CE0F37DE4}" type="presParOf" srcId="{D7EB06DB-DC10-4AAD-A6E3-A5AE583FA43E}" destId="{3BC9AB8C-927B-463E-B882-17C389F6E28A}" srcOrd="4" destOrd="0" presId="urn:microsoft.com/office/officeart/2008/layout/HorizontalMultiLevelHierarchy"/>
    <dgm:cxn modelId="{7AA1E221-D98F-49C8-BF0B-9CABB92D9D68}" type="presParOf" srcId="{3BC9AB8C-927B-463E-B882-17C389F6E28A}" destId="{A0E6F150-E5AB-4150-8024-68DCA2D3A063}" srcOrd="0" destOrd="0" presId="urn:microsoft.com/office/officeart/2008/layout/HorizontalMultiLevelHierarchy"/>
    <dgm:cxn modelId="{4A1953A9-176F-4C52-966C-0BE88B2ADD21}" type="presParOf" srcId="{D7EB06DB-DC10-4AAD-A6E3-A5AE583FA43E}" destId="{CBA54F64-F55A-4367-8AA4-AD6071381F59}" srcOrd="5" destOrd="0" presId="urn:microsoft.com/office/officeart/2008/layout/HorizontalMultiLevelHierarchy"/>
    <dgm:cxn modelId="{F44B5754-732E-422E-95D4-740757B1D1A8}" type="presParOf" srcId="{CBA54F64-F55A-4367-8AA4-AD6071381F59}" destId="{31545200-C16A-4D52-AB03-CB1AAE851023}" srcOrd="0" destOrd="0" presId="urn:microsoft.com/office/officeart/2008/layout/HorizontalMultiLevelHierarchy"/>
    <dgm:cxn modelId="{1872120A-06DD-4559-8D7E-4D37DF030ADA}" type="presParOf" srcId="{CBA54F64-F55A-4367-8AA4-AD6071381F59}" destId="{DC73E997-C737-42D3-8722-12F57B733DB4}"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9AB8C-927B-463E-B882-17C389F6E28A}">
      <dsp:nvSpPr>
        <dsp:cNvPr id="0" name=""/>
        <dsp:cNvSpPr/>
      </dsp:nvSpPr>
      <dsp:spPr>
        <a:xfrm>
          <a:off x="4116639" y="4725440"/>
          <a:ext cx="263588" cy="502264"/>
        </a:xfrm>
        <a:custGeom>
          <a:avLst/>
          <a:gdLst/>
          <a:ahLst/>
          <a:cxnLst/>
          <a:rect l="0" t="0" r="0" b="0"/>
          <a:pathLst>
            <a:path>
              <a:moveTo>
                <a:pt x="0" y="0"/>
              </a:moveTo>
              <a:lnTo>
                <a:pt x="131794" y="0"/>
              </a:lnTo>
              <a:lnTo>
                <a:pt x="131794" y="502264"/>
              </a:lnTo>
              <a:lnTo>
                <a:pt x="263588" y="5022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4962391"/>
        <a:ext cx="28361" cy="28361"/>
      </dsp:txXfrm>
    </dsp:sp>
    <dsp:sp modelId="{B409929F-E3CD-4374-8C66-CF978FEF7B6C}">
      <dsp:nvSpPr>
        <dsp:cNvPr id="0" name=""/>
        <dsp:cNvSpPr/>
      </dsp:nvSpPr>
      <dsp:spPr>
        <a:xfrm>
          <a:off x="4116639" y="4679720"/>
          <a:ext cx="263588" cy="91440"/>
        </a:xfrm>
        <a:custGeom>
          <a:avLst/>
          <a:gdLst/>
          <a:ahLst/>
          <a:cxnLst/>
          <a:rect l="0" t="0" r="0" b="0"/>
          <a:pathLst>
            <a:path>
              <a:moveTo>
                <a:pt x="0" y="45720"/>
              </a:moveTo>
              <a:lnTo>
                <a:pt x="263588"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1844" y="4718850"/>
        <a:ext cx="13179" cy="13179"/>
      </dsp:txXfrm>
    </dsp:sp>
    <dsp:sp modelId="{91EEECDE-75D0-449F-A836-3226B4B4C3F3}">
      <dsp:nvSpPr>
        <dsp:cNvPr id="0" name=""/>
        <dsp:cNvSpPr/>
      </dsp:nvSpPr>
      <dsp:spPr>
        <a:xfrm>
          <a:off x="4116639" y="4223175"/>
          <a:ext cx="263588" cy="502264"/>
        </a:xfrm>
        <a:custGeom>
          <a:avLst/>
          <a:gdLst/>
          <a:ahLst/>
          <a:cxnLst/>
          <a:rect l="0" t="0" r="0" b="0"/>
          <a:pathLst>
            <a:path>
              <a:moveTo>
                <a:pt x="0" y="502264"/>
              </a:moveTo>
              <a:lnTo>
                <a:pt x="131794" y="502264"/>
              </a:lnTo>
              <a:lnTo>
                <a:pt x="131794" y="0"/>
              </a:lnTo>
              <a:lnTo>
                <a:pt x="26358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4460126"/>
        <a:ext cx="28361" cy="28361"/>
      </dsp:txXfrm>
    </dsp:sp>
    <dsp:sp modelId="{DEC4A601-BA2F-4D99-95CB-76AC3E1F7306}">
      <dsp:nvSpPr>
        <dsp:cNvPr id="0" name=""/>
        <dsp:cNvSpPr/>
      </dsp:nvSpPr>
      <dsp:spPr>
        <a:xfrm>
          <a:off x="1795649" y="2593677"/>
          <a:ext cx="263588" cy="2131762"/>
        </a:xfrm>
        <a:custGeom>
          <a:avLst/>
          <a:gdLst/>
          <a:ahLst/>
          <a:cxnLst/>
          <a:rect l="0" t="0" r="0" b="0"/>
          <a:pathLst>
            <a:path>
              <a:moveTo>
                <a:pt x="0" y="0"/>
              </a:moveTo>
              <a:lnTo>
                <a:pt x="131794" y="0"/>
              </a:lnTo>
              <a:lnTo>
                <a:pt x="131794" y="2131762"/>
              </a:lnTo>
              <a:lnTo>
                <a:pt x="263588" y="2131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873744" y="3605858"/>
        <a:ext cx="107399" cy="107399"/>
      </dsp:txXfrm>
    </dsp:sp>
    <dsp:sp modelId="{92E12330-C1F7-48AA-870D-2073A8C809B8}">
      <dsp:nvSpPr>
        <dsp:cNvPr id="0" name=""/>
        <dsp:cNvSpPr/>
      </dsp:nvSpPr>
      <dsp:spPr>
        <a:xfrm>
          <a:off x="4116639" y="2716380"/>
          <a:ext cx="263588" cy="1004529"/>
        </a:xfrm>
        <a:custGeom>
          <a:avLst/>
          <a:gdLst/>
          <a:ahLst/>
          <a:cxnLst/>
          <a:rect l="0" t="0" r="0" b="0"/>
          <a:pathLst>
            <a:path>
              <a:moveTo>
                <a:pt x="0" y="0"/>
              </a:moveTo>
              <a:lnTo>
                <a:pt x="131794" y="0"/>
              </a:lnTo>
              <a:lnTo>
                <a:pt x="131794" y="1004529"/>
              </a:lnTo>
              <a:lnTo>
                <a:pt x="263588" y="1004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2470" y="3192681"/>
        <a:ext cx="51926" cy="51926"/>
      </dsp:txXfrm>
    </dsp:sp>
    <dsp:sp modelId="{A77DC6ED-41D0-48E5-83A3-01FB60FFB203}">
      <dsp:nvSpPr>
        <dsp:cNvPr id="0" name=""/>
        <dsp:cNvSpPr/>
      </dsp:nvSpPr>
      <dsp:spPr>
        <a:xfrm>
          <a:off x="4116639" y="2716380"/>
          <a:ext cx="263588" cy="502264"/>
        </a:xfrm>
        <a:custGeom>
          <a:avLst/>
          <a:gdLst/>
          <a:ahLst/>
          <a:cxnLst/>
          <a:rect l="0" t="0" r="0" b="0"/>
          <a:pathLst>
            <a:path>
              <a:moveTo>
                <a:pt x="0" y="0"/>
              </a:moveTo>
              <a:lnTo>
                <a:pt x="131794" y="0"/>
              </a:lnTo>
              <a:lnTo>
                <a:pt x="131794" y="502264"/>
              </a:lnTo>
              <a:lnTo>
                <a:pt x="263588" y="5022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2953332"/>
        <a:ext cx="28361" cy="28361"/>
      </dsp:txXfrm>
    </dsp:sp>
    <dsp:sp modelId="{4B289178-FE5E-4BB9-B41A-3BF40A814016}">
      <dsp:nvSpPr>
        <dsp:cNvPr id="0" name=""/>
        <dsp:cNvSpPr/>
      </dsp:nvSpPr>
      <dsp:spPr>
        <a:xfrm>
          <a:off x="4116639" y="2670660"/>
          <a:ext cx="235213" cy="91440"/>
        </a:xfrm>
        <a:custGeom>
          <a:avLst/>
          <a:gdLst/>
          <a:ahLst/>
          <a:cxnLst/>
          <a:rect l="0" t="0" r="0" b="0"/>
          <a:pathLst>
            <a:path>
              <a:moveTo>
                <a:pt x="0" y="45720"/>
              </a:moveTo>
              <a:lnTo>
                <a:pt x="235213"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366" y="2710500"/>
        <a:ext cx="11760" cy="11760"/>
      </dsp:txXfrm>
    </dsp:sp>
    <dsp:sp modelId="{DE9929D9-90AF-4901-A995-15C8DA495F48}">
      <dsp:nvSpPr>
        <dsp:cNvPr id="0" name=""/>
        <dsp:cNvSpPr/>
      </dsp:nvSpPr>
      <dsp:spPr>
        <a:xfrm>
          <a:off x="4116639" y="2214115"/>
          <a:ext cx="263588" cy="502264"/>
        </a:xfrm>
        <a:custGeom>
          <a:avLst/>
          <a:gdLst/>
          <a:ahLst/>
          <a:cxnLst/>
          <a:rect l="0" t="0" r="0" b="0"/>
          <a:pathLst>
            <a:path>
              <a:moveTo>
                <a:pt x="0" y="502264"/>
              </a:moveTo>
              <a:lnTo>
                <a:pt x="131794" y="502264"/>
              </a:lnTo>
              <a:lnTo>
                <a:pt x="131794" y="0"/>
              </a:lnTo>
              <a:lnTo>
                <a:pt x="26358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2451067"/>
        <a:ext cx="28361" cy="28361"/>
      </dsp:txXfrm>
    </dsp:sp>
    <dsp:sp modelId="{7AC3A722-2F8D-42C3-8043-B85E03D462AF}">
      <dsp:nvSpPr>
        <dsp:cNvPr id="0" name=""/>
        <dsp:cNvSpPr/>
      </dsp:nvSpPr>
      <dsp:spPr>
        <a:xfrm>
          <a:off x="4116639" y="1711850"/>
          <a:ext cx="263588" cy="1004529"/>
        </a:xfrm>
        <a:custGeom>
          <a:avLst/>
          <a:gdLst/>
          <a:ahLst/>
          <a:cxnLst/>
          <a:rect l="0" t="0" r="0" b="0"/>
          <a:pathLst>
            <a:path>
              <a:moveTo>
                <a:pt x="0" y="1004529"/>
              </a:moveTo>
              <a:lnTo>
                <a:pt x="131794" y="1004529"/>
              </a:lnTo>
              <a:lnTo>
                <a:pt x="131794" y="0"/>
              </a:lnTo>
              <a:lnTo>
                <a:pt x="26358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2470" y="2188152"/>
        <a:ext cx="51926" cy="51926"/>
      </dsp:txXfrm>
    </dsp:sp>
    <dsp:sp modelId="{99C1E47F-21A2-4AC5-B188-3B3602F59813}">
      <dsp:nvSpPr>
        <dsp:cNvPr id="0" name=""/>
        <dsp:cNvSpPr/>
      </dsp:nvSpPr>
      <dsp:spPr>
        <a:xfrm>
          <a:off x="1795649" y="2593677"/>
          <a:ext cx="263588" cy="122703"/>
        </a:xfrm>
        <a:custGeom>
          <a:avLst/>
          <a:gdLst/>
          <a:ahLst/>
          <a:cxnLst/>
          <a:rect l="0" t="0" r="0" b="0"/>
          <a:pathLst>
            <a:path>
              <a:moveTo>
                <a:pt x="0" y="0"/>
              </a:moveTo>
              <a:lnTo>
                <a:pt x="131794" y="0"/>
              </a:lnTo>
              <a:lnTo>
                <a:pt x="131794" y="122703"/>
              </a:lnTo>
              <a:lnTo>
                <a:pt x="263588" y="1227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20175" y="2647760"/>
        <a:ext cx="14537" cy="14537"/>
      </dsp:txXfrm>
    </dsp:sp>
    <dsp:sp modelId="{C781BDDC-9A89-42AF-B0FD-AFA154ECB13A}">
      <dsp:nvSpPr>
        <dsp:cNvPr id="0" name=""/>
        <dsp:cNvSpPr/>
      </dsp:nvSpPr>
      <dsp:spPr>
        <a:xfrm>
          <a:off x="4116639" y="707320"/>
          <a:ext cx="263588" cy="502264"/>
        </a:xfrm>
        <a:custGeom>
          <a:avLst/>
          <a:gdLst/>
          <a:ahLst/>
          <a:cxnLst/>
          <a:rect l="0" t="0" r="0" b="0"/>
          <a:pathLst>
            <a:path>
              <a:moveTo>
                <a:pt x="0" y="0"/>
              </a:moveTo>
              <a:lnTo>
                <a:pt x="131794" y="0"/>
              </a:lnTo>
              <a:lnTo>
                <a:pt x="131794" y="502264"/>
              </a:lnTo>
              <a:lnTo>
                <a:pt x="263588" y="5022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944272"/>
        <a:ext cx="28361" cy="28361"/>
      </dsp:txXfrm>
    </dsp:sp>
    <dsp:sp modelId="{FE537A01-2DC7-4187-8674-58E37D68B9A8}">
      <dsp:nvSpPr>
        <dsp:cNvPr id="0" name=""/>
        <dsp:cNvSpPr/>
      </dsp:nvSpPr>
      <dsp:spPr>
        <a:xfrm>
          <a:off x="4116639" y="661600"/>
          <a:ext cx="263588" cy="91440"/>
        </a:xfrm>
        <a:custGeom>
          <a:avLst/>
          <a:gdLst/>
          <a:ahLst/>
          <a:cxnLst/>
          <a:rect l="0" t="0" r="0" b="0"/>
          <a:pathLst>
            <a:path>
              <a:moveTo>
                <a:pt x="0" y="45720"/>
              </a:moveTo>
              <a:lnTo>
                <a:pt x="263588"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1844" y="700731"/>
        <a:ext cx="13179" cy="13179"/>
      </dsp:txXfrm>
    </dsp:sp>
    <dsp:sp modelId="{F189F5EA-08A8-4403-B88B-2016D470F093}">
      <dsp:nvSpPr>
        <dsp:cNvPr id="0" name=""/>
        <dsp:cNvSpPr/>
      </dsp:nvSpPr>
      <dsp:spPr>
        <a:xfrm>
          <a:off x="4116639" y="205055"/>
          <a:ext cx="263588" cy="502264"/>
        </a:xfrm>
        <a:custGeom>
          <a:avLst/>
          <a:gdLst/>
          <a:ahLst/>
          <a:cxnLst/>
          <a:rect l="0" t="0" r="0" b="0"/>
          <a:pathLst>
            <a:path>
              <a:moveTo>
                <a:pt x="0" y="502264"/>
              </a:moveTo>
              <a:lnTo>
                <a:pt x="131794" y="502264"/>
              </a:lnTo>
              <a:lnTo>
                <a:pt x="131794" y="0"/>
              </a:lnTo>
              <a:lnTo>
                <a:pt x="26358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53" y="442007"/>
        <a:ext cx="28361" cy="28361"/>
      </dsp:txXfrm>
    </dsp:sp>
    <dsp:sp modelId="{3F3CBA2F-F6B2-49D9-B233-908637EB21D5}">
      <dsp:nvSpPr>
        <dsp:cNvPr id="0" name=""/>
        <dsp:cNvSpPr/>
      </dsp:nvSpPr>
      <dsp:spPr>
        <a:xfrm>
          <a:off x="1795649" y="707320"/>
          <a:ext cx="263588" cy="1886356"/>
        </a:xfrm>
        <a:custGeom>
          <a:avLst/>
          <a:gdLst/>
          <a:ahLst/>
          <a:cxnLst/>
          <a:rect l="0" t="0" r="0" b="0"/>
          <a:pathLst>
            <a:path>
              <a:moveTo>
                <a:pt x="0" y="1886356"/>
              </a:moveTo>
              <a:lnTo>
                <a:pt x="131794" y="1886356"/>
              </a:lnTo>
              <a:lnTo>
                <a:pt x="131794" y="0"/>
              </a:lnTo>
              <a:lnTo>
                <a:pt x="26358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79827" y="1602881"/>
        <a:ext cx="95234" cy="95234"/>
      </dsp:txXfrm>
    </dsp:sp>
    <dsp:sp modelId="{5A4C16D9-C23E-4532-9B39-CEEE486D6A9C}">
      <dsp:nvSpPr>
        <dsp:cNvPr id="0" name=""/>
        <dsp:cNvSpPr/>
      </dsp:nvSpPr>
      <dsp:spPr>
        <a:xfrm rot="16200000">
          <a:off x="537344" y="2392771"/>
          <a:ext cx="2114799"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CT DOAG</a:t>
          </a:r>
        </a:p>
      </dsp:txBody>
      <dsp:txXfrm>
        <a:off x="537344" y="2392771"/>
        <a:ext cx="2114799" cy="401811"/>
      </dsp:txXfrm>
    </dsp:sp>
    <dsp:sp modelId="{086BC992-DC79-4321-90CC-C6BDC51DDDC8}">
      <dsp:nvSpPr>
        <dsp:cNvPr id="0" name=""/>
        <dsp:cNvSpPr/>
      </dsp:nvSpPr>
      <dsp:spPr>
        <a:xfrm>
          <a:off x="2059238" y="261008"/>
          <a:ext cx="2057401" cy="8926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Ag. Development and Resource Conservation</a:t>
          </a:r>
        </a:p>
      </dsp:txBody>
      <dsp:txXfrm>
        <a:off x="2059238" y="261008"/>
        <a:ext cx="2057401" cy="892625"/>
      </dsp:txXfrm>
    </dsp:sp>
    <dsp:sp modelId="{92CAAAF2-2D6B-404D-9B16-3A031567F90F}">
      <dsp:nvSpPr>
        <dsp:cNvPr id="0" name=""/>
        <dsp:cNvSpPr/>
      </dsp:nvSpPr>
      <dsp:spPr>
        <a:xfrm>
          <a:off x="4380228" y="4150"/>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Grant Programs</a:t>
          </a:r>
        </a:p>
      </dsp:txBody>
      <dsp:txXfrm>
        <a:off x="4380228" y="4150"/>
        <a:ext cx="2057401" cy="401811"/>
      </dsp:txXfrm>
    </dsp:sp>
    <dsp:sp modelId="{9D82895F-F2B1-4992-B618-813C11D52EB6}">
      <dsp:nvSpPr>
        <dsp:cNvPr id="0" name=""/>
        <dsp:cNvSpPr/>
      </dsp:nvSpPr>
      <dsp:spPr>
        <a:xfrm>
          <a:off x="4380228" y="50641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Farmland Preservation</a:t>
          </a:r>
        </a:p>
      </dsp:txBody>
      <dsp:txXfrm>
        <a:off x="4380228" y="506414"/>
        <a:ext cx="2057401" cy="401811"/>
      </dsp:txXfrm>
    </dsp:sp>
    <dsp:sp modelId="{555F4BDC-B9A6-4B8D-8983-7203436B0D72}">
      <dsp:nvSpPr>
        <dsp:cNvPr id="0" name=""/>
        <dsp:cNvSpPr/>
      </dsp:nvSpPr>
      <dsp:spPr>
        <a:xfrm>
          <a:off x="4380228" y="1008679"/>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Climate Smart</a:t>
          </a:r>
        </a:p>
      </dsp:txBody>
      <dsp:txXfrm>
        <a:off x="4380228" y="1008679"/>
        <a:ext cx="2057401" cy="401811"/>
      </dsp:txXfrm>
    </dsp:sp>
    <dsp:sp modelId="{A32B6CF1-D1DE-4512-8569-B2708EC3E42E}">
      <dsp:nvSpPr>
        <dsp:cNvPr id="0" name=""/>
        <dsp:cNvSpPr/>
      </dsp:nvSpPr>
      <dsp:spPr>
        <a:xfrm>
          <a:off x="2059238" y="251547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Regulatory Services</a:t>
          </a:r>
        </a:p>
      </dsp:txBody>
      <dsp:txXfrm>
        <a:off x="2059238" y="2515474"/>
        <a:ext cx="2057401" cy="401811"/>
      </dsp:txXfrm>
    </dsp:sp>
    <dsp:sp modelId="{0493F9DB-278F-4764-90A6-7BAF55B17A03}">
      <dsp:nvSpPr>
        <dsp:cNvPr id="0" name=""/>
        <dsp:cNvSpPr/>
      </dsp:nvSpPr>
      <dsp:spPr>
        <a:xfrm>
          <a:off x="4380228" y="151094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Ag Commodities</a:t>
          </a:r>
        </a:p>
      </dsp:txBody>
      <dsp:txXfrm>
        <a:off x="4380228" y="1510944"/>
        <a:ext cx="2057401" cy="401811"/>
      </dsp:txXfrm>
    </dsp:sp>
    <dsp:sp modelId="{F5C4BB18-B925-4E3D-9A0C-63B151FFEE9B}">
      <dsp:nvSpPr>
        <dsp:cNvPr id="0" name=""/>
        <dsp:cNvSpPr/>
      </dsp:nvSpPr>
      <dsp:spPr>
        <a:xfrm>
          <a:off x="4380228" y="2013209"/>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Dairy and Livestock</a:t>
          </a:r>
        </a:p>
      </dsp:txBody>
      <dsp:txXfrm>
        <a:off x="4380228" y="2013209"/>
        <a:ext cx="2057401" cy="401811"/>
      </dsp:txXfrm>
    </dsp:sp>
    <dsp:sp modelId="{DB015F75-6B37-4870-8173-CB70D944F85D}">
      <dsp:nvSpPr>
        <dsp:cNvPr id="0" name=""/>
        <dsp:cNvSpPr/>
      </dsp:nvSpPr>
      <dsp:spPr>
        <a:xfrm>
          <a:off x="4351853" y="251547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Animal Population and Control</a:t>
          </a:r>
        </a:p>
      </dsp:txBody>
      <dsp:txXfrm>
        <a:off x="4351853" y="2515474"/>
        <a:ext cx="2057401" cy="401811"/>
      </dsp:txXfrm>
    </dsp:sp>
    <dsp:sp modelId="{A079D449-579F-4F05-8699-0E319CE2984C}">
      <dsp:nvSpPr>
        <dsp:cNvPr id="0" name=""/>
        <dsp:cNvSpPr/>
      </dsp:nvSpPr>
      <dsp:spPr>
        <a:xfrm>
          <a:off x="4380228" y="3017739"/>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State Animal Control</a:t>
          </a:r>
        </a:p>
      </dsp:txBody>
      <dsp:txXfrm>
        <a:off x="4380228" y="3017739"/>
        <a:ext cx="2057401" cy="401811"/>
      </dsp:txXfrm>
    </dsp:sp>
    <dsp:sp modelId="{0C80C734-91C0-4601-A6F6-F73B013A64AC}">
      <dsp:nvSpPr>
        <dsp:cNvPr id="0" name=""/>
        <dsp:cNvSpPr/>
      </dsp:nvSpPr>
      <dsp:spPr>
        <a:xfrm>
          <a:off x="4380228" y="352000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Licensing</a:t>
          </a:r>
        </a:p>
      </dsp:txBody>
      <dsp:txXfrm>
        <a:off x="4380228" y="3520004"/>
        <a:ext cx="2057401" cy="401811"/>
      </dsp:txXfrm>
    </dsp:sp>
    <dsp:sp modelId="{E5FF0B51-F5C1-4E6F-BDFD-B5A5F39D6CC7}">
      <dsp:nvSpPr>
        <dsp:cNvPr id="0" name=""/>
        <dsp:cNvSpPr/>
      </dsp:nvSpPr>
      <dsp:spPr>
        <a:xfrm>
          <a:off x="2059238" y="452453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Aquaculture</a:t>
          </a:r>
        </a:p>
      </dsp:txBody>
      <dsp:txXfrm>
        <a:off x="2059238" y="4524534"/>
        <a:ext cx="2057401" cy="401811"/>
      </dsp:txXfrm>
    </dsp:sp>
    <dsp:sp modelId="{DBF4F7E9-D51A-4FD6-9E46-E62A947154D3}">
      <dsp:nvSpPr>
        <dsp:cNvPr id="0" name=""/>
        <dsp:cNvSpPr/>
      </dsp:nvSpPr>
      <dsp:spPr>
        <a:xfrm>
          <a:off x="4380228" y="4022269"/>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Recreational and Commercial </a:t>
          </a:r>
          <a:r>
            <a:rPr lang="en-US" sz="1400" kern="1200" err="1"/>
            <a:t>Shellfishing</a:t>
          </a:r>
          <a:endParaRPr lang="en-US" sz="1400" kern="1200"/>
        </a:p>
      </dsp:txBody>
      <dsp:txXfrm>
        <a:off x="4380228" y="4022269"/>
        <a:ext cx="2057401" cy="401811"/>
      </dsp:txXfrm>
    </dsp:sp>
    <dsp:sp modelId="{64BE2F3B-07B7-40F7-9320-C0C367FF3251}">
      <dsp:nvSpPr>
        <dsp:cNvPr id="0" name=""/>
        <dsp:cNvSpPr/>
      </dsp:nvSpPr>
      <dsp:spPr>
        <a:xfrm>
          <a:off x="4380228" y="4524534"/>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Shellfish Rehabilitation and Enhancement</a:t>
          </a:r>
        </a:p>
      </dsp:txBody>
      <dsp:txXfrm>
        <a:off x="4380228" y="4524534"/>
        <a:ext cx="2057401" cy="401811"/>
      </dsp:txXfrm>
    </dsp:sp>
    <dsp:sp modelId="{31545200-C16A-4D52-AB03-CB1AAE851023}">
      <dsp:nvSpPr>
        <dsp:cNvPr id="0" name=""/>
        <dsp:cNvSpPr/>
      </dsp:nvSpPr>
      <dsp:spPr>
        <a:xfrm>
          <a:off x="4380228" y="5026799"/>
          <a:ext cx="2057401" cy="40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Shell Recovery and Recycling</a:t>
          </a:r>
        </a:p>
      </dsp:txBody>
      <dsp:txXfrm>
        <a:off x="4380228" y="5026799"/>
        <a:ext cx="2057401" cy="40181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67859-D2AD-4E66-AF57-9385FCD2B49B}"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E79B2-A18B-4B70-9593-AE37BFCF116F}" type="slidenum">
              <a:rPr lang="en-US" smtClean="0"/>
              <a:t>‹#›</a:t>
            </a:fld>
            <a:endParaRPr lang="en-US"/>
          </a:p>
        </p:txBody>
      </p:sp>
    </p:spTree>
    <p:extLst>
      <p:ext uri="{BB962C8B-B14F-4D97-AF65-F5344CB8AC3E}">
        <p14:creationId xmlns:p14="http://schemas.microsoft.com/office/powerpoint/2010/main" val="3045469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ortal.ct.gov/doag/adarc/adarc/bureau-of-agricultural-development--resource-preservation"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portal.ct.gov/doag/aquaculture1/aquaculture/bureau-of-aquaculture--laboratory-services" TargetMode="External"/><Relationship Id="rId4" Type="http://schemas.openxmlformats.org/officeDocument/2006/relationships/hyperlink" Target="https://portal.ct.gov/doag/regulatory/regulatory/bureau-of-regulatory-servic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a:t>
            </a:fld>
            <a:endParaRPr lang="en-US"/>
          </a:p>
        </p:txBody>
      </p:sp>
    </p:spTree>
    <p:extLst>
      <p:ext uri="{BB962C8B-B14F-4D97-AF65-F5344CB8AC3E}">
        <p14:creationId xmlns:p14="http://schemas.microsoft.com/office/powerpoint/2010/main" val="4111437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11</a:t>
            </a:fld>
            <a:endParaRPr lang="en-US"/>
          </a:p>
        </p:txBody>
      </p:sp>
    </p:spTree>
    <p:extLst>
      <p:ext uri="{BB962C8B-B14F-4D97-AF65-F5344CB8AC3E}">
        <p14:creationId xmlns:p14="http://schemas.microsoft.com/office/powerpoint/2010/main" val="243956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FE0B-99D5-465D-1EF9-AE03B072E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0E325-D9C9-4161-A2B6-38ACCFE27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0883D-951C-4308-8411-7E71E3EB2B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8C606D-29D0-50DF-6AF9-B96B532E4F79}"/>
              </a:ext>
            </a:extLst>
          </p:cNvPr>
          <p:cNvSpPr>
            <a:spLocks noGrp="1"/>
          </p:cNvSpPr>
          <p:nvPr>
            <p:ph type="sldNum" sz="quarter" idx="5"/>
          </p:nvPr>
        </p:nvSpPr>
        <p:spPr/>
        <p:txBody>
          <a:bodyPr/>
          <a:lstStyle/>
          <a:p>
            <a:fld id="{179E79B2-A18B-4B70-9593-AE37BFCF116F}" type="slidenum">
              <a:rPr lang="en-US" smtClean="0"/>
              <a:t>12</a:t>
            </a:fld>
            <a:endParaRPr lang="en-US"/>
          </a:p>
        </p:txBody>
      </p:sp>
    </p:spTree>
    <p:extLst>
      <p:ext uri="{BB962C8B-B14F-4D97-AF65-F5344CB8AC3E}">
        <p14:creationId xmlns:p14="http://schemas.microsoft.com/office/powerpoint/2010/main" val="217605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601D-40DE-6BE8-6291-0DE346736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E830E-E9F2-CC98-716D-C24572976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EC3D9-F0D2-F335-7C4B-6BEC805C30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D0C03-7AC9-FD66-1C95-966113544C19}"/>
              </a:ext>
            </a:extLst>
          </p:cNvPr>
          <p:cNvSpPr>
            <a:spLocks noGrp="1"/>
          </p:cNvSpPr>
          <p:nvPr>
            <p:ph type="sldNum" sz="quarter" idx="5"/>
          </p:nvPr>
        </p:nvSpPr>
        <p:spPr/>
        <p:txBody>
          <a:bodyPr/>
          <a:lstStyle/>
          <a:p>
            <a:fld id="{179E79B2-A18B-4B70-9593-AE37BFCF116F}" type="slidenum">
              <a:rPr lang="en-US" smtClean="0"/>
              <a:t>13</a:t>
            </a:fld>
            <a:endParaRPr lang="en-US"/>
          </a:p>
        </p:txBody>
      </p:sp>
    </p:spTree>
    <p:extLst>
      <p:ext uri="{BB962C8B-B14F-4D97-AF65-F5344CB8AC3E}">
        <p14:creationId xmlns:p14="http://schemas.microsoft.com/office/powerpoint/2010/main" val="189051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14</a:t>
            </a:fld>
            <a:endParaRPr lang="en-US"/>
          </a:p>
        </p:txBody>
      </p:sp>
    </p:spTree>
    <p:extLst>
      <p:ext uri="{BB962C8B-B14F-4D97-AF65-F5344CB8AC3E}">
        <p14:creationId xmlns:p14="http://schemas.microsoft.com/office/powerpoint/2010/main" val="289324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15</a:t>
            </a:fld>
            <a:endParaRPr lang="en-US"/>
          </a:p>
        </p:txBody>
      </p:sp>
    </p:spTree>
    <p:extLst>
      <p:ext uri="{BB962C8B-B14F-4D97-AF65-F5344CB8AC3E}">
        <p14:creationId xmlns:p14="http://schemas.microsoft.com/office/powerpoint/2010/main" val="186666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16</a:t>
            </a:fld>
            <a:endParaRPr lang="en-US"/>
          </a:p>
        </p:txBody>
      </p:sp>
    </p:spTree>
    <p:extLst>
      <p:ext uri="{BB962C8B-B14F-4D97-AF65-F5344CB8AC3E}">
        <p14:creationId xmlns:p14="http://schemas.microsoft.com/office/powerpoint/2010/main" val="219410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17</a:t>
            </a:fld>
            <a:endParaRPr lang="en-US"/>
          </a:p>
        </p:txBody>
      </p:sp>
    </p:spTree>
    <p:extLst>
      <p:ext uri="{BB962C8B-B14F-4D97-AF65-F5344CB8AC3E}">
        <p14:creationId xmlns:p14="http://schemas.microsoft.com/office/powerpoint/2010/main" val="3488904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06E8-8049-D09B-2C35-882944815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C6B12-678E-203C-C71F-0D36607D6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6C53B-794E-D353-66E3-8B07357D06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40BA3A-561E-6798-2FC9-4B339AD24A6F}"/>
              </a:ext>
            </a:extLst>
          </p:cNvPr>
          <p:cNvSpPr>
            <a:spLocks noGrp="1"/>
          </p:cNvSpPr>
          <p:nvPr>
            <p:ph type="sldNum" sz="quarter" idx="5"/>
          </p:nvPr>
        </p:nvSpPr>
        <p:spPr/>
        <p:txBody>
          <a:bodyPr/>
          <a:lstStyle/>
          <a:p>
            <a:fld id="{179E79B2-A18B-4B70-9593-AE37BFCF116F}" type="slidenum">
              <a:rPr lang="en-US" smtClean="0"/>
              <a:t>18</a:t>
            </a:fld>
            <a:endParaRPr lang="en-US"/>
          </a:p>
        </p:txBody>
      </p:sp>
    </p:spTree>
    <p:extLst>
      <p:ext uri="{BB962C8B-B14F-4D97-AF65-F5344CB8AC3E}">
        <p14:creationId xmlns:p14="http://schemas.microsoft.com/office/powerpoint/2010/main" val="1120708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EB8D-B6F2-37D0-CF16-049DC722C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1A98-13CF-EDFA-C391-6F7BA3EB9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AA5E0-49EE-CDFB-7120-CA2A3576E4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ACDB46-CCD2-5061-12C1-24F472F9C483}"/>
              </a:ext>
            </a:extLst>
          </p:cNvPr>
          <p:cNvSpPr>
            <a:spLocks noGrp="1"/>
          </p:cNvSpPr>
          <p:nvPr>
            <p:ph type="sldNum" sz="quarter" idx="5"/>
          </p:nvPr>
        </p:nvSpPr>
        <p:spPr/>
        <p:txBody>
          <a:bodyPr/>
          <a:lstStyle/>
          <a:p>
            <a:fld id="{179E79B2-A18B-4B70-9593-AE37BFCF116F}" type="slidenum">
              <a:rPr lang="en-US" smtClean="0"/>
              <a:t>21</a:t>
            </a:fld>
            <a:endParaRPr lang="en-US"/>
          </a:p>
        </p:txBody>
      </p:sp>
    </p:spTree>
    <p:extLst>
      <p:ext uri="{BB962C8B-B14F-4D97-AF65-F5344CB8AC3E}">
        <p14:creationId xmlns:p14="http://schemas.microsoft.com/office/powerpoint/2010/main" val="2421419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46CA-9069-AB08-1F1F-337E95C30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1320B-FAB0-63A3-A547-F2CD1D524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02BD3-021F-EEC7-97B9-81B86A09CB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296163-5649-DC4D-55A9-D9473BE9DA49}"/>
              </a:ext>
            </a:extLst>
          </p:cNvPr>
          <p:cNvSpPr>
            <a:spLocks noGrp="1"/>
          </p:cNvSpPr>
          <p:nvPr>
            <p:ph type="sldNum" sz="quarter" idx="5"/>
          </p:nvPr>
        </p:nvSpPr>
        <p:spPr/>
        <p:txBody>
          <a:bodyPr/>
          <a:lstStyle/>
          <a:p>
            <a:fld id="{179E79B2-A18B-4B70-9593-AE37BFCF116F}" type="slidenum">
              <a:rPr lang="en-US" smtClean="0"/>
              <a:t>22</a:t>
            </a:fld>
            <a:endParaRPr lang="en-US"/>
          </a:p>
        </p:txBody>
      </p:sp>
    </p:spTree>
    <p:extLst>
      <p:ext uri="{BB962C8B-B14F-4D97-AF65-F5344CB8AC3E}">
        <p14:creationId xmlns:p14="http://schemas.microsoft.com/office/powerpoint/2010/main" val="159691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State of CT is currently home to 5,058 farms, which keep over 370,000 acres of farmland in active production.</a:t>
            </a:r>
          </a:p>
          <a:p>
            <a:r>
              <a:rPr lang="en-US" b="0" i="0">
                <a:solidFill>
                  <a:srgbClr val="0A0A0A"/>
                </a:solidFill>
                <a:effectLst/>
                <a:highlight>
                  <a:srgbClr val="FEFEFE"/>
                </a:highlight>
                <a:latin typeface="Arial" panose="020B0604020202020204" pitchFamily="34" charset="0"/>
              </a:rPr>
              <a:t>The </a:t>
            </a:r>
            <a:r>
              <a:rPr lang="en-US" b="1" i="0" u="none" strike="noStrike">
                <a:solidFill>
                  <a:srgbClr val="3371E7"/>
                </a:solidFill>
                <a:effectLst/>
                <a:highlight>
                  <a:srgbClr val="FEFEFE"/>
                </a:highlight>
                <a:latin typeface="Arial" panose="020B0604020202020204" pitchFamily="34" charset="0"/>
                <a:hlinkClick r:id="rId3"/>
              </a:rPr>
              <a:t>Bureau of Agricultural Development and Resource Conservation </a:t>
            </a:r>
            <a:r>
              <a:rPr lang="en-US" b="0" i="0">
                <a:solidFill>
                  <a:srgbClr val="0A0A0A"/>
                </a:solidFill>
                <a:effectLst/>
                <a:highlight>
                  <a:srgbClr val="FEFEFE"/>
                </a:highlight>
                <a:latin typeface="Arial" panose="020B0604020202020204" pitchFamily="34" charset="0"/>
              </a:rPr>
              <a:t>directs programs and activities that assist persons in entering, diversifying, and expanding their agricultural businesses. It administers the Farmland Preservation Program and the Farmers' Market Nutrition Program. </a:t>
            </a:r>
          </a:p>
          <a:p>
            <a:r>
              <a:rPr lang="en-US" b="0" i="0">
                <a:solidFill>
                  <a:srgbClr val="0A0A0A"/>
                </a:solidFill>
                <a:effectLst/>
                <a:highlight>
                  <a:srgbClr val="FEFEFE"/>
                </a:highlight>
                <a:latin typeface="Arial" panose="020B0604020202020204" pitchFamily="34" charset="0"/>
              </a:rPr>
              <a:t>The</a:t>
            </a:r>
            <a:r>
              <a:rPr lang="en-US" b="1" i="0" u="none" strike="noStrike">
                <a:solidFill>
                  <a:srgbClr val="3371E7"/>
                </a:solidFill>
                <a:effectLst/>
                <a:highlight>
                  <a:srgbClr val="FEFEFE"/>
                </a:highlight>
                <a:latin typeface="Arial" panose="020B0604020202020204" pitchFamily="34" charset="0"/>
                <a:hlinkClick r:id="rId4"/>
              </a:rPr>
              <a:t> Bureau of Regulatory Services</a:t>
            </a:r>
            <a:r>
              <a:rPr lang="en-US" b="0" i="0">
                <a:solidFill>
                  <a:srgbClr val="0A0A0A"/>
                </a:solidFill>
                <a:effectLst/>
                <a:highlight>
                  <a:srgbClr val="FEFEFE"/>
                </a:highlight>
                <a:latin typeface="Arial" panose="020B0604020202020204" pitchFamily="34" charset="0"/>
              </a:rPr>
              <a:t> manages the regulation and inspection of agricultural products and commodities and provides services to ensure food safety. The bureau also enforces the law with regard to the humane treatment of animals and animal diseases.</a:t>
            </a:r>
          </a:p>
          <a:p>
            <a:r>
              <a:rPr lang="en-US" b="0" i="0">
                <a:solidFill>
                  <a:srgbClr val="0A0A0A"/>
                </a:solidFill>
                <a:effectLst/>
                <a:highlight>
                  <a:srgbClr val="FEFEFE"/>
                </a:highlight>
                <a:latin typeface="Arial" panose="020B0604020202020204" pitchFamily="34" charset="0"/>
              </a:rPr>
              <a:t>The </a:t>
            </a:r>
            <a:r>
              <a:rPr lang="en-US" b="1" i="0" u="none" strike="noStrike">
                <a:solidFill>
                  <a:srgbClr val="3371E7"/>
                </a:solidFill>
                <a:effectLst/>
                <a:highlight>
                  <a:srgbClr val="FEFEFE"/>
                </a:highlight>
                <a:latin typeface="Arial" panose="020B0604020202020204" pitchFamily="34" charset="0"/>
                <a:hlinkClick r:id="rId5"/>
              </a:rPr>
              <a:t>Bureau of Aquaculture </a:t>
            </a:r>
            <a:r>
              <a:rPr lang="en-US" b="0" i="0">
                <a:solidFill>
                  <a:srgbClr val="0A0A0A"/>
                </a:solidFill>
                <a:effectLst/>
                <a:highlight>
                  <a:srgbClr val="FEFEFE"/>
                </a:highlight>
                <a:latin typeface="Arial" panose="020B0604020202020204" pitchFamily="34" charset="0"/>
              </a:rPr>
              <a:t>oversees marine and inland aquaculture production activities, administers the state Shellfish Sanitation Program, and operates the laboratory facility in Milford, leasing, and restoration of shellfish beds and licensing of persons engaged in commercial harvesting of shellfish. The bureau leads an interagency board created by legislation to develop a strategic statewide plan for inland aquaculture.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E79B2-A18B-4B70-9593-AE37BFCF1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72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4AEC-979E-365D-19DE-A4E635B29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BD8FE-7BB1-9D7A-A051-4A960776D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EADA3-BBD0-223F-B759-882E60411C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36823C-3B80-495B-05CE-702B96F62FA4}"/>
              </a:ext>
            </a:extLst>
          </p:cNvPr>
          <p:cNvSpPr>
            <a:spLocks noGrp="1"/>
          </p:cNvSpPr>
          <p:nvPr>
            <p:ph type="sldNum" sz="quarter" idx="5"/>
          </p:nvPr>
        </p:nvSpPr>
        <p:spPr/>
        <p:txBody>
          <a:bodyPr/>
          <a:lstStyle/>
          <a:p>
            <a:fld id="{179E79B2-A18B-4B70-9593-AE37BFCF116F}" type="slidenum">
              <a:rPr lang="en-US" smtClean="0"/>
              <a:t>23</a:t>
            </a:fld>
            <a:endParaRPr lang="en-US"/>
          </a:p>
        </p:txBody>
      </p:sp>
    </p:spTree>
    <p:extLst>
      <p:ext uri="{BB962C8B-B14F-4D97-AF65-F5344CB8AC3E}">
        <p14:creationId xmlns:p14="http://schemas.microsoft.com/office/powerpoint/2010/main" val="1921525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1D46C-0052-B8E6-B830-09D7B85A3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7FF06-7CC9-1202-1395-FF4317835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8FBEB-E156-1167-7158-8211270AA7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1F06DB-DEF3-0B6C-6D9D-4C79681968E1}"/>
              </a:ext>
            </a:extLst>
          </p:cNvPr>
          <p:cNvSpPr>
            <a:spLocks noGrp="1"/>
          </p:cNvSpPr>
          <p:nvPr>
            <p:ph type="sldNum" sz="quarter" idx="5"/>
          </p:nvPr>
        </p:nvSpPr>
        <p:spPr/>
        <p:txBody>
          <a:bodyPr/>
          <a:lstStyle/>
          <a:p>
            <a:fld id="{179E79B2-A18B-4B70-9593-AE37BFCF116F}" type="slidenum">
              <a:rPr lang="en-US" smtClean="0"/>
              <a:t>24</a:t>
            </a:fld>
            <a:endParaRPr lang="en-US"/>
          </a:p>
        </p:txBody>
      </p:sp>
    </p:spTree>
    <p:extLst>
      <p:ext uri="{BB962C8B-B14F-4D97-AF65-F5344CB8AC3E}">
        <p14:creationId xmlns:p14="http://schemas.microsoft.com/office/powerpoint/2010/main" val="255265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C530-0DED-D784-DA76-5F9F1333A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D1220-9B61-F634-9A3E-0222BA513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17C58-EA5A-31B0-74C6-B84BD59084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33BCE4-6647-AC84-5DCA-07613239FAC6}"/>
              </a:ext>
            </a:extLst>
          </p:cNvPr>
          <p:cNvSpPr>
            <a:spLocks noGrp="1"/>
          </p:cNvSpPr>
          <p:nvPr>
            <p:ph type="sldNum" sz="quarter" idx="5"/>
          </p:nvPr>
        </p:nvSpPr>
        <p:spPr/>
        <p:txBody>
          <a:bodyPr/>
          <a:lstStyle/>
          <a:p>
            <a:fld id="{179E79B2-A18B-4B70-9593-AE37BFCF116F}" type="slidenum">
              <a:rPr lang="en-US" smtClean="0"/>
              <a:t>4</a:t>
            </a:fld>
            <a:endParaRPr lang="en-US"/>
          </a:p>
        </p:txBody>
      </p:sp>
    </p:spTree>
    <p:extLst>
      <p:ext uri="{BB962C8B-B14F-4D97-AF65-F5344CB8AC3E}">
        <p14:creationId xmlns:p14="http://schemas.microsoft.com/office/powerpoint/2010/main" val="21734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5A7A-9AD1-070A-95A6-03D24AAEE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BEE98-A0CC-DEE8-55DB-5C4CF40E4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0CEE0-A66A-F95C-0730-108FF54B5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55A104-BE4C-B8D5-37C7-69FD7FA9285F}"/>
              </a:ext>
            </a:extLst>
          </p:cNvPr>
          <p:cNvSpPr>
            <a:spLocks noGrp="1"/>
          </p:cNvSpPr>
          <p:nvPr>
            <p:ph type="sldNum" sz="quarter" idx="5"/>
          </p:nvPr>
        </p:nvSpPr>
        <p:spPr/>
        <p:txBody>
          <a:bodyPr/>
          <a:lstStyle/>
          <a:p>
            <a:fld id="{179E79B2-A18B-4B70-9593-AE37BFCF116F}" type="slidenum">
              <a:rPr lang="en-US" smtClean="0"/>
              <a:t>5</a:t>
            </a:fld>
            <a:endParaRPr lang="en-US"/>
          </a:p>
        </p:txBody>
      </p:sp>
    </p:spTree>
    <p:extLst>
      <p:ext uri="{BB962C8B-B14F-4D97-AF65-F5344CB8AC3E}">
        <p14:creationId xmlns:p14="http://schemas.microsoft.com/office/powerpoint/2010/main" val="356272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A5B4-A98A-866E-4BFD-0FF827617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BBF0F-9222-8C35-F0F9-761EDB42D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6E655-94BB-B689-22CC-68E3E8E1E6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B86071-725F-FB90-7BCA-0FEEC33CB016}"/>
              </a:ext>
            </a:extLst>
          </p:cNvPr>
          <p:cNvSpPr>
            <a:spLocks noGrp="1"/>
          </p:cNvSpPr>
          <p:nvPr>
            <p:ph type="sldNum" sz="quarter" idx="5"/>
          </p:nvPr>
        </p:nvSpPr>
        <p:spPr/>
        <p:txBody>
          <a:bodyPr/>
          <a:lstStyle/>
          <a:p>
            <a:fld id="{179E79B2-A18B-4B70-9593-AE37BFCF116F}" type="slidenum">
              <a:rPr lang="en-US" smtClean="0"/>
              <a:t>6</a:t>
            </a:fld>
            <a:endParaRPr lang="en-US"/>
          </a:p>
        </p:txBody>
      </p:sp>
    </p:spTree>
    <p:extLst>
      <p:ext uri="{BB962C8B-B14F-4D97-AF65-F5344CB8AC3E}">
        <p14:creationId xmlns:p14="http://schemas.microsoft.com/office/powerpoint/2010/main" val="390641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C98A0-5A8E-5E1A-934A-89F8B42A6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0B61F-4FE0-684C-A74A-A771F28C0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63F36-DFA4-1BB9-0ACC-62194D989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A85416-3F82-D003-0548-A75BA9DA1D07}"/>
              </a:ext>
            </a:extLst>
          </p:cNvPr>
          <p:cNvSpPr>
            <a:spLocks noGrp="1"/>
          </p:cNvSpPr>
          <p:nvPr>
            <p:ph type="sldNum" sz="quarter" idx="5"/>
          </p:nvPr>
        </p:nvSpPr>
        <p:spPr/>
        <p:txBody>
          <a:bodyPr/>
          <a:lstStyle/>
          <a:p>
            <a:fld id="{179E79B2-A18B-4B70-9593-AE37BFCF116F}" type="slidenum">
              <a:rPr lang="en-US" smtClean="0"/>
              <a:t>7</a:t>
            </a:fld>
            <a:endParaRPr lang="en-US"/>
          </a:p>
        </p:txBody>
      </p:sp>
    </p:spTree>
    <p:extLst>
      <p:ext uri="{BB962C8B-B14F-4D97-AF65-F5344CB8AC3E}">
        <p14:creationId xmlns:p14="http://schemas.microsoft.com/office/powerpoint/2010/main" val="286604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2FCE-CB3E-2E58-6457-5B0621F35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57442-58C5-1861-9833-6E19324B1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87E0E-8F62-CAFB-D40A-84706ECCC0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DF9B1C-67BA-12FD-D1C9-5A5A0E6DAC1E}"/>
              </a:ext>
            </a:extLst>
          </p:cNvPr>
          <p:cNvSpPr>
            <a:spLocks noGrp="1"/>
          </p:cNvSpPr>
          <p:nvPr>
            <p:ph type="sldNum" sz="quarter" idx="5"/>
          </p:nvPr>
        </p:nvSpPr>
        <p:spPr/>
        <p:txBody>
          <a:bodyPr/>
          <a:lstStyle/>
          <a:p>
            <a:fld id="{179E79B2-A18B-4B70-9593-AE37BFCF116F}" type="slidenum">
              <a:rPr lang="en-US" smtClean="0"/>
              <a:t>8</a:t>
            </a:fld>
            <a:endParaRPr lang="en-US"/>
          </a:p>
        </p:txBody>
      </p:sp>
    </p:spTree>
    <p:extLst>
      <p:ext uri="{BB962C8B-B14F-4D97-AF65-F5344CB8AC3E}">
        <p14:creationId xmlns:p14="http://schemas.microsoft.com/office/powerpoint/2010/main" val="286024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0BF15-29BD-5855-5D4D-BB35FEDE7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3F410-C0E2-0B22-3EC0-B7EEFD5DF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81725-75C7-86F0-E26A-264431F90D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1AB0-906C-82DF-A903-4F795F4EE087}"/>
              </a:ext>
            </a:extLst>
          </p:cNvPr>
          <p:cNvSpPr>
            <a:spLocks noGrp="1"/>
          </p:cNvSpPr>
          <p:nvPr>
            <p:ph type="sldNum" sz="quarter" idx="5"/>
          </p:nvPr>
        </p:nvSpPr>
        <p:spPr/>
        <p:txBody>
          <a:bodyPr/>
          <a:lstStyle/>
          <a:p>
            <a:fld id="{179E79B2-A18B-4B70-9593-AE37BFCF116F}" type="slidenum">
              <a:rPr lang="en-US" smtClean="0"/>
              <a:t>9</a:t>
            </a:fld>
            <a:endParaRPr lang="en-US"/>
          </a:p>
        </p:txBody>
      </p:sp>
    </p:spTree>
    <p:extLst>
      <p:ext uri="{BB962C8B-B14F-4D97-AF65-F5344CB8AC3E}">
        <p14:creationId xmlns:p14="http://schemas.microsoft.com/office/powerpoint/2010/main" val="193173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E79B2-A18B-4B70-9593-AE37BFCF116F}" type="slidenum">
              <a:rPr lang="en-US" smtClean="0"/>
              <a:t>10</a:t>
            </a:fld>
            <a:endParaRPr lang="en-US"/>
          </a:p>
        </p:txBody>
      </p:sp>
    </p:spTree>
    <p:extLst>
      <p:ext uri="{BB962C8B-B14F-4D97-AF65-F5344CB8AC3E}">
        <p14:creationId xmlns:p14="http://schemas.microsoft.com/office/powerpoint/2010/main" val="367949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5DFB-AF5D-4406-EC12-CF12D1D52C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DCF0D-7449-D9AB-7FB3-F881A228B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447256-271A-B673-7F19-DE07E8AE9F21}"/>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06FA517B-5715-C2F8-049A-15E02B2CC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8F6F8-1A8B-C050-3E1B-22258F53A0D1}"/>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6700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03FA-7A30-EFF5-9647-878DF678A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1A154-A4CE-2F66-F87E-132B922C64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DDD05-BBFA-C4C5-7C4F-A28BD101E706}"/>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DC53B7E0-298C-6F95-AB3C-DA8DBB673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CDEDF-3F3B-F424-6E55-B9F0C35C72BC}"/>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3631055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D3DB1-BDE0-517B-6109-E5E68E873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73A9E2-B176-5EED-222A-F705E882CF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0CF9E-7E18-EC0F-22A9-8147CC872E37}"/>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1A9135DD-7E24-B8D4-7317-08EFBEADB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3CA65-D032-D7F0-C7C7-D2F76710D6CB}"/>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136416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578F-FEF4-1E6E-50B4-5B5751804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52055-2438-FFC8-E5B6-7AFE1D8BD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09AB4-7652-4B66-5A5C-B1588FF44530}"/>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32248D63-5861-128C-84DD-E2013EB9C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2E60D-9D03-3031-B2ED-062AC55BFF6A}"/>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65524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F776-75A2-BA18-09CE-B5DE3FF01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8D8A69-AAE4-18C5-79F0-00C899EEC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E54A1-DA00-6A93-957B-048AD7E1CC0C}"/>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1EB8433F-A97C-35BA-D4BB-8954CBA3E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2394E-04E2-5B84-32C1-893E7695E237}"/>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423604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D882-DC27-0054-331B-3E164D720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6BECF-0D2A-4DC9-FC90-B67E745CF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04CEFF-7704-B481-610D-DB72C9572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4224B-AA1E-F388-91A0-966D91A85FC2}"/>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6" name="Footer Placeholder 5">
            <a:extLst>
              <a:ext uri="{FF2B5EF4-FFF2-40B4-BE49-F238E27FC236}">
                <a16:creationId xmlns:a16="http://schemas.microsoft.com/office/drawing/2014/main" id="{4F05ECF3-9E40-04CC-F776-764E7134A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B3766-64FD-A444-50DF-49E247C8520B}"/>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371804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476F-472D-38FC-7F1D-E19695074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82D187-D402-663A-1A55-73CDDD67E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A5FEA9-112F-B120-BCC3-E9F1811B1B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36F2F-B3F2-5230-D6D5-5727AAD32D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64D90-EBCE-D47A-1DEB-72887D05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7E5298-3761-86B3-21D1-808A6C847AE9}"/>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8" name="Footer Placeholder 7">
            <a:extLst>
              <a:ext uri="{FF2B5EF4-FFF2-40B4-BE49-F238E27FC236}">
                <a16:creationId xmlns:a16="http://schemas.microsoft.com/office/drawing/2014/main" id="{BE8E5CB5-A874-9198-9D87-C05626321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FDC29-FF7E-19A9-3D16-47362A245C53}"/>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18135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CEB1-163B-FDCF-0DF0-6DBFEF175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A0E71-CF7A-F3C7-7EBD-F46176B37F2D}"/>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4" name="Footer Placeholder 3">
            <a:extLst>
              <a:ext uri="{FF2B5EF4-FFF2-40B4-BE49-F238E27FC236}">
                <a16:creationId xmlns:a16="http://schemas.microsoft.com/office/drawing/2014/main" id="{4C847421-01E1-B2D4-FBCE-CB288B7916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3D187A-6B2F-2481-EA76-EB468EDE375E}"/>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94999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5FB18-C497-694C-E2BB-5C77B8299B54}"/>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3" name="Footer Placeholder 2">
            <a:extLst>
              <a:ext uri="{FF2B5EF4-FFF2-40B4-BE49-F238E27FC236}">
                <a16:creationId xmlns:a16="http://schemas.microsoft.com/office/drawing/2014/main" id="{100BBF7C-C069-56AC-D922-2D34C95B7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6CE28C-3AC3-5F8C-E7DF-0CC98F4D810F}"/>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416513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4C5C-D1C8-3DCA-2FD8-325869820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1FAB8-9162-CC18-5135-FDCD25C560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E3165-8510-BF55-DC66-201349D20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030E6E-99BA-E168-C1F7-28D4D3DED679}"/>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6" name="Footer Placeholder 5">
            <a:extLst>
              <a:ext uri="{FF2B5EF4-FFF2-40B4-BE49-F238E27FC236}">
                <a16:creationId xmlns:a16="http://schemas.microsoft.com/office/drawing/2014/main" id="{F5C67FBF-A710-D678-DE0C-485321CDC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3741B-B15B-6500-8A53-1914A62BFDAF}"/>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6140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9856-7E2E-0A66-EFAE-E6D3D3923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05D6B7-C469-A92A-4363-7D3D288B7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B2A6A-C88D-55B2-B305-82F12B647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BB897-1322-F64E-3099-7EFAA6A7E4AB}"/>
              </a:ext>
            </a:extLst>
          </p:cNvPr>
          <p:cNvSpPr>
            <a:spLocks noGrp="1"/>
          </p:cNvSpPr>
          <p:nvPr>
            <p:ph type="dt" sz="half" idx="10"/>
          </p:nvPr>
        </p:nvSpPr>
        <p:spPr/>
        <p:txBody>
          <a:bodyPr/>
          <a:lstStyle/>
          <a:p>
            <a:fld id="{8DA2218B-5108-405B-AC4E-423E689B28F5}" type="datetimeFigureOut">
              <a:rPr lang="en-US" smtClean="0"/>
              <a:t>3/2/2026</a:t>
            </a:fld>
            <a:endParaRPr lang="en-US"/>
          </a:p>
        </p:txBody>
      </p:sp>
      <p:sp>
        <p:nvSpPr>
          <p:cNvPr id="6" name="Footer Placeholder 5">
            <a:extLst>
              <a:ext uri="{FF2B5EF4-FFF2-40B4-BE49-F238E27FC236}">
                <a16:creationId xmlns:a16="http://schemas.microsoft.com/office/drawing/2014/main" id="{D40BF569-21FA-CAE8-B74B-979393B77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F36C7-D1AC-20E5-5FA1-3AA15EEF04B9}"/>
              </a:ext>
            </a:extLst>
          </p:cNvPr>
          <p:cNvSpPr>
            <a:spLocks noGrp="1"/>
          </p:cNvSpPr>
          <p:nvPr>
            <p:ph type="sldNum" sz="quarter" idx="12"/>
          </p:nvPr>
        </p:nvSpPr>
        <p:spPr/>
        <p:txBody>
          <a:bodyPr/>
          <a:lstStyle/>
          <a:p>
            <a:fld id="{067D8303-20F9-4157-A38B-F28305F7E224}" type="slidenum">
              <a:rPr lang="en-US" smtClean="0"/>
              <a:t>‹#›</a:t>
            </a:fld>
            <a:endParaRPr lang="en-US"/>
          </a:p>
        </p:txBody>
      </p:sp>
    </p:spTree>
    <p:extLst>
      <p:ext uri="{BB962C8B-B14F-4D97-AF65-F5344CB8AC3E}">
        <p14:creationId xmlns:p14="http://schemas.microsoft.com/office/powerpoint/2010/main" val="174888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8C48E-DBF2-5488-B4A3-EAA39CA11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87BC5B-AB91-C967-3339-1AD68BEC47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C9A7-8ECE-6F32-FC01-F0B936033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2218B-5108-405B-AC4E-423E689B28F5}" type="datetimeFigureOut">
              <a:rPr lang="en-US" smtClean="0"/>
              <a:t>3/2/2026</a:t>
            </a:fld>
            <a:endParaRPr lang="en-US"/>
          </a:p>
        </p:txBody>
      </p:sp>
      <p:sp>
        <p:nvSpPr>
          <p:cNvPr id="5" name="Footer Placeholder 4">
            <a:extLst>
              <a:ext uri="{FF2B5EF4-FFF2-40B4-BE49-F238E27FC236}">
                <a16:creationId xmlns:a16="http://schemas.microsoft.com/office/drawing/2014/main" id="{780001F3-BBD2-B08F-E767-15D3F6A6CE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00F5A4-4321-7415-F8DC-D47417AE2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D8303-20F9-4157-A38B-F28305F7E224}" type="slidenum">
              <a:rPr lang="en-US" smtClean="0"/>
              <a:t>‹#›</a:t>
            </a:fld>
            <a:endParaRPr lang="en-US"/>
          </a:p>
        </p:txBody>
      </p:sp>
    </p:spTree>
    <p:extLst>
      <p:ext uri="{BB962C8B-B14F-4D97-AF65-F5344CB8AC3E}">
        <p14:creationId xmlns:p14="http://schemas.microsoft.com/office/powerpoint/2010/main" val="15754215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Alison.Grabarz@ct.gov" TargetMode="Externa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fsa.usda.gov/state-office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ctgrown.gov/" TargetMode="External"/><Relationship Id="rId7" Type="http://schemas.openxmlformats.org/officeDocument/2006/relationships/hyperlink" Target="https://portal.ct.gov/doag/adarc/adarc/local-food-purchase-assistance-cooperative-agreement-program?language=en_U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ctgrown.gov/" TargetMode="External"/><Relationship Id="rId7" Type="http://schemas.openxmlformats.org/officeDocument/2006/relationships/hyperlink" Target="https://portal.ct.gov/doag/adarc/adarc/grants/specialty-crop-block-grant?language=en_U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portal.ct.gov/doag/adarc/adarc/ct-grown-organic/reimbursement-for-organic-certification-costs"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www.ctgrown.gov/"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ortal.ct.gov/doag/adarc/adarc/grants/ct-grown-for-ct-kids-grant" TargetMode="External"/><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www.ctgrown.gov/"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portal.ct.gov/doag/adarc/adarc/grants/farm-transition-grant" TargetMode="External"/><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1.jpeg"/><Relationship Id="rId5" Type="http://schemas.openxmlformats.org/officeDocument/2006/relationships/image" Target="../media/image5.jpeg"/><Relationship Id="rId10" Type="http://schemas.openxmlformats.org/officeDocument/2006/relationships/image" Target="../media/image30.jpeg"/><Relationship Id="rId4" Type="http://schemas.openxmlformats.org/officeDocument/2006/relationships/hyperlink" Target="http://www.ctgrown.gov/" TargetMode="External"/><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portal.ct.gov/doag/adarc/programs/farmland-preservation-overview/farmland-restoration-grant/restoration-resiliency-and-preparedness" TargetMode="External"/><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www.ctgrown.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ortal.ct.gov/doag/adarc/adarc/disaster-relief-resources?language=en_US" TargetMode="External"/><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www.ctgrown.go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www.ctgrown.gov/" TargetMode="External"/><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5.jpe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gcc02.safelinks.protection.outlook.com/?url=https%3A%2F%2Fctsbdc.ecenterdirect.com%2Fsignup%3Fcenterid%3D96&amp;data=05%7C02%7CAllison.Hughes%40ct.gov%7Ca02624caff47401b85a608dde5a58146%7C118b7cfaa3dd48b9b02631ff69bb738b%7C0%7C0%7C638919221194749897%7CUnknown%7CTWFpbGZsb3d8eyJFbXB0eU1hcGkiOnRydWUsIlYiOiIwLjAuMDAwMCIsIlAiOiJXaW4zMiIsIkFOIjoiTWFpbCIsIldUIjoyfQ%3D%3D%7C0%7C%7C%7C&amp;sdata=cQeDxfQttSTURglR3ERXAqNCGwsNB3hIiYTmju7%2BMiE%3D&amp;reserved=0" TargetMode="External"/><Relationship Id="rId3" Type="http://schemas.openxmlformats.org/officeDocument/2006/relationships/hyperlink" Target="http://www.ctgrown.gov/" TargetMode="External"/><Relationship Id="rId7" Type="http://schemas.openxmlformats.org/officeDocument/2006/relationships/hyperlink" Target="https://gcc02.safelinks.protection.outlook.com/?url=https%3A%2F%2Fctsbdc.uconn.edu%2F&amp;data=05%7C02%7CAllison.Hughes%40ct.gov%7Ca02624caff47401b85a608dde5a58146%7C118b7cfaa3dd48b9b02631ff69bb738b%7C0%7C0%7C638919221194726266%7CUnknown%7CTWFpbGZsb3d8eyJFbXB0eU1hcGkiOnRydWUsIlYiOiIwLjAuMDAwMCIsIlAiOiJXaW4zMiIsIkFOIjoiTWFpbCIsIldUIjoyfQ%3D%3D%7C0%7C%7C%7C&amp;sdata=iHQtuH0iZPxp7jgajQPZHRmnzck1Pytov0zQXoCVf78%3D&amp;reserved=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hyperlink" Target="mailto:jcole@thecarrotproject.org" TargetMode="External"/><Relationship Id="rId3" Type="http://schemas.openxmlformats.org/officeDocument/2006/relationships/hyperlink" Target="http://www.ctgrown.gov/" TargetMode="External"/><Relationship Id="rId7" Type="http://schemas.openxmlformats.org/officeDocument/2006/relationships/hyperlink" Target="https://www.thecarrotproject.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hyperlink" Target="mailto:hello@tierravivacollective.org" TargetMode="External"/><Relationship Id="rId3" Type="http://schemas.openxmlformats.org/officeDocument/2006/relationships/hyperlink" Target="http://www.ctgrown.gov/" TargetMode="External"/><Relationship Id="rId7" Type="http://schemas.openxmlformats.org/officeDocument/2006/relationships/hyperlink" Target="https://www.tierravivacollective.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hyperlink" Target="https://www.cognitoforms.com/UConnExtension/OrganicMarketingTA" TargetMode="External"/><Relationship Id="rId3" Type="http://schemas.openxmlformats.org/officeDocument/2006/relationships/hyperlink" Target="http://www.ctgrown.gov/" TargetMode="External"/><Relationship Id="rId7" Type="http://schemas.openxmlformats.org/officeDocument/2006/relationships/hyperlink" Target="https://portal.ct.gov/doag/adarc/adarc/ct-grown-organic/branding-and-marketing-consultations?language=en_U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portal.ct.gov/doag?language=en_US" TargetMode="External"/><Relationship Id="rId4" Type="http://schemas.openxmlformats.org/officeDocument/2006/relationships/hyperlink" Target="https://portal.ct.gov/doag/marketing/marketing/connecticut-weekly-agricultural-report?language=en_U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Alison.Grabarz@ct.gov" TargetMode="External"/><Relationship Id="rId7"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hyperlink" Target="https://portal.ct.gov/DOAG/Regulatory/Regulatory/Fruit-and-Vegetable-Inspection-Program-Overview" TargetMode="External"/><Relationship Id="rId3" Type="http://schemas.openxmlformats.org/officeDocument/2006/relationships/image" Target="../media/image9.svg"/><Relationship Id="rId7" Type="http://schemas.openxmlformats.org/officeDocument/2006/relationships/hyperlink" Target="https://portal.ct.gov/DOAG/Regulatory/Regulatory/Dairy-and-Milk-Safety-Unit"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hyperlink" Target="https://portal.ct.gov/-/media/DOAG/Inspection_Regulation/poultryandshelleggJan262021/CT-Small-Poultry-Slaughter-compliance-guide-v9-num-1.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portal.ct.gov/DOAG/Regulatory/Regulatory/Animal-Population-Control-Program" TargetMode="External"/><Relationship Id="rId13" Type="http://schemas.openxmlformats.org/officeDocument/2006/relationships/image" Target="../media/image12.jpeg"/><Relationship Id="rId3" Type="http://schemas.openxmlformats.org/officeDocument/2006/relationships/hyperlink" Target="http://www.ctgrown.gov/" TargetMode="External"/><Relationship Id="rId7" Type="http://schemas.openxmlformats.org/officeDocument/2006/relationships/hyperlink" Target="https://portal.ct.gov/DOAG/Regulatory/Regulatory/Animal-Control-Division" TargetMode="External"/><Relationship Id="rId12" Type="http://schemas.openxmlformats.org/officeDocument/2006/relationships/hyperlink" Target="https://portal.ct.gov/DOAG/Regulatory/Regulatory/Livestock-Importation-Permi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portal.ct.gov/DOAG/Regulatory/Regulatory/Pet-Bird-or-Poultry-Importation-Permit" TargetMode="External"/><Relationship Id="rId5" Type="http://schemas.openxmlformats.org/officeDocument/2006/relationships/image" Target="../media/image6.png"/><Relationship Id="rId10" Type="http://schemas.openxmlformats.org/officeDocument/2006/relationships/hyperlink" Target="https://portal.ct.gov/DOAG/Common-Elements/Common-Elements/Animals-and-Animal-Health" TargetMode="External"/><Relationship Id="rId4" Type="http://schemas.openxmlformats.org/officeDocument/2006/relationships/image" Target="../media/image5.jpeg"/><Relationship Id="rId9" Type="http://schemas.openxmlformats.org/officeDocument/2006/relationships/hyperlink" Target="https://portal.ct.gov/DOAG/Regulatory/Regulatory/State-Veterinaria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portal.ct.gov/DOAG/Regulatory/Regulatory/Agricultural-Commodities" TargetMode="External"/><Relationship Id="rId3" Type="http://schemas.openxmlformats.org/officeDocument/2006/relationships/hyperlink" Target="http://www.ctgrown.gov/" TargetMode="External"/><Relationship Id="rId7" Type="http://schemas.openxmlformats.org/officeDocument/2006/relationships/hyperlink" Target="https://portal.ct.gov/DOAG/Regulatory/Regulatory/Connecticut-Hemp-Progra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hyperlink" Target="https://portal.ct.gov/DOAG/Regulatory/Regulatory/Department-of-Agriculture-Licensing-Uni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portal.ct.gov/doag/aquaculture1/aquaculture/shellfish-industry-profile" TargetMode="External"/><Relationship Id="rId3" Type="http://schemas.openxmlformats.org/officeDocument/2006/relationships/hyperlink" Target="http://www.ctgrown.gov/" TargetMode="External"/><Relationship Id="rId7" Type="http://schemas.openxmlformats.org/officeDocument/2006/relationships/hyperlink" Target="https://portal.ct.gov/doag/farms-and-businesses/aquaculture?language=en_US" TargetMode="External"/><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portal.ct.gov/doag/aquaculture1/aquaculture/recreational-shellfishing" TargetMode="External"/><Relationship Id="rId5" Type="http://schemas.openxmlformats.org/officeDocument/2006/relationships/image" Target="../media/image6.png"/><Relationship Id="rId10" Type="http://schemas.openxmlformats.org/officeDocument/2006/relationships/hyperlink" Target="https://portal.ct.gov/doag/farms-and-businesses/licenses-and-permits" TargetMode="External"/><Relationship Id="rId4" Type="http://schemas.openxmlformats.org/officeDocument/2006/relationships/image" Target="../media/image5.jpeg"/><Relationship Id="rId9" Type="http://schemas.openxmlformats.org/officeDocument/2006/relationships/hyperlink" Target="https://shellfish.uconn.edu/FSF/"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portal.ct.gov/doag/knowledge-base/articles/aquaculture/shell-recovery-and-recycling" TargetMode="External"/><Relationship Id="rId3" Type="http://schemas.openxmlformats.org/officeDocument/2006/relationships/hyperlink" Target="http://www.ctgrown.gov/" TargetMode="External"/><Relationship Id="rId7" Type="http://schemas.openxmlformats.org/officeDocument/2006/relationships/hyperlink" Target="https://portal.ct.gov/doag/aquaculture1/aquaculture/bureau-of-aquaculture--laboratory-servic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jpeg"/><Relationship Id="rId4" Type="http://schemas.openxmlformats.org/officeDocument/2006/relationships/image" Target="../media/image5.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portal.ct.gov/doag/adarc/adarc/grants/resilient-food-systems-infrastructure-program/related-resources?language=en_US" TargetMode="External"/><Relationship Id="rId13" Type="http://schemas.openxmlformats.org/officeDocument/2006/relationships/hyperlink" Target="https://portal.ct.gov/doag/adarc/adarc/ct-grown-organic?language=en_US" TargetMode="External"/><Relationship Id="rId18" Type="http://schemas.openxmlformats.org/officeDocument/2006/relationships/image" Target="../media/image17.png"/><Relationship Id="rId3" Type="http://schemas.openxmlformats.org/officeDocument/2006/relationships/hyperlink" Target="http://www.ctgrown.gov/" TargetMode="External"/><Relationship Id="rId7" Type="http://schemas.openxmlformats.org/officeDocument/2006/relationships/hyperlink" Target="https://portal.ct.gov/doag/public-resources/grants?language=en_US" TargetMode="External"/><Relationship Id="rId12" Type="http://schemas.openxmlformats.org/officeDocument/2006/relationships/hyperlink" Target="https://portal.ct.gov/doag/marketing/marketing/connecticut-grown-program" TargetMode="External"/><Relationship Id="rId17" Type="http://schemas.openxmlformats.org/officeDocument/2006/relationships/image" Target="../media/image16.png"/><Relationship Id="rId2" Type="http://schemas.openxmlformats.org/officeDocument/2006/relationships/notesSlide" Target="../notesSlides/notesSlide7.xml"/><Relationship Id="rId16" Type="http://schemas.openxmlformats.org/officeDocument/2006/relationships/hyperlink" Target="https://connecticutgrownstore.com/" TargetMode="External"/><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portal.ct.gov/doag/public-resources/farmers-markets" TargetMode="External"/><Relationship Id="rId5" Type="http://schemas.openxmlformats.org/officeDocument/2006/relationships/image" Target="../media/image6.png"/><Relationship Id="rId15" Type="http://schemas.openxmlformats.org/officeDocument/2006/relationships/hyperlink" Target="https://www.facebook.com/ConnecticutGrown?__cft__%5b0%5d=AZYYX9sKyvdWLVUCuxGfDybhnaEl5jfQ8NA658LSQLWCZEwnILzH5ff4YkmbzLmf_lHT1aFiRjkTKPNTWw1rOvN_zP-GcRgGZONGWYFDNV12q3hHxGEoKfftr2kWF1fYzyMGYeETly-peos5FyfTYdnOxrupvUDkdehPiJd38RZb5w&amp;__tn__=-UC%2CP-R" TargetMode="External"/><Relationship Id="rId10" Type="http://schemas.openxmlformats.org/officeDocument/2006/relationships/hyperlink" Target="https://portal.ct.gov/DOAG/Marketing/Marketing/Export-Assistance-Programs?language=en_US" TargetMode="External"/><Relationship Id="rId19"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hyperlink" Target="https://portal.ct.gov/doag/adarc/adarc/growing-a-farm-business-in-connecticut?language=en_US" TargetMode="External"/><Relationship Id="rId14" Type="http://schemas.openxmlformats.org/officeDocument/2006/relationships/hyperlink" Target="https://ctgrown.or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ctfarmlink.org/" TargetMode="External"/><Relationship Id="rId13" Type="http://schemas.openxmlformats.org/officeDocument/2006/relationships/hyperlink" Target="https://portal.ct.gov/doag/adarc/adarc/local-food-purchase-assistance-cooperative-agreement-program" TargetMode="External"/><Relationship Id="rId18" Type="http://schemas.openxmlformats.org/officeDocument/2006/relationships/image" Target="../media/image23.png"/><Relationship Id="rId3" Type="http://schemas.openxmlformats.org/officeDocument/2006/relationships/hyperlink" Target="http://www.ctgrown.gov/" TargetMode="External"/><Relationship Id="rId7" Type="http://schemas.openxmlformats.org/officeDocument/2006/relationships/hyperlink" Target="https://portal.ct.gov/doag/adarc/programs/farmland-preservation-overview" TargetMode="External"/><Relationship Id="rId12" Type="http://schemas.openxmlformats.org/officeDocument/2006/relationships/hyperlink" Target="https://portal.ct.gov/doag/adarc/programs/farm-to-school-overview" TargetMode="External"/><Relationship Id="rId17" Type="http://schemas.openxmlformats.org/officeDocument/2006/relationships/image" Target="../media/image22.jpe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portal.ct.gov/doag/adarc/adarc/passport-to-connecticut-wine-country" TargetMode="External"/><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hyperlink" Target="https://portal.ct.gov/doag/marketing/marketing/big-e-ct-building" TargetMode="External"/><Relationship Id="rId4" Type="http://schemas.openxmlformats.org/officeDocument/2006/relationships/image" Target="../media/image5.jpeg"/><Relationship Id="rId9" Type="http://schemas.openxmlformats.org/officeDocument/2006/relationships/hyperlink" Target="https://ctfarmstressrelief.com/" TargetMode="External"/><Relationship Id="rId14" Type="http://schemas.openxmlformats.org/officeDocument/2006/relationships/hyperlink" Target="https://portal.ct.gov/doag/adarc/adarc/disaster-relief-resources?language=en_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2700000">
            <a:off x="3346142" y="5193079"/>
            <a:ext cx="4718454" cy="718271"/>
            <a:chOff x="0" y="0"/>
            <a:chExt cx="2024280" cy="283761"/>
          </a:xfrm>
        </p:grpSpPr>
        <p:sp>
          <p:nvSpPr>
            <p:cNvPr id="6" name="Freeform 6"/>
            <p:cNvSpPr/>
            <p:nvPr/>
          </p:nvSpPr>
          <p:spPr>
            <a:xfrm>
              <a:off x="0" y="0"/>
              <a:ext cx="2024280" cy="283761"/>
            </a:xfrm>
            <a:custGeom>
              <a:avLst/>
              <a:gdLst/>
              <a:ahLst/>
              <a:cxnLst/>
              <a:rect l="l" t="t" r="r" b="b"/>
              <a:pathLst>
                <a:path w="2024280" h="283761">
                  <a:moveTo>
                    <a:pt x="0" y="0"/>
                  </a:moveTo>
                  <a:lnTo>
                    <a:pt x="2024280" y="0"/>
                  </a:lnTo>
                  <a:lnTo>
                    <a:pt x="2024280" y="283761"/>
                  </a:lnTo>
                  <a:lnTo>
                    <a:pt x="0" y="283761"/>
                  </a:lnTo>
                  <a:close/>
                </a:path>
              </a:pathLst>
            </a:custGeom>
            <a:solidFill>
              <a:srgbClr val="078342"/>
            </a:solidFill>
          </p:spPr>
          <p:txBody>
            <a:bodyPr/>
            <a:lstStyle/>
            <a:p>
              <a:endParaRPr lang="en-US" sz="1200"/>
            </a:p>
          </p:txBody>
        </p:sp>
        <p:sp>
          <p:nvSpPr>
            <p:cNvPr id="7" name="TextBox 7"/>
            <p:cNvSpPr txBox="1"/>
            <p:nvPr/>
          </p:nvSpPr>
          <p:spPr>
            <a:xfrm>
              <a:off x="0" y="-47625"/>
              <a:ext cx="2024280" cy="331386"/>
            </a:xfrm>
            <a:prstGeom prst="rect">
              <a:avLst/>
            </a:prstGeom>
          </p:spPr>
          <p:txBody>
            <a:bodyPr lIns="33867" tIns="33867" rIns="33867" bIns="33867" rtlCol="0" anchor="ctr"/>
            <a:lstStyle/>
            <a:p>
              <a:pPr algn="ctr">
                <a:lnSpc>
                  <a:spcPts val="2131"/>
                </a:lnSpc>
              </a:pPr>
              <a:endParaRPr sz="1200"/>
            </a:p>
          </p:txBody>
        </p:sp>
      </p:grpSp>
      <p:sp>
        <p:nvSpPr>
          <p:cNvPr id="10" name="TextBox 10"/>
          <p:cNvSpPr txBox="1"/>
          <p:nvPr/>
        </p:nvSpPr>
        <p:spPr>
          <a:xfrm>
            <a:off x="8681472" y="3116225"/>
            <a:ext cx="3304685" cy="3599747"/>
          </a:xfrm>
          <a:prstGeom prst="rect">
            <a:avLst/>
          </a:prstGeom>
        </p:spPr>
        <p:txBody>
          <a:bodyPr lIns="33867" tIns="33867" rIns="33867" bIns="33867" rtlCol="0" anchor="ctr"/>
          <a:lstStyle/>
          <a:p>
            <a:pPr algn="ctr">
              <a:lnSpc>
                <a:spcPts val="2131"/>
              </a:lnSpc>
            </a:pPr>
            <a:endParaRPr sz="1200"/>
          </a:p>
        </p:txBody>
      </p:sp>
      <p:sp>
        <p:nvSpPr>
          <p:cNvPr id="12" name="Freeform 12"/>
          <p:cNvSpPr/>
          <p:nvPr/>
        </p:nvSpPr>
        <p:spPr>
          <a:xfrm rot="8100000">
            <a:off x="7819893" y="-542656"/>
            <a:ext cx="7167130" cy="758127"/>
          </a:xfrm>
          <a:custGeom>
            <a:avLst/>
            <a:gdLst/>
            <a:ahLst/>
            <a:cxnLst/>
            <a:rect l="l" t="t" r="r" b="b"/>
            <a:pathLst>
              <a:path w="8701436" h="1137190">
                <a:moveTo>
                  <a:pt x="0" y="0"/>
                </a:moveTo>
                <a:lnTo>
                  <a:pt x="8701437" y="0"/>
                </a:lnTo>
                <a:lnTo>
                  <a:pt x="8701437" y="1137191"/>
                </a:lnTo>
                <a:lnTo>
                  <a:pt x="0" y="1137191"/>
                </a:lnTo>
                <a:lnTo>
                  <a:pt x="0" y="0"/>
                </a:lnTo>
                <a:close/>
              </a:path>
            </a:pathLst>
          </a:custGeom>
          <a:blipFill>
            <a:blip r:embed="rId3">
              <a:extLst>
                <a:ext uri="{96DAC541-7B7A-43D3-8B79-37D633B846F1}">
                  <asvg:svgBlip xmlns:asvg="http://schemas.microsoft.com/office/drawing/2016/SVG/main" r:embed="rId4"/>
                </a:ext>
              </a:extLst>
            </a:blip>
            <a:stretch>
              <a:fillRect l="-9346" t="-10888" r="-4518"/>
            </a:stretch>
          </a:blipFill>
        </p:spPr>
        <p:txBody>
          <a:bodyPr/>
          <a:lstStyle/>
          <a:p>
            <a:endParaRPr lang="en-US" sz="1200"/>
          </a:p>
        </p:txBody>
      </p:sp>
      <p:sp>
        <p:nvSpPr>
          <p:cNvPr id="13" name="Freeform 13"/>
          <p:cNvSpPr/>
          <p:nvPr/>
        </p:nvSpPr>
        <p:spPr>
          <a:xfrm rot="8100000">
            <a:off x="3216946" y="2170964"/>
            <a:ext cx="13139809" cy="346203"/>
          </a:xfrm>
          <a:custGeom>
            <a:avLst/>
            <a:gdLst/>
            <a:ahLst/>
            <a:cxnLst/>
            <a:rect l="l" t="t" r="r" b="b"/>
            <a:pathLst>
              <a:path w="8805967" h="519304">
                <a:moveTo>
                  <a:pt x="0" y="0"/>
                </a:moveTo>
                <a:lnTo>
                  <a:pt x="8805967" y="0"/>
                </a:lnTo>
                <a:lnTo>
                  <a:pt x="8805967" y="519303"/>
                </a:lnTo>
                <a:lnTo>
                  <a:pt x="0" y="519303"/>
                </a:lnTo>
                <a:lnTo>
                  <a:pt x="0" y="0"/>
                </a:lnTo>
                <a:close/>
              </a:path>
            </a:pathLst>
          </a:custGeom>
          <a:blipFill>
            <a:blip r:embed="rId3">
              <a:extLst>
                <a:ext uri="{96DAC541-7B7A-43D3-8B79-37D633B846F1}">
                  <asvg:svgBlip xmlns:asvg="http://schemas.microsoft.com/office/drawing/2016/SVG/main" r:embed="rId4"/>
                </a:ext>
              </a:extLst>
            </a:blip>
            <a:stretch>
              <a:fillRect l="-9236" t="-142827" r="-3277"/>
            </a:stretch>
          </a:blipFill>
        </p:spPr>
        <p:txBody>
          <a:bodyPr/>
          <a:lstStyle/>
          <a:p>
            <a:endParaRPr lang="en-US" sz="1200"/>
          </a:p>
        </p:txBody>
      </p:sp>
      <p:sp>
        <p:nvSpPr>
          <p:cNvPr id="25" name="TextBox 25"/>
          <p:cNvSpPr txBox="1"/>
          <p:nvPr/>
        </p:nvSpPr>
        <p:spPr>
          <a:xfrm>
            <a:off x="670891" y="548747"/>
            <a:ext cx="6639703" cy="1231106"/>
          </a:xfrm>
          <a:prstGeom prst="rect">
            <a:avLst/>
          </a:prstGeom>
        </p:spPr>
        <p:txBody>
          <a:bodyPr wrap="square" lIns="0" tIns="0" rIns="0" bIns="0" rtlCol="0" anchor="t">
            <a:spAutoFit/>
          </a:bodyPr>
          <a:lstStyle/>
          <a:p>
            <a:pPr>
              <a:lnSpc>
                <a:spcPts val="4830"/>
              </a:lnSpc>
            </a:pPr>
            <a:r>
              <a:rPr lang="en-US" sz="4000" b="1">
                <a:latin typeface="Gibson 1" panose="020B0604020202020204" charset="0"/>
                <a:cs typeface="Aharoni" panose="02010803020104030203" pitchFamily="2" charset="-79"/>
              </a:rPr>
              <a:t>An Overview of CT </a:t>
            </a:r>
            <a:r>
              <a:rPr lang="en-US" sz="4000" b="1" err="1">
                <a:latin typeface="Gibson 1" panose="020B0604020202020204" charset="0"/>
                <a:cs typeface="Aharoni" panose="02010803020104030203" pitchFamily="2" charset="-79"/>
              </a:rPr>
              <a:t>DoAg’s</a:t>
            </a:r>
            <a:r>
              <a:rPr lang="en-US" sz="4000" b="1">
                <a:latin typeface="Gibson 1" panose="020B0604020202020204" charset="0"/>
                <a:cs typeface="Aharoni" panose="02010803020104030203" pitchFamily="2" charset="-79"/>
              </a:rPr>
              <a:t> </a:t>
            </a:r>
            <a:br>
              <a:rPr lang="en-US" sz="4000" b="1">
                <a:latin typeface="Gibson 1" panose="020B0604020202020204" charset="0"/>
                <a:cs typeface="Aharoni" panose="02010803020104030203" pitchFamily="2" charset="-79"/>
              </a:rPr>
            </a:br>
            <a:r>
              <a:rPr lang="en-US" sz="4000" b="1">
                <a:latin typeface="Gibson 1" panose="020B0604020202020204" charset="0"/>
                <a:cs typeface="Aharoni" panose="02010803020104030203" pitchFamily="2" charset="-79"/>
              </a:rPr>
              <a:t>Services and Programs</a:t>
            </a:r>
            <a:endParaRPr lang="en-US" sz="1200">
              <a:latin typeface="Gibson 1" panose="020B0604020202020204" charset="0"/>
            </a:endParaRPr>
          </a:p>
        </p:txBody>
      </p:sp>
      <p:sp>
        <p:nvSpPr>
          <p:cNvPr id="26" name="TextBox 26"/>
          <p:cNvSpPr txBox="1"/>
          <p:nvPr/>
        </p:nvSpPr>
        <p:spPr>
          <a:xfrm>
            <a:off x="666136" y="5991393"/>
            <a:ext cx="3441862" cy="291618"/>
          </a:xfrm>
          <a:prstGeom prst="rect">
            <a:avLst/>
          </a:prstGeom>
        </p:spPr>
        <p:txBody>
          <a:bodyPr lIns="0" tIns="0" rIns="0" bIns="0" rtlCol="0" anchor="t">
            <a:spAutoFit/>
          </a:bodyPr>
          <a:lstStyle/>
          <a:p>
            <a:pPr>
              <a:lnSpc>
                <a:spcPts val="2455"/>
              </a:lnSpc>
            </a:pPr>
            <a:r>
              <a:rPr lang="en-US" sz="1753">
                <a:solidFill>
                  <a:srgbClr val="000000"/>
                </a:solidFill>
                <a:latin typeface="Gibson 1"/>
                <a:ea typeface="Gibson 1"/>
                <a:cs typeface="Gibson 1"/>
                <a:sym typeface="Gibson 1"/>
              </a:rPr>
              <a:t>www.CTGrown.gov</a:t>
            </a:r>
          </a:p>
        </p:txBody>
      </p:sp>
      <p:pic>
        <p:nvPicPr>
          <p:cNvPr id="28" name="Picture 4" descr="Logo&#10;&#10;Description automatically generated">
            <a:extLst>
              <a:ext uri="{FF2B5EF4-FFF2-40B4-BE49-F238E27FC236}">
                <a16:creationId xmlns:a16="http://schemas.microsoft.com/office/drawing/2014/main" id="{3FD10E05-CE45-997C-8322-983DCB202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217" y="4429495"/>
            <a:ext cx="1320800" cy="1339850"/>
          </a:xfrm>
          <a:prstGeom prst="rect">
            <a:avLst/>
          </a:prstGeom>
          <a:noFill/>
          <a:extLst>
            <a:ext uri="{909E8E84-426E-40DD-AFC4-6F175D3DCCD1}">
              <a14:hiddenFill xmlns:a14="http://schemas.microsoft.com/office/drawing/2010/main">
                <a:solidFill>
                  <a:srgbClr val="FFFFFF"/>
                </a:solidFill>
              </a14:hiddenFill>
            </a:ext>
          </a:extLst>
        </p:spPr>
      </p:pic>
      <p:sp>
        <p:nvSpPr>
          <p:cNvPr id="27" name="Subtitle 2">
            <a:extLst>
              <a:ext uri="{FF2B5EF4-FFF2-40B4-BE49-F238E27FC236}">
                <a16:creationId xmlns:a16="http://schemas.microsoft.com/office/drawing/2014/main" id="{F8DBEBFD-C474-10B8-1C0E-F4583E929E86}"/>
              </a:ext>
            </a:extLst>
          </p:cNvPr>
          <p:cNvSpPr txBox="1">
            <a:spLocks/>
          </p:cNvSpPr>
          <p:nvPr/>
        </p:nvSpPr>
        <p:spPr>
          <a:xfrm>
            <a:off x="672008" y="2545773"/>
            <a:ext cx="5764151" cy="1339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Gibson 1" panose="020B0604020202020204" charset="0"/>
                <a:cs typeface="Aharoni" panose="02010803020104030203" pitchFamily="2" charset="-79"/>
              </a:rPr>
              <a:t>AliRose Grabarz, M.S.</a:t>
            </a:r>
            <a:br>
              <a:rPr lang="en-US" b="1">
                <a:latin typeface="Gibson 1" panose="020B0604020202020204" charset="0"/>
                <a:cs typeface="Aharoni" panose="02010803020104030203" pitchFamily="2" charset="-79"/>
              </a:rPr>
            </a:br>
            <a:r>
              <a:rPr lang="en-US" b="1">
                <a:latin typeface="Gibson 1" panose="020B0604020202020204" charset="0"/>
                <a:cs typeface="Aharoni" panose="02010803020104030203" pitchFamily="2" charset="-79"/>
              </a:rPr>
              <a:t>Ag Marketing &amp; Inspection Rep. 2</a:t>
            </a:r>
            <a:br>
              <a:rPr lang="en-US" b="1">
                <a:latin typeface="Gibson 1" panose="020B0604020202020204" charset="0"/>
                <a:cs typeface="Aharoni" panose="02010803020104030203" pitchFamily="2" charset="-79"/>
              </a:rPr>
            </a:br>
            <a:r>
              <a:rPr lang="en-US" b="1">
                <a:latin typeface="Gibson 1" panose="020B0604020202020204" charset="0"/>
                <a:cs typeface="Aharoni" panose="02010803020104030203" pitchFamily="2" charset="-79"/>
                <a:hlinkClick r:id="rId6"/>
              </a:rPr>
              <a:t>Alison.Grabarz@ct.gov</a:t>
            </a:r>
            <a:r>
              <a:rPr lang="en-US" b="1">
                <a:latin typeface="Gibson 1" panose="020B0604020202020204" charset="0"/>
                <a:cs typeface="Aharoni" panose="02010803020104030203" pitchFamily="2" charset="-79"/>
              </a:rPr>
              <a:t> </a:t>
            </a:r>
          </a:p>
        </p:txBody>
      </p:sp>
      <p:pic>
        <p:nvPicPr>
          <p:cNvPr id="30" name="Picture 29">
            <a:extLst>
              <a:ext uri="{FF2B5EF4-FFF2-40B4-BE49-F238E27FC236}">
                <a16:creationId xmlns:a16="http://schemas.microsoft.com/office/drawing/2014/main" id="{4361BDF2-04D0-6D97-E08C-C4C37C50444C}"/>
              </a:ext>
            </a:extLst>
          </p:cNvPr>
          <p:cNvPicPr>
            <a:picLocks noChangeAspect="1"/>
          </p:cNvPicPr>
          <p:nvPr/>
        </p:nvPicPr>
        <p:blipFill>
          <a:blip r:embed="rId7"/>
          <a:stretch>
            <a:fillRect/>
          </a:stretch>
        </p:blipFill>
        <p:spPr>
          <a:xfrm>
            <a:off x="6521401" y="1757675"/>
            <a:ext cx="5518951" cy="351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545" y="-271529"/>
            <a:ext cx="12901052" cy="7337108"/>
            <a:chOff x="0" y="-47625"/>
            <a:chExt cx="4992139" cy="2839138"/>
          </a:xfrm>
        </p:grpSpPr>
        <p:sp>
          <p:nvSpPr>
            <p:cNvPr id="3" name="Freeform 3"/>
            <p:cNvSpPr/>
            <p:nvPr/>
          </p:nvSpPr>
          <p:spPr>
            <a:xfrm>
              <a:off x="0" y="0"/>
              <a:ext cx="4992139" cy="2791513"/>
            </a:xfrm>
            <a:custGeom>
              <a:avLst/>
              <a:gdLst/>
              <a:ahLst/>
              <a:cxnLst/>
              <a:rect l="l" t="t" r="r" b="b"/>
              <a:pathLst>
                <a:path w="4992139" h="2791513">
                  <a:moveTo>
                    <a:pt x="0" y="0"/>
                  </a:moveTo>
                  <a:lnTo>
                    <a:pt x="4992139" y="0"/>
                  </a:lnTo>
                  <a:lnTo>
                    <a:pt x="4992139" y="2791513"/>
                  </a:lnTo>
                  <a:lnTo>
                    <a:pt x="0" y="2791513"/>
                  </a:lnTo>
                  <a:close/>
                </a:path>
              </a:pathLst>
            </a:custGeom>
            <a:solidFill>
              <a:srgbClr val="078342"/>
            </a:solidFill>
          </p:spPr>
          <p:txBody>
            <a:bodyPr/>
            <a:lstStyle/>
            <a:p>
              <a:endParaRPr lang="en-US" sz="1200"/>
            </a:p>
          </p:txBody>
        </p:sp>
        <p:sp>
          <p:nvSpPr>
            <p:cNvPr id="4" name="TextBox 4"/>
            <p:cNvSpPr txBox="1"/>
            <p:nvPr/>
          </p:nvSpPr>
          <p:spPr>
            <a:xfrm>
              <a:off x="0" y="-47625"/>
              <a:ext cx="4992139" cy="2839138"/>
            </a:xfrm>
            <a:prstGeom prst="rect">
              <a:avLst/>
            </a:prstGeom>
          </p:spPr>
          <p:txBody>
            <a:bodyPr lIns="33867" tIns="33867" rIns="33867" bIns="33867" rtlCol="0" anchor="ctr"/>
            <a:lstStyle/>
            <a:p>
              <a:pPr algn="ctr">
                <a:lnSpc>
                  <a:spcPts val="2131"/>
                </a:lnSpc>
              </a:pPr>
              <a:endParaRPr sz="1200"/>
            </a:p>
          </p:txBody>
        </p:sp>
      </p:grpSp>
      <p:sp>
        <p:nvSpPr>
          <p:cNvPr id="5" name="TextBox 5"/>
          <p:cNvSpPr txBox="1"/>
          <p:nvPr/>
        </p:nvSpPr>
        <p:spPr>
          <a:xfrm>
            <a:off x="0" y="209471"/>
            <a:ext cx="10931120" cy="589905"/>
          </a:xfrm>
          <a:prstGeom prst="rect">
            <a:avLst/>
          </a:prstGeom>
        </p:spPr>
        <p:txBody>
          <a:bodyPr lIns="0" tIns="0" rIns="0" bIns="0" rtlCol="0" anchor="t">
            <a:spAutoFit/>
          </a:bodyPr>
          <a:lstStyle/>
          <a:p>
            <a:pPr algn="just">
              <a:lnSpc>
                <a:spcPts val="4610"/>
              </a:lnSpc>
              <a:spcBef>
                <a:spcPct val="0"/>
              </a:spcBef>
            </a:pPr>
            <a:r>
              <a:rPr lang="en-US" sz="4400" b="1">
                <a:solidFill>
                  <a:schemeClr val="bg1"/>
                </a:solidFill>
              </a:rPr>
              <a:t>Grant Programs--Process</a:t>
            </a:r>
            <a:endParaRPr lang="en-US" sz="1600">
              <a:solidFill>
                <a:schemeClr val="bg1"/>
              </a:solidFill>
              <a:latin typeface="Gibson 1"/>
            </a:endParaRPr>
          </a:p>
        </p:txBody>
      </p:sp>
      <p:grpSp>
        <p:nvGrpSpPr>
          <p:cNvPr id="13" name="Group 12">
            <a:extLst>
              <a:ext uri="{FF2B5EF4-FFF2-40B4-BE49-F238E27FC236}">
                <a16:creationId xmlns:a16="http://schemas.microsoft.com/office/drawing/2014/main" id="{39666EF1-DE7E-A812-2CC7-3CB6F295B514}"/>
              </a:ext>
            </a:extLst>
          </p:cNvPr>
          <p:cNvGrpSpPr/>
          <p:nvPr/>
        </p:nvGrpSpPr>
        <p:grpSpPr>
          <a:xfrm>
            <a:off x="10668000" y="5257800"/>
            <a:ext cx="1436654" cy="1422479"/>
            <a:chOff x="15925800" y="7581782"/>
            <a:chExt cx="2154981" cy="2133718"/>
          </a:xfrm>
        </p:grpSpPr>
        <p:sp>
          <p:nvSpPr>
            <p:cNvPr id="10" name="Flowchart: Connector 9">
              <a:extLst>
                <a:ext uri="{FF2B5EF4-FFF2-40B4-BE49-F238E27FC236}">
                  <a16:creationId xmlns:a16="http://schemas.microsoft.com/office/drawing/2014/main" id="{388A758E-F922-4625-E06F-A1F00A10263D}"/>
                </a:ext>
              </a:extLst>
            </p:cNvPr>
            <p:cNvSpPr/>
            <p:nvPr/>
          </p:nvSpPr>
          <p:spPr>
            <a:xfrm>
              <a:off x="15925800" y="7581782"/>
              <a:ext cx="2154981" cy="2133718"/>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4" descr="Logo&#10;&#10;Description automatically generated">
              <a:extLst>
                <a:ext uri="{FF2B5EF4-FFF2-40B4-BE49-F238E27FC236}">
                  <a16:creationId xmlns:a16="http://schemas.microsoft.com/office/drawing/2014/main" id="{872FBBCA-4FD5-A3AB-CEBC-E1A5691E7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0" y="7658100"/>
              <a:ext cx="1981200" cy="20097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15">
            <a:extLst>
              <a:ext uri="{FF2B5EF4-FFF2-40B4-BE49-F238E27FC236}">
                <a16:creationId xmlns:a16="http://schemas.microsoft.com/office/drawing/2014/main" id="{05A8C909-2FF2-863E-E7EF-9F5F0641577A}"/>
              </a:ext>
            </a:extLst>
          </p:cNvPr>
          <p:cNvSpPr txBox="1">
            <a:spLocks/>
          </p:cNvSpPr>
          <p:nvPr/>
        </p:nvSpPr>
        <p:spPr>
          <a:xfrm>
            <a:off x="415520" y="1029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DOAG grants are typically reimbursement grants.</a:t>
            </a:r>
          </a:p>
          <a:p>
            <a:pPr lvl="1"/>
            <a:r>
              <a:rPr lang="en-US">
                <a:solidFill>
                  <a:schemeClr val="bg1"/>
                </a:solidFill>
              </a:rPr>
              <a:t>A portion of the award is received upfront, but the remainder is reimbursed pending project completion and submission of required reporting materials.</a:t>
            </a:r>
          </a:p>
          <a:p>
            <a:r>
              <a:rPr lang="en-US" sz="2400">
                <a:solidFill>
                  <a:schemeClr val="bg1"/>
                </a:solidFill>
              </a:rPr>
              <a:t>Most DOAG grants require a cash and/or in-kind match percentage. </a:t>
            </a:r>
          </a:p>
          <a:p>
            <a:pPr lvl="1"/>
            <a:r>
              <a:rPr lang="en-US">
                <a:solidFill>
                  <a:schemeClr val="bg1"/>
                </a:solidFill>
              </a:rPr>
              <a:t>This percent is based on the project total cost.</a:t>
            </a:r>
          </a:p>
          <a:p>
            <a:pPr lvl="1"/>
            <a:r>
              <a:rPr lang="en-US">
                <a:solidFill>
                  <a:schemeClr val="bg1"/>
                </a:solidFill>
              </a:rPr>
              <a:t>If 50% match is required, a $50,000 project is entitled to receive $25,000, but the other $25,000 must be contributed by the applicant.</a:t>
            </a:r>
          </a:p>
          <a:p>
            <a:r>
              <a:rPr lang="en-US" sz="2400">
                <a:solidFill>
                  <a:schemeClr val="bg1"/>
                </a:solidFill>
              </a:rPr>
              <a:t>Businesses/organizations should be in good standing with the Department of Agriculture, State, and Federal requirements.</a:t>
            </a:r>
          </a:p>
          <a:p>
            <a:r>
              <a:rPr lang="en-US" sz="2400">
                <a:solidFill>
                  <a:schemeClr val="bg1"/>
                </a:solidFill>
              </a:rPr>
              <a:t>Some grants are offered annually; other funding opportunities may become available due to federal or special funding allocations.</a:t>
            </a:r>
          </a:p>
          <a:p>
            <a:r>
              <a:rPr lang="en-US" sz="2400">
                <a:solidFill>
                  <a:schemeClr val="bg1"/>
                </a:solidFill>
              </a:rPr>
              <a:t>All grant applications must be submitted online. </a:t>
            </a:r>
          </a:p>
          <a:p>
            <a:endParaRPr lang="en-US" sz="2000"/>
          </a:p>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545" y="-148453"/>
            <a:ext cx="12901052" cy="7214032"/>
            <a:chOff x="0" y="0"/>
            <a:chExt cx="4992139" cy="2791513"/>
          </a:xfrm>
        </p:grpSpPr>
        <p:sp>
          <p:nvSpPr>
            <p:cNvPr id="3" name="Freeform 3"/>
            <p:cNvSpPr/>
            <p:nvPr/>
          </p:nvSpPr>
          <p:spPr>
            <a:xfrm>
              <a:off x="0" y="0"/>
              <a:ext cx="4992139" cy="2791513"/>
            </a:xfrm>
            <a:custGeom>
              <a:avLst/>
              <a:gdLst/>
              <a:ahLst/>
              <a:cxnLst/>
              <a:rect l="l" t="t" r="r" b="b"/>
              <a:pathLst>
                <a:path w="4992139" h="2791513">
                  <a:moveTo>
                    <a:pt x="0" y="0"/>
                  </a:moveTo>
                  <a:lnTo>
                    <a:pt x="4992139" y="0"/>
                  </a:lnTo>
                  <a:lnTo>
                    <a:pt x="4992139" y="2791513"/>
                  </a:lnTo>
                  <a:lnTo>
                    <a:pt x="0" y="2791513"/>
                  </a:lnTo>
                  <a:close/>
                </a:path>
              </a:pathLst>
            </a:custGeom>
            <a:solidFill>
              <a:srgbClr val="078342"/>
            </a:solidFill>
          </p:spPr>
          <p:txBody>
            <a:bodyPr/>
            <a:lstStyle/>
            <a:p>
              <a:endParaRPr lang="en-US" sz="1200"/>
            </a:p>
          </p:txBody>
        </p:sp>
        <p:sp>
          <p:nvSpPr>
            <p:cNvPr id="4" name="TextBox 4"/>
            <p:cNvSpPr txBox="1"/>
            <p:nvPr/>
          </p:nvSpPr>
          <p:spPr>
            <a:xfrm>
              <a:off x="0" y="-47625"/>
              <a:ext cx="4992139" cy="2839138"/>
            </a:xfrm>
            <a:prstGeom prst="rect">
              <a:avLst/>
            </a:prstGeom>
          </p:spPr>
          <p:txBody>
            <a:bodyPr lIns="33867" tIns="33867" rIns="33867" bIns="33867" rtlCol="0" anchor="ctr"/>
            <a:lstStyle/>
            <a:p>
              <a:pPr algn="ctr">
                <a:lnSpc>
                  <a:spcPts val="2131"/>
                </a:lnSpc>
              </a:pPr>
              <a:endParaRPr sz="1200"/>
            </a:p>
          </p:txBody>
        </p:sp>
      </p:grpSp>
      <p:sp>
        <p:nvSpPr>
          <p:cNvPr id="5" name="TextBox 5"/>
          <p:cNvSpPr txBox="1"/>
          <p:nvPr/>
        </p:nvSpPr>
        <p:spPr>
          <a:xfrm>
            <a:off x="95197" y="209471"/>
            <a:ext cx="10931120" cy="589905"/>
          </a:xfrm>
          <a:prstGeom prst="rect">
            <a:avLst/>
          </a:prstGeom>
        </p:spPr>
        <p:txBody>
          <a:bodyPr lIns="0" tIns="0" rIns="0" bIns="0" rtlCol="0" anchor="t">
            <a:spAutoFit/>
          </a:bodyPr>
          <a:lstStyle/>
          <a:p>
            <a:pPr algn="just">
              <a:lnSpc>
                <a:spcPts val="4610"/>
              </a:lnSpc>
              <a:spcBef>
                <a:spcPct val="0"/>
              </a:spcBef>
            </a:pPr>
            <a:r>
              <a:rPr lang="en-US" sz="4400" b="1">
                <a:solidFill>
                  <a:schemeClr val="bg1"/>
                </a:solidFill>
              </a:rPr>
              <a:t>Grant Programs--Eligibility</a:t>
            </a:r>
            <a:endParaRPr lang="en-US" sz="1600">
              <a:solidFill>
                <a:schemeClr val="bg1"/>
              </a:solidFill>
              <a:latin typeface="Gibson 1"/>
            </a:endParaRPr>
          </a:p>
        </p:txBody>
      </p:sp>
      <p:grpSp>
        <p:nvGrpSpPr>
          <p:cNvPr id="13" name="Group 12">
            <a:extLst>
              <a:ext uri="{FF2B5EF4-FFF2-40B4-BE49-F238E27FC236}">
                <a16:creationId xmlns:a16="http://schemas.microsoft.com/office/drawing/2014/main" id="{39666EF1-DE7E-A812-2CC7-3CB6F295B514}"/>
              </a:ext>
            </a:extLst>
          </p:cNvPr>
          <p:cNvGrpSpPr/>
          <p:nvPr/>
        </p:nvGrpSpPr>
        <p:grpSpPr>
          <a:xfrm>
            <a:off x="10668000" y="5257800"/>
            <a:ext cx="1436654" cy="1422479"/>
            <a:chOff x="15925800" y="7581782"/>
            <a:chExt cx="2154981" cy="2133718"/>
          </a:xfrm>
        </p:grpSpPr>
        <p:sp>
          <p:nvSpPr>
            <p:cNvPr id="10" name="Flowchart: Connector 9">
              <a:extLst>
                <a:ext uri="{FF2B5EF4-FFF2-40B4-BE49-F238E27FC236}">
                  <a16:creationId xmlns:a16="http://schemas.microsoft.com/office/drawing/2014/main" id="{388A758E-F922-4625-E06F-A1F00A10263D}"/>
                </a:ext>
              </a:extLst>
            </p:cNvPr>
            <p:cNvSpPr/>
            <p:nvPr/>
          </p:nvSpPr>
          <p:spPr>
            <a:xfrm>
              <a:off x="15925800" y="7581782"/>
              <a:ext cx="2154981" cy="2133718"/>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4" descr="Logo&#10;&#10;Description automatically generated">
              <a:extLst>
                <a:ext uri="{FF2B5EF4-FFF2-40B4-BE49-F238E27FC236}">
                  <a16:creationId xmlns:a16="http://schemas.microsoft.com/office/drawing/2014/main" id="{872FBBCA-4FD5-A3AB-CEBC-E1A5691E7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0" y="7658100"/>
              <a:ext cx="1981200" cy="20097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15">
            <a:extLst>
              <a:ext uri="{FF2B5EF4-FFF2-40B4-BE49-F238E27FC236}">
                <a16:creationId xmlns:a16="http://schemas.microsoft.com/office/drawing/2014/main" id="{8750946D-052D-FD61-D0FA-FE539BB6C361}"/>
              </a:ext>
            </a:extLst>
          </p:cNvPr>
          <p:cNvSpPr txBox="1">
            <a:spLocks/>
          </p:cNvSpPr>
          <p:nvPr/>
        </p:nvSpPr>
        <p:spPr>
          <a:xfrm>
            <a:off x="152400" y="850255"/>
            <a:ext cx="11164529" cy="4655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bg1"/>
                </a:solidFill>
              </a:rPr>
              <a:t>Farm-Specific Requirements: </a:t>
            </a:r>
          </a:p>
          <a:p>
            <a:pPr lvl="1"/>
            <a:r>
              <a:rPr lang="en-US" sz="2200">
                <a:solidFill>
                  <a:schemeClr val="bg1"/>
                </a:solidFill>
              </a:rPr>
              <a:t>At least one full year of production history</a:t>
            </a:r>
          </a:p>
          <a:p>
            <a:pPr lvl="1"/>
            <a:r>
              <a:rPr lang="en-US" sz="2200">
                <a:solidFill>
                  <a:schemeClr val="bg1"/>
                </a:solidFill>
              </a:rPr>
              <a:t>LLCs &amp; Corps registered with the CT Secretary of State; Sole proprietors &amp; DBAs also eligible </a:t>
            </a:r>
          </a:p>
          <a:p>
            <a:pPr lvl="1"/>
            <a:r>
              <a:rPr lang="en-US" sz="2200">
                <a:solidFill>
                  <a:schemeClr val="bg1"/>
                </a:solidFill>
              </a:rPr>
              <a:t>Farm Tax Exemption permit</a:t>
            </a:r>
          </a:p>
          <a:p>
            <a:pPr lvl="1"/>
            <a:r>
              <a:rPr lang="en-US" sz="2200">
                <a:solidFill>
                  <a:schemeClr val="bg1"/>
                </a:solidFill>
              </a:rPr>
              <a:t>Tenants must have landowner consent for project</a:t>
            </a:r>
          </a:p>
          <a:p>
            <a:r>
              <a:rPr lang="en-US" sz="2200">
                <a:solidFill>
                  <a:schemeClr val="bg1"/>
                </a:solidFill>
              </a:rPr>
              <a:t>Best Practices:</a:t>
            </a:r>
          </a:p>
          <a:p>
            <a:pPr lvl="1"/>
            <a:r>
              <a:rPr lang="en-US" sz="2200">
                <a:solidFill>
                  <a:schemeClr val="bg1"/>
                </a:solidFill>
              </a:rPr>
              <a:t>Maintain &amp; update your website or social media to demonstrate production;</a:t>
            </a:r>
          </a:p>
          <a:p>
            <a:pPr lvl="1"/>
            <a:r>
              <a:rPr lang="en-US" sz="2200">
                <a:solidFill>
                  <a:schemeClr val="bg1"/>
                </a:solidFill>
              </a:rPr>
              <a:t>Connect with State inspectors/regulators (if applicable)</a:t>
            </a:r>
          </a:p>
          <a:p>
            <a:pPr lvl="1"/>
            <a:r>
              <a:rPr lang="en-US" sz="2200">
                <a:solidFill>
                  <a:schemeClr val="bg1"/>
                </a:solidFill>
              </a:rPr>
              <a:t>Work with a </a:t>
            </a:r>
            <a:r>
              <a:rPr lang="en-US" sz="2200">
                <a:solidFill>
                  <a:schemeClr val="bg1"/>
                </a:solidFill>
                <a:hlinkClick r:id="rId4">
                  <a:extLst>
                    <a:ext uri="{A12FA001-AC4F-418D-AE19-62706E023703}">
                      <ahyp:hlinkClr xmlns:ahyp="http://schemas.microsoft.com/office/drawing/2018/hyperlinkcolor" val="tx"/>
                    </a:ext>
                  </a:extLst>
                </a:hlinkClick>
              </a:rPr>
              <a:t>local Farm Service Agency </a:t>
            </a:r>
            <a:r>
              <a:rPr lang="en-US" sz="2200">
                <a:solidFill>
                  <a:schemeClr val="bg1"/>
                </a:solidFill>
              </a:rPr>
              <a:t>(through USDA) office to get your farm number</a:t>
            </a:r>
          </a:p>
          <a:p>
            <a:pPr lvl="2"/>
            <a:r>
              <a:rPr lang="en-US" sz="2200">
                <a:solidFill>
                  <a:schemeClr val="bg1"/>
                </a:solidFill>
              </a:rPr>
              <a:t>Required for federal grant and loan programs</a:t>
            </a:r>
          </a:p>
          <a:p>
            <a:r>
              <a:rPr lang="en-US" sz="2200">
                <a:solidFill>
                  <a:schemeClr val="bg1"/>
                </a:solidFill>
              </a:rPr>
              <a:t>Other requirements for other organization types (nonprofits, municipalities, schools, universities, etc.)</a:t>
            </a:r>
          </a:p>
          <a:p>
            <a:pPr lvl="1"/>
            <a:r>
              <a:rPr lang="en-US" sz="2200">
                <a:solidFill>
                  <a:schemeClr val="bg1"/>
                </a:solidFill>
              </a:rPr>
              <a:t>Each funding opportunity will review eligibility requirements in the comprehensive Guidance document</a:t>
            </a:r>
          </a:p>
          <a:p>
            <a:pPr lvl="1"/>
            <a:r>
              <a:rPr lang="en-US" sz="2200">
                <a:solidFill>
                  <a:schemeClr val="bg1"/>
                </a:solidFill>
              </a:rPr>
              <a:t>Be sure to review this document before applying.</a:t>
            </a:r>
          </a:p>
          <a:p>
            <a:pPr lvl="1"/>
            <a:endParaRPr lang="en-US" sz="2200"/>
          </a:p>
          <a:p>
            <a:endParaRPr lang="en-US" sz="2200"/>
          </a:p>
          <a:p>
            <a:endParaRPr lang="en-US"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E0A86-0EB7-E571-4990-BAD6E644204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053575F-4267-D05C-7C64-ED0A6D969A1C}"/>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0BC88823-99A1-E0AC-FB98-E6143C60D93D}"/>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34550FA1-5EBD-50AC-7768-544ACB387692}"/>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58E416D7-3913-B739-6109-1175F5FDF3DE}"/>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D3C062B2-95FB-EEA1-B15C-EBE86ECD6D0E}"/>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577B1593-B8C5-CC47-4FAC-C73A86DFB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5676889-6247-3777-D5C8-6BA2F6D9D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A24275C7-1E8E-0859-1C83-D9853A0A67E6}"/>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B3825964-DA2D-07D2-330F-347371F3B7DF}"/>
              </a:ext>
            </a:extLst>
          </p:cNvPr>
          <p:cNvSpPr>
            <a:spLocks noGrp="1"/>
          </p:cNvSpPr>
          <p:nvPr>
            <p:ph type="title"/>
          </p:nvPr>
        </p:nvSpPr>
        <p:spPr>
          <a:xfrm>
            <a:off x="140582" y="39549"/>
            <a:ext cx="10515600" cy="1325563"/>
          </a:xfrm>
        </p:spPr>
        <p:txBody>
          <a:bodyPr/>
          <a:lstStyle/>
          <a:p>
            <a:r>
              <a:rPr lang="en-US" b="1">
                <a:hlinkClick r:id="rId7"/>
              </a:rPr>
              <a:t>Local Food Purchase Assistance Grant</a:t>
            </a:r>
            <a:endParaRPr lang="en-US" b="1"/>
          </a:p>
        </p:txBody>
      </p:sp>
      <p:sp>
        <p:nvSpPr>
          <p:cNvPr id="16" name="Content Placeholder 15">
            <a:extLst>
              <a:ext uri="{FF2B5EF4-FFF2-40B4-BE49-F238E27FC236}">
                <a16:creationId xmlns:a16="http://schemas.microsoft.com/office/drawing/2014/main" id="{165BD63B-C63F-7EFB-FFF8-0B3D07A2808A}"/>
              </a:ext>
            </a:extLst>
          </p:cNvPr>
          <p:cNvSpPr>
            <a:spLocks noGrp="1"/>
          </p:cNvSpPr>
          <p:nvPr>
            <p:ph idx="1"/>
          </p:nvPr>
        </p:nvSpPr>
        <p:spPr>
          <a:xfrm>
            <a:off x="109815" y="1947544"/>
            <a:ext cx="8098014" cy="3702142"/>
          </a:xfrm>
        </p:spPr>
        <p:txBody>
          <a:bodyPr>
            <a:normAutofit/>
          </a:bodyPr>
          <a:lstStyle/>
          <a:p>
            <a:r>
              <a:rPr lang="en-US" sz="2000"/>
              <a:t>Seeking applications from food hubs, food access organizations, and municipalities with demonstrated capacity to purchase, aggregate, and distribute Connecticut Grown food to underserved communities. </a:t>
            </a:r>
          </a:p>
          <a:p>
            <a:r>
              <a:rPr lang="en-US" sz="2000"/>
              <a:t>Awards ranging from $100,000 - $310,000</a:t>
            </a:r>
          </a:p>
          <a:p>
            <a:r>
              <a:rPr lang="en-US" sz="2000"/>
              <a:t>Projects to occur from April 15, 2026, through June 30, 2027</a:t>
            </a:r>
          </a:p>
          <a:p>
            <a:r>
              <a:rPr lang="en-US" sz="2000"/>
              <a:t>100% of farm products purchased must be grown in Connecticut (CT Grown). </a:t>
            </a:r>
          </a:p>
          <a:p>
            <a:r>
              <a:rPr lang="en-US" sz="2000"/>
              <a:t>Value-added (pickles, jams, honey, maple syrup, etc.) minimally processed products (frozen and/or cut/chopped,) and prepared meals that are produced in CT and contain predominantly CT Grown ingredients are allowable.</a:t>
            </a:r>
          </a:p>
        </p:txBody>
      </p:sp>
      <p:sp>
        <p:nvSpPr>
          <p:cNvPr id="2" name="Subtitle 2">
            <a:extLst>
              <a:ext uri="{FF2B5EF4-FFF2-40B4-BE49-F238E27FC236}">
                <a16:creationId xmlns:a16="http://schemas.microsoft.com/office/drawing/2014/main" id="{0719BD27-14A0-1C6B-96F5-A356C071445A}"/>
              </a:ext>
            </a:extLst>
          </p:cNvPr>
          <p:cNvSpPr txBox="1">
            <a:spLocks/>
          </p:cNvSpPr>
          <p:nvPr/>
        </p:nvSpPr>
        <p:spPr>
          <a:xfrm>
            <a:off x="7361760" y="1049154"/>
            <a:ext cx="4830240" cy="957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078342"/>
                </a:solidFill>
              </a:rPr>
              <a:t>Open Now Through March 11, 2026</a:t>
            </a:r>
          </a:p>
          <a:p>
            <a:pPr marL="0" indent="0" algn="ctr">
              <a:buNone/>
            </a:pPr>
            <a:r>
              <a:rPr lang="en-US" sz="2400" b="1" i="1">
                <a:solidFill>
                  <a:srgbClr val="078342"/>
                </a:solidFill>
              </a:rPr>
              <a:t>One-Time Allocation</a:t>
            </a:r>
            <a:endParaRPr lang="en-US" sz="2400" b="1">
              <a:solidFill>
                <a:srgbClr val="078342"/>
              </a:solidFill>
            </a:endParaRPr>
          </a:p>
        </p:txBody>
      </p:sp>
      <p:pic>
        <p:nvPicPr>
          <p:cNvPr id="6146" name="Picture 2" descr="CONNECTICUT FOODSHARE - Updated May 2025 - 2 Research Pkwy, Wallingford ...">
            <a:extLst>
              <a:ext uri="{FF2B5EF4-FFF2-40B4-BE49-F238E27FC236}">
                <a16:creationId xmlns:a16="http://schemas.microsoft.com/office/drawing/2014/main" id="{5E89DA47-C0A8-9F97-FFF8-6CFC951DD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0808" y="2361204"/>
            <a:ext cx="3037292" cy="228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58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ACA5F-E482-F8AE-3177-1E3C2DD6910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AB2C885-2728-00BB-6162-25120749EFAB}"/>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F4CA102B-E6EE-1209-43D6-63BA14B7CF9A}"/>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39C548B4-3F2C-0796-4AA7-3ED951623640}"/>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0995FC86-F9D0-110D-C595-B14146E5D4F8}"/>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BD969654-F73B-A418-C493-4B3A95AF28CE}"/>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547CCD99-65D9-790F-DE2E-0C0CAB19F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9F0D4095-E737-035A-15DE-214824740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95902382-5B41-AC03-1D20-D91EFB9613AB}"/>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9FF4632A-0730-FB52-0F90-0826C58FF3CB}"/>
              </a:ext>
            </a:extLst>
          </p:cNvPr>
          <p:cNvSpPr>
            <a:spLocks noGrp="1"/>
          </p:cNvSpPr>
          <p:nvPr>
            <p:ph type="title"/>
          </p:nvPr>
        </p:nvSpPr>
        <p:spPr>
          <a:xfrm>
            <a:off x="140582" y="39549"/>
            <a:ext cx="10515600" cy="1325563"/>
          </a:xfrm>
        </p:spPr>
        <p:txBody>
          <a:bodyPr/>
          <a:lstStyle/>
          <a:p>
            <a:r>
              <a:rPr lang="en-US" b="1">
                <a:hlinkClick r:id="rId7"/>
              </a:rPr>
              <a:t>Specialty Crop Block Grant</a:t>
            </a:r>
            <a:endParaRPr lang="en-US" b="1"/>
          </a:p>
        </p:txBody>
      </p:sp>
      <p:sp>
        <p:nvSpPr>
          <p:cNvPr id="16" name="Content Placeholder 15">
            <a:extLst>
              <a:ext uri="{FF2B5EF4-FFF2-40B4-BE49-F238E27FC236}">
                <a16:creationId xmlns:a16="http://schemas.microsoft.com/office/drawing/2014/main" id="{A5D6DFB6-893E-43F4-6CD8-39600C6DF2A6}"/>
              </a:ext>
            </a:extLst>
          </p:cNvPr>
          <p:cNvSpPr>
            <a:spLocks noGrp="1"/>
          </p:cNvSpPr>
          <p:nvPr>
            <p:ph idx="1"/>
          </p:nvPr>
        </p:nvSpPr>
        <p:spPr>
          <a:xfrm>
            <a:off x="140582" y="1279581"/>
            <a:ext cx="8098014" cy="4461453"/>
          </a:xfrm>
        </p:spPr>
        <p:txBody>
          <a:bodyPr>
            <a:normAutofit lnSpcReduction="10000"/>
          </a:bodyPr>
          <a:lstStyle/>
          <a:p>
            <a:r>
              <a:rPr lang="en-US" sz="2000"/>
              <a:t>Seeking applications from universities/colleges, municipalities, registered nonprofits, State agencies, councils of government, and producers to enhance the competitiveness of specialty crops. </a:t>
            </a:r>
          </a:p>
          <a:p>
            <a:r>
              <a:rPr lang="en-US" sz="2000"/>
              <a:t>Awards up to $100,000</a:t>
            </a:r>
          </a:p>
          <a:p>
            <a:r>
              <a:rPr lang="en-US" sz="2000"/>
              <a:t>Specialty crops are defined by the USDA as fruits and vegetables, dried fruit, tree nuts, maple syrup, honey, horticulture, and nursery crops.</a:t>
            </a:r>
          </a:p>
          <a:p>
            <a:r>
              <a:rPr lang="en-US" sz="2000"/>
              <a:t>Projects must impact and produce measurable outcomes for the specialty crop industry and/or the public.</a:t>
            </a:r>
          </a:p>
          <a:p>
            <a:r>
              <a:rPr lang="en-US" sz="2000"/>
              <a:t>Priorities:</a:t>
            </a:r>
          </a:p>
          <a:p>
            <a:pPr lvl="1"/>
            <a:r>
              <a:rPr lang="en-US" sz="2000"/>
              <a:t>Research, Innovation, and Knowledge Transfer</a:t>
            </a:r>
          </a:p>
          <a:p>
            <a:pPr lvl="1"/>
            <a:r>
              <a:rPr lang="en-US" sz="2000"/>
              <a:t>Market Development and Consumer Engagement</a:t>
            </a:r>
          </a:p>
          <a:p>
            <a:pPr lvl="1"/>
            <a:r>
              <a:rPr lang="en-US" sz="2000"/>
              <a:t>Specialty Crop Producer Education, Development, and Networks</a:t>
            </a:r>
          </a:p>
          <a:p>
            <a:pPr lvl="1"/>
            <a:r>
              <a:rPr lang="en-US" sz="2000"/>
              <a:t>Integrated Technical Assistance and Capacity Building for Ag Viability</a:t>
            </a:r>
          </a:p>
          <a:p>
            <a:pPr lvl="1"/>
            <a:r>
              <a:rPr lang="en-US" sz="2000"/>
              <a:t>Food Safety and Regulatory Compliance </a:t>
            </a:r>
          </a:p>
        </p:txBody>
      </p:sp>
      <p:sp>
        <p:nvSpPr>
          <p:cNvPr id="2" name="Subtitle 2">
            <a:extLst>
              <a:ext uri="{FF2B5EF4-FFF2-40B4-BE49-F238E27FC236}">
                <a16:creationId xmlns:a16="http://schemas.microsoft.com/office/drawing/2014/main" id="{9E562739-2922-25B0-4F9A-518E855B4FE0}"/>
              </a:ext>
            </a:extLst>
          </p:cNvPr>
          <p:cNvSpPr txBox="1">
            <a:spLocks/>
          </p:cNvSpPr>
          <p:nvPr/>
        </p:nvSpPr>
        <p:spPr>
          <a:xfrm>
            <a:off x="7221178" y="447217"/>
            <a:ext cx="4830240" cy="957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078342"/>
                </a:solidFill>
              </a:rPr>
              <a:t>Open Now Through March 16, 2026</a:t>
            </a:r>
          </a:p>
          <a:p>
            <a:pPr marL="0" indent="0" algn="ctr">
              <a:buNone/>
            </a:pPr>
            <a:r>
              <a:rPr lang="en-US" sz="2400" b="1" i="1">
                <a:solidFill>
                  <a:srgbClr val="078342"/>
                </a:solidFill>
              </a:rPr>
              <a:t>Annual</a:t>
            </a:r>
            <a:endParaRPr lang="en-US" sz="2400" b="1">
              <a:solidFill>
                <a:srgbClr val="078342"/>
              </a:solidFill>
            </a:endParaRPr>
          </a:p>
        </p:txBody>
      </p:sp>
      <p:pic>
        <p:nvPicPr>
          <p:cNvPr id="7170" name="Picture 2" descr="USDA Announces $72.9M for specialty crop grants - National Nut Grower">
            <a:extLst>
              <a:ext uri="{FF2B5EF4-FFF2-40B4-BE49-F238E27FC236}">
                <a16:creationId xmlns:a16="http://schemas.microsoft.com/office/drawing/2014/main" id="{13F86488-3A7A-E997-99B4-86374AE189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8596" y="2070260"/>
            <a:ext cx="3686467" cy="207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3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4412-E23F-089C-59AC-0ECF8D48D184}"/>
              </a:ext>
            </a:extLst>
          </p:cNvPr>
          <p:cNvSpPr>
            <a:spLocks noGrp="1"/>
          </p:cNvSpPr>
          <p:nvPr>
            <p:ph type="ctrTitle"/>
          </p:nvPr>
        </p:nvSpPr>
        <p:spPr>
          <a:xfrm>
            <a:off x="233788" y="276400"/>
            <a:ext cx="7993326" cy="962011"/>
          </a:xfrm>
        </p:spPr>
        <p:txBody>
          <a:bodyPr>
            <a:normAutofit/>
          </a:bodyPr>
          <a:lstStyle/>
          <a:p>
            <a:pPr algn="l"/>
            <a:r>
              <a:rPr lang="en-US" sz="4400" b="1">
                <a:latin typeface="+mn-lt"/>
                <a:cs typeface="Aharoni" panose="02010803020104030203" pitchFamily="2" charset="-79"/>
                <a:hlinkClick r:id="rId3"/>
              </a:rPr>
              <a:t>Organic Cost Share Program</a:t>
            </a:r>
            <a:endParaRPr lang="en-US" sz="4400" b="1">
              <a:latin typeface="+mn-lt"/>
              <a:cs typeface="Aharoni" panose="02010803020104030203" pitchFamily="2" charset="-79"/>
            </a:endParaRPr>
          </a:p>
        </p:txBody>
      </p:sp>
      <p:sp>
        <p:nvSpPr>
          <p:cNvPr id="3" name="Subtitle 2">
            <a:extLst>
              <a:ext uri="{FF2B5EF4-FFF2-40B4-BE49-F238E27FC236}">
                <a16:creationId xmlns:a16="http://schemas.microsoft.com/office/drawing/2014/main" id="{976F96C1-F8A5-889B-562D-CD0764059209}"/>
              </a:ext>
            </a:extLst>
          </p:cNvPr>
          <p:cNvSpPr>
            <a:spLocks noGrp="1"/>
          </p:cNvSpPr>
          <p:nvPr>
            <p:ph type="subTitle" idx="1"/>
          </p:nvPr>
        </p:nvSpPr>
        <p:spPr>
          <a:xfrm>
            <a:off x="8375601" y="276401"/>
            <a:ext cx="3675817" cy="962011"/>
          </a:xfrm>
        </p:spPr>
        <p:txBody>
          <a:bodyPr>
            <a:normAutofit/>
          </a:bodyPr>
          <a:lstStyle/>
          <a:p>
            <a:r>
              <a:rPr lang="en-US" i="1"/>
              <a:t>Anticipated Spring 2026</a:t>
            </a:r>
          </a:p>
          <a:p>
            <a:r>
              <a:rPr lang="en-US" i="1"/>
              <a:t>Annual</a:t>
            </a:r>
            <a:endParaRPr lang="en-US"/>
          </a:p>
        </p:txBody>
      </p:sp>
      <p:sp>
        <p:nvSpPr>
          <p:cNvPr id="8" name="TextBox 7">
            <a:extLst>
              <a:ext uri="{FF2B5EF4-FFF2-40B4-BE49-F238E27FC236}">
                <a16:creationId xmlns:a16="http://schemas.microsoft.com/office/drawing/2014/main" id="{DE79528D-A8A2-BFD2-059F-6E76F45727D1}"/>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4"/>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1C7B74D8-F2FE-6D79-5B3D-AF915EDDAA99}"/>
              </a:ext>
            </a:extLst>
          </p:cNvPr>
          <p:cNvPicPr>
            <a:picLocks noChangeAspect="1"/>
          </p:cNvPicPr>
          <p:nvPr/>
        </p:nvPicPr>
        <p:blipFill>
          <a:blip r:embed="rId5"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8F813CA5-2251-E00F-C10B-64EEE4E2EDBD}"/>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DD1F3AA1-DCC0-6377-2155-F0AA9027D0BB}"/>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3DA5F4B6-9BAC-DB81-2FE1-F6A0FC6A5D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2048F5B-4321-55CC-54D5-57418ED66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3C80864-CCB8-F680-76C4-7268B761A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E6EC6595-F0D1-DC74-4410-2F591E2892E4}"/>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extBox 4">
            <a:extLst>
              <a:ext uri="{FF2B5EF4-FFF2-40B4-BE49-F238E27FC236}">
                <a16:creationId xmlns:a16="http://schemas.microsoft.com/office/drawing/2014/main" id="{C4145DA3-C5C3-665E-1E95-C6582987EF24}"/>
              </a:ext>
            </a:extLst>
          </p:cNvPr>
          <p:cNvSpPr txBox="1"/>
          <p:nvPr/>
        </p:nvSpPr>
        <p:spPr>
          <a:xfrm>
            <a:off x="546989" y="1536174"/>
            <a:ext cx="7366925" cy="3785652"/>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cs typeface="Aharoni" panose="02010803020104030203" pitchFamily="2" charset="-79"/>
              </a:rPr>
              <a:t>Federal program: Combination of the National Organic Certification Cost Share Program and the Agricultural Management Assistance Organic Certification Cost Share Program</a:t>
            </a:r>
          </a:p>
          <a:p>
            <a:pPr marL="285750" indent="-285750">
              <a:buFont typeface="Arial" panose="020B0604020202020204" pitchFamily="34" charset="0"/>
              <a:buChar char="•"/>
            </a:pPr>
            <a:r>
              <a:rPr lang="en-US" sz="2000">
                <a:solidFill>
                  <a:schemeClr val="tx1"/>
                </a:solidFill>
                <a:cs typeface="Aharoni" panose="02010803020104030203" pitchFamily="2" charset="-79"/>
              </a:rPr>
              <a:t>Reimbursement of costs for receiving and maintaining organic certification </a:t>
            </a:r>
          </a:p>
          <a:p>
            <a:pPr marL="742950" lvl="1" indent="-285750">
              <a:buFont typeface="Arial" panose="020B0604020202020204" pitchFamily="34" charset="0"/>
              <a:buChar char="•"/>
            </a:pPr>
            <a:r>
              <a:rPr lang="en-US" sz="2000">
                <a:solidFill>
                  <a:schemeClr val="tx1"/>
                </a:solidFill>
                <a:cs typeface="Aharoni" panose="02010803020104030203" pitchFamily="2" charset="-79"/>
              </a:rPr>
              <a:t>75% of the operation’s total allowable certification costs, up to a maximum of $750 </a:t>
            </a:r>
            <a:r>
              <a:rPr lang="en-US" sz="2000" b="1" u="sng">
                <a:solidFill>
                  <a:schemeClr val="tx1"/>
                </a:solidFill>
                <a:cs typeface="Aharoni" panose="02010803020104030203" pitchFamily="2" charset="-79"/>
              </a:rPr>
              <a:t>per scope </a:t>
            </a:r>
            <a:r>
              <a:rPr lang="en-US" sz="2000">
                <a:solidFill>
                  <a:schemeClr val="tx1"/>
                </a:solidFill>
                <a:cs typeface="Aharoni" panose="02010803020104030203" pitchFamily="2" charset="-79"/>
              </a:rPr>
              <a:t>(crops, livestock, wild crops, handling/processing, and State Organic Program fees)</a:t>
            </a:r>
          </a:p>
          <a:p>
            <a:pPr marL="285750" indent="-285750">
              <a:buFont typeface="Arial" panose="020B0604020202020204" pitchFamily="34" charset="0"/>
              <a:buChar char="•"/>
            </a:pPr>
            <a:r>
              <a:rPr lang="en-US" sz="2000">
                <a:cs typeface="Aharoni" panose="02010803020104030203" pitchFamily="2" charset="-79"/>
              </a:rPr>
              <a:t>Due to a program pause last year, the 2025 &amp; 2026 rounds are anticipated to be run simultaneously in 2026.</a:t>
            </a:r>
          </a:p>
          <a:p>
            <a:pPr marL="285750" indent="-285750">
              <a:buFont typeface="Arial" panose="020B0604020202020204" pitchFamily="34" charset="0"/>
              <a:buChar char="•"/>
            </a:pPr>
            <a:r>
              <a:rPr lang="en-US" sz="2000">
                <a:solidFill>
                  <a:schemeClr val="tx1"/>
                </a:solidFill>
                <a:cs typeface="Aharoni" panose="02010803020104030203" pitchFamily="2" charset="-79"/>
              </a:rPr>
              <a:t>Application release is currently pending USDA instru</a:t>
            </a:r>
            <a:r>
              <a:rPr lang="en-US" sz="2000">
                <a:cs typeface="Aharoni" panose="02010803020104030203" pitchFamily="2" charset="-79"/>
              </a:rPr>
              <a:t>ctions and approval to implement.</a:t>
            </a:r>
            <a:endParaRPr lang="en-US" sz="2000">
              <a:solidFill>
                <a:schemeClr val="tx1"/>
              </a:solidFill>
              <a:cs typeface="Aharoni" panose="02010803020104030203" pitchFamily="2" charset="-79"/>
            </a:endParaRPr>
          </a:p>
        </p:txBody>
      </p:sp>
      <p:pic>
        <p:nvPicPr>
          <p:cNvPr id="4" name="Picture 3">
            <a:extLst>
              <a:ext uri="{FF2B5EF4-FFF2-40B4-BE49-F238E27FC236}">
                <a16:creationId xmlns:a16="http://schemas.microsoft.com/office/drawing/2014/main" id="{53D81F87-12B3-D69B-4ED2-B8B70318C1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0643" y="2093361"/>
            <a:ext cx="2174628" cy="2174628"/>
          </a:xfrm>
          <a:prstGeom prst="rect">
            <a:avLst/>
          </a:prstGeom>
          <a:ln>
            <a:noFill/>
          </a:ln>
        </p:spPr>
      </p:pic>
    </p:spTree>
    <p:extLst>
      <p:ext uri="{BB962C8B-B14F-4D97-AF65-F5344CB8AC3E}">
        <p14:creationId xmlns:p14="http://schemas.microsoft.com/office/powerpoint/2010/main" val="153165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4412-E23F-089C-59AC-0ECF8D48D184}"/>
              </a:ext>
            </a:extLst>
          </p:cNvPr>
          <p:cNvSpPr>
            <a:spLocks noGrp="1"/>
          </p:cNvSpPr>
          <p:nvPr>
            <p:ph type="ctrTitle"/>
          </p:nvPr>
        </p:nvSpPr>
        <p:spPr>
          <a:xfrm>
            <a:off x="189109" y="0"/>
            <a:ext cx="7712644" cy="914401"/>
          </a:xfrm>
        </p:spPr>
        <p:txBody>
          <a:bodyPr>
            <a:normAutofit/>
          </a:bodyPr>
          <a:lstStyle/>
          <a:p>
            <a:pPr algn="l"/>
            <a:r>
              <a:rPr lang="en-US" sz="4400" b="1">
                <a:latin typeface="+mn-lt"/>
                <a:cs typeface="Aharoni" panose="02010803020104030203" pitchFamily="2" charset="-79"/>
                <a:hlinkClick r:id="rId3"/>
              </a:rPr>
              <a:t>CT Grown for CT Kids Grant</a:t>
            </a:r>
            <a:endParaRPr lang="en-US" sz="4400" b="1">
              <a:latin typeface="+mn-lt"/>
              <a:cs typeface="Aharoni" panose="02010803020104030203" pitchFamily="2" charset="-79"/>
            </a:endParaRPr>
          </a:p>
        </p:txBody>
      </p:sp>
      <p:sp>
        <p:nvSpPr>
          <p:cNvPr id="3" name="Subtitle 2">
            <a:extLst>
              <a:ext uri="{FF2B5EF4-FFF2-40B4-BE49-F238E27FC236}">
                <a16:creationId xmlns:a16="http://schemas.microsoft.com/office/drawing/2014/main" id="{976F96C1-F8A5-889B-562D-CD0764059209}"/>
              </a:ext>
            </a:extLst>
          </p:cNvPr>
          <p:cNvSpPr>
            <a:spLocks noGrp="1"/>
          </p:cNvSpPr>
          <p:nvPr>
            <p:ph type="subTitle" idx="1"/>
          </p:nvPr>
        </p:nvSpPr>
        <p:spPr>
          <a:xfrm>
            <a:off x="8375601" y="244784"/>
            <a:ext cx="3675817" cy="1110867"/>
          </a:xfrm>
        </p:spPr>
        <p:txBody>
          <a:bodyPr>
            <a:normAutofit/>
          </a:bodyPr>
          <a:lstStyle/>
          <a:p>
            <a:r>
              <a:rPr lang="en-US" i="1"/>
              <a:t>August - October 2026</a:t>
            </a:r>
          </a:p>
          <a:p>
            <a:r>
              <a:rPr lang="en-US" i="1"/>
              <a:t>Annual</a:t>
            </a:r>
            <a:endParaRPr lang="en-US"/>
          </a:p>
        </p:txBody>
      </p:sp>
      <p:sp>
        <p:nvSpPr>
          <p:cNvPr id="8" name="TextBox 7">
            <a:extLst>
              <a:ext uri="{FF2B5EF4-FFF2-40B4-BE49-F238E27FC236}">
                <a16:creationId xmlns:a16="http://schemas.microsoft.com/office/drawing/2014/main" id="{DE79528D-A8A2-BFD2-059F-6E76F45727D1}"/>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4"/>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1C7B74D8-F2FE-6D79-5B3D-AF915EDDAA99}"/>
              </a:ext>
            </a:extLst>
          </p:cNvPr>
          <p:cNvPicPr>
            <a:picLocks noChangeAspect="1"/>
          </p:cNvPicPr>
          <p:nvPr/>
        </p:nvPicPr>
        <p:blipFill>
          <a:blip r:embed="rId5"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8F813CA5-2251-E00F-C10B-64EEE4E2EDBD}"/>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DD1F3AA1-DCC0-6377-2155-F0AA9027D0BB}"/>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3DA5F4B6-9BAC-DB81-2FE1-F6A0FC6A5D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2048F5B-4321-55CC-54D5-57418ED66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3C80864-CCB8-F680-76C4-7268B761A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E6EC6595-F0D1-DC74-4410-2F591E2892E4}"/>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extBox 4">
            <a:extLst>
              <a:ext uri="{FF2B5EF4-FFF2-40B4-BE49-F238E27FC236}">
                <a16:creationId xmlns:a16="http://schemas.microsoft.com/office/drawing/2014/main" id="{C4145DA3-C5C3-665E-1E95-C6582987EF24}"/>
              </a:ext>
            </a:extLst>
          </p:cNvPr>
          <p:cNvSpPr txBox="1"/>
          <p:nvPr/>
        </p:nvSpPr>
        <p:spPr>
          <a:xfrm>
            <a:off x="237636" y="1065560"/>
            <a:ext cx="9309135" cy="4708981"/>
          </a:xfrm>
          <a:prstGeom prst="rect">
            <a:avLst/>
          </a:prstGeom>
          <a:noFill/>
        </p:spPr>
        <p:txBody>
          <a:bodyPr wrap="square" rtlCol="0">
            <a:spAutoFit/>
          </a:bodyPr>
          <a:lstStyle/>
          <a:p>
            <a:r>
              <a:rPr lang="en-US" sz="2000"/>
              <a:t>This grant category provides financial resources to Connecticut producers for projects and training that must be directly associated with increasing farm sales to schools. </a:t>
            </a:r>
          </a:p>
          <a:p>
            <a:endParaRPr lang="en-US" sz="2000">
              <a:solidFill>
                <a:schemeClr val="tx1"/>
              </a:solidFill>
              <a:cs typeface="Aharoni" panose="02010803020104030203" pitchFamily="2" charset="-79"/>
            </a:endParaRPr>
          </a:p>
          <a:p>
            <a:pPr marL="0" indent="0">
              <a:buNone/>
            </a:pPr>
            <a:r>
              <a:rPr lang="en-US" sz="2000" b="1" u="sng"/>
              <a:t>Maximum award:</a:t>
            </a:r>
            <a:r>
              <a:rPr lang="en-US" sz="2000" b="1"/>
              <a:t> </a:t>
            </a:r>
            <a:r>
              <a:rPr lang="en-US" sz="2000"/>
              <a:t>$5,000, no match is required.</a:t>
            </a:r>
          </a:p>
          <a:p>
            <a:pPr marL="0" indent="0">
              <a:buNone/>
            </a:pPr>
            <a:endParaRPr lang="en-US" sz="2000"/>
          </a:p>
          <a:p>
            <a:pPr marL="0" indent="0">
              <a:buNone/>
            </a:pPr>
            <a:r>
              <a:rPr lang="en-US" sz="2000" b="1" u="sng"/>
              <a:t>Project Examples </a:t>
            </a:r>
          </a:p>
          <a:p>
            <a:pPr marL="742950" lvl="1" indent="-285750">
              <a:buFont typeface="Arial" panose="020B0604020202020204" pitchFamily="34" charset="0"/>
              <a:buChar char="•"/>
            </a:pPr>
            <a:r>
              <a:rPr lang="en-US" sz="2000"/>
              <a:t>Equipment costs for harvest, wash and pack, sorting, and/or transportation of farm products to schools and ECE buyers. </a:t>
            </a:r>
          </a:p>
          <a:p>
            <a:pPr marL="742950" lvl="1" indent="-285750">
              <a:buFont typeface="Arial" panose="020B0604020202020204" pitchFamily="34" charset="0"/>
              <a:buChar char="•"/>
            </a:pPr>
            <a:r>
              <a:rPr lang="en-US" sz="2000"/>
              <a:t>Infrastructure such as high tunnels and/or storage to allow for season extension.</a:t>
            </a:r>
          </a:p>
          <a:p>
            <a:pPr marL="742950" lvl="1" indent="-285750">
              <a:buFont typeface="Arial" panose="020B0604020202020204" pitchFamily="34" charset="0"/>
              <a:buChar char="•"/>
            </a:pPr>
            <a:r>
              <a:rPr lang="en-US" sz="2000"/>
              <a:t>Required trainings and certifications (such as food safety) needed to sell to local schools. </a:t>
            </a:r>
          </a:p>
          <a:p>
            <a:endParaRPr lang="en-US" sz="2000"/>
          </a:p>
          <a:p>
            <a:r>
              <a:rPr lang="en-US" sz="2000"/>
              <a:t>Colleges/universities, schools, school districts, childcare centers, and organizations developing farm-to-school programs or increasing availability of local foods in child nutrition programs are also eligible to apply for up to $50,000.  </a:t>
            </a:r>
          </a:p>
        </p:txBody>
      </p:sp>
      <p:pic>
        <p:nvPicPr>
          <p:cNvPr id="6" name="Picture 2">
            <a:extLst>
              <a:ext uri="{FF2B5EF4-FFF2-40B4-BE49-F238E27FC236}">
                <a16:creationId xmlns:a16="http://schemas.microsoft.com/office/drawing/2014/main" id="{9EA04BE0-ACA6-3250-7475-B03D1DDEB9D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95" r="12678"/>
          <a:stretch/>
        </p:blipFill>
        <p:spPr bwMode="auto">
          <a:xfrm>
            <a:off x="9284126" y="1506810"/>
            <a:ext cx="2603252" cy="139204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3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4412-E23F-089C-59AC-0ECF8D48D184}"/>
              </a:ext>
            </a:extLst>
          </p:cNvPr>
          <p:cNvSpPr>
            <a:spLocks noGrp="1"/>
          </p:cNvSpPr>
          <p:nvPr>
            <p:ph type="ctrTitle"/>
          </p:nvPr>
        </p:nvSpPr>
        <p:spPr>
          <a:xfrm>
            <a:off x="140582" y="39549"/>
            <a:ext cx="7712644" cy="793250"/>
          </a:xfrm>
        </p:spPr>
        <p:txBody>
          <a:bodyPr>
            <a:normAutofit/>
          </a:bodyPr>
          <a:lstStyle/>
          <a:p>
            <a:pPr algn="l"/>
            <a:r>
              <a:rPr lang="en-US" sz="4400" b="1">
                <a:latin typeface="+mn-lt"/>
                <a:cs typeface="Aharoni" panose="02010803020104030203" pitchFamily="2" charset="-79"/>
                <a:hlinkClick r:id="rId3"/>
              </a:rPr>
              <a:t>Farm Transition Grant</a:t>
            </a:r>
            <a:endParaRPr lang="en-US" sz="4400" b="1">
              <a:latin typeface="+mn-lt"/>
              <a:cs typeface="Aharoni" panose="02010803020104030203" pitchFamily="2" charset="-79"/>
            </a:endParaRPr>
          </a:p>
        </p:txBody>
      </p:sp>
      <p:sp>
        <p:nvSpPr>
          <p:cNvPr id="3" name="Subtitle 2">
            <a:extLst>
              <a:ext uri="{FF2B5EF4-FFF2-40B4-BE49-F238E27FC236}">
                <a16:creationId xmlns:a16="http://schemas.microsoft.com/office/drawing/2014/main" id="{976F96C1-F8A5-889B-562D-CD0764059209}"/>
              </a:ext>
            </a:extLst>
          </p:cNvPr>
          <p:cNvSpPr>
            <a:spLocks noGrp="1"/>
          </p:cNvSpPr>
          <p:nvPr>
            <p:ph type="subTitle" idx="1"/>
          </p:nvPr>
        </p:nvSpPr>
        <p:spPr>
          <a:xfrm>
            <a:off x="8133907" y="244784"/>
            <a:ext cx="3917510" cy="1049005"/>
          </a:xfrm>
        </p:spPr>
        <p:txBody>
          <a:bodyPr>
            <a:normAutofit fontScale="92500"/>
          </a:bodyPr>
          <a:lstStyle/>
          <a:p>
            <a:r>
              <a:rPr lang="en-US" i="1"/>
              <a:t>November 2026 – January 2027</a:t>
            </a:r>
          </a:p>
          <a:p>
            <a:r>
              <a:rPr lang="en-US" i="1"/>
              <a:t>Annual</a:t>
            </a:r>
            <a:endParaRPr lang="en-US"/>
          </a:p>
        </p:txBody>
      </p:sp>
      <p:sp>
        <p:nvSpPr>
          <p:cNvPr id="8" name="TextBox 7">
            <a:extLst>
              <a:ext uri="{FF2B5EF4-FFF2-40B4-BE49-F238E27FC236}">
                <a16:creationId xmlns:a16="http://schemas.microsoft.com/office/drawing/2014/main" id="{DE79528D-A8A2-BFD2-059F-6E76F45727D1}"/>
              </a:ext>
            </a:extLst>
          </p:cNvPr>
          <p:cNvSpPr txBox="1"/>
          <p:nvPr/>
        </p:nvSpPr>
        <p:spPr>
          <a:xfrm>
            <a:off x="2764827" y="5728066"/>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4"/>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1C7B74D8-F2FE-6D79-5B3D-AF915EDDAA99}"/>
              </a:ext>
            </a:extLst>
          </p:cNvPr>
          <p:cNvPicPr>
            <a:picLocks noChangeAspect="1"/>
          </p:cNvPicPr>
          <p:nvPr/>
        </p:nvPicPr>
        <p:blipFill>
          <a:blip r:embed="rId5"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8F813CA5-2251-E00F-C10B-64EEE4E2EDBD}"/>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DD1F3AA1-DCC0-6377-2155-F0AA9027D0BB}"/>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3DA5F4B6-9BAC-DB81-2FE1-F6A0FC6A5D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2048F5B-4321-55CC-54D5-57418ED66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3C80864-CCB8-F680-76C4-7268B761A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E6EC6595-F0D1-DC74-4410-2F591E2892E4}"/>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extBox 4">
            <a:extLst>
              <a:ext uri="{FF2B5EF4-FFF2-40B4-BE49-F238E27FC236}">
                <a16:creationId xmlns:a16="http://schemas.microsoft.com/office/drawing/2014/main" id="{C4145DA3-C5C3-665E-1E95-C6582987EF24}"/>
              </a:ext>
            </a:extLst>
          </p:cNvPr>
          <p:cNvSpPr txBox="1"/>
          <p:nvPr/>
        </p:nvSpPr>
        <p:spPr>
          <a:xfrm>
            <a:off x="171415" y="1718761"/>
            <a:ext cx="8034256" cy="395492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b="1" u="sng"/>
              <a:t>New Farmer Micro Grant: </a:t>
            </a:r>
            <a:r>
              <a:rPr lang="en-US"/>
              <a:t>$5,000 max., 25% match</a:t>
            </a:r>
          </a:p>
          <a:p>
            <a:pPr lvl="2">
              <a:spcAft>
                <a:spcPts val="600"/>
              </a:spcAft>
            </a:pPr>
            <a:r>
              <a:rPr lang="en-US"/>
              <a:t>Small equipment, buildings, irrigation to increase farm production or efficiency</a:t>
            </a:r>
          </a:p>
          <a:p>
            <a:pPr marL="342900" indent="-342900">
              <a:spcAft>
                <a:spcPts val="600"/>
              </a:spcAft>
              <a:buFont typeface="Arial" panose="020B0604020202020204" pitchFamily="34" charset="0"/>
              <a:buChar char="•"/>
            </a:pPr>
            <a:r>
              <a:rPr lang="en-US" b="1" u="sng"/>
              <a:t>Infrastructure Investment Grant: </a:t>
            </a:r>
            <a:r>
              <a:rPr lang="en-US"/>
              <a:t>$24,999 max., 50% match</a:t>
            </a:r>
          </a:p>
          <a:p>
            <a:pPr lvl="2">
              <a:spcAft>
                <a:spcPts val="600"/>
              </a:spcAft>
            </a:pPr>
            <a:r>
              <a:rPr lang="en-US"/>
              <a:t>New fencing, barn remodeling/expansion, equipment to increase farm production or efficiency</a:t>
            </a:r>
          </a:p>
          <a:p>
            <a:pPr marL="342900" indent="-342900">
              <a:spcAft>
                <a:spcPts val="600"/>
              </a:spcAft>
              <a:buFont typeface="Arial" panose="020B0604020202020204" pitchFamily="34" charset="0"/>
              <a:buChar char="•"/>
            </a:pPr>
            <a:r>
              <a:rPr lang="en-US" b="1" u="sng"/>
              <a:t>Research and Development Grant: </a:t>
            </a:r>
            <a:r>
              <a:rPr lang="en-US"/>
              <a:t>$24,999 max., 40% match</a:t>
            </a:r>
          </a:p>
          <a:p>
            <a:pPr lvl="2">
              <a:spcAft>
                <a:spcPts val="600"/>
              </a:spcAft>
            </a:pPr>
            <a:r>
              <a:rPr lang="en-US"/>
              <a:t>Consultant fees, pilot equipment, other expenses related to market evaluation or product development</a:t>
            </a:r>
          </a:p>
          <a:p>
            <a:pPr marL="342900" indent="-342900">
              <a:spcAft>
                <a:spcPts val="600"/>
              </a:spcAft>
              <a:buFont typeface="Arial" panose="020B0604020202020204" pitchFamily="34" charset="0"/>
              <a:buChar char="•"/>
            </a:pPr>
            <a:r>
              <a:rPr lang="en-US" b="1" u="sng"/>
              <a:t>Innovation and Diversification Grant: </a:t>
            </a:r>
            <a:r>
              <a:rPr lang="en-US"/>
              <a:t>$49,999 max., 25% match</a:t>
            </a:r>
          </a:p>
          <a:p>
            <a:pPr lvl="2">
              <a:spcAft>
                <a:spcPts val="600"/>
              </a:spcAft>
            </a:pPr>
            <a:r>
              <a:rPr lang="en-US"/>
              <a:t>Infrastructure, equipment, software, or consultant fees to produce a new product</a:t>
            </a:r>
          </a:p>
        </p:txBody>
      </p:sp>
      <p:pic>
        <p:nvPicPr>
          <p:cNvPr id="2051" name="Picture 3">
            <a:extLst>
              <a:ext uri="{FF2B5EF4-FFF2-40B4-BE49-F238E27FC236}">
                <a16:creationId xmlns:a16="http://schemas.microsoft.com/office/drawing/2014/main" id="{BE3F836A-91DC-B071-02DB-E22B60A572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2662" y="1365330"/>
            <a:ext cx="1825039" cy="24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tractor parked next to a large yellow machine&#10;&#10;Description automatically generated">
            <a:extLst>
              <a:ext uri="{FF2B5EF4-FFF2-40B4-BE49-F238E27FC236}">
                <a16:creationId xmlns:a16="http://schemas.microsoft.com/office/drawing/2014/main" id="{A676AC51-5C7F-888A-C430-B73BDD4886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3458" y="1365330"/>
            <a:ext cx="1825605" cy="2433384"/>
          </a:xfrm>
          <a:prstGeom prst="rect">
            <a:avLst/>
          </a:prstGeom>
        </p:spPr>
      </p:pic>
      <p:pic>
        <p:nvPicPr>
          <p:cNvPr id="17" name="Picture 16" descr="A refrigerator with a glass door&#10;&#10;Description automatically generated">
            <a:extLst>
              <a:ext uri="{FF2B5EF4-FFF2-40B4-BE49-F238E27FC236}">
                <a16:creationId xmlns:a16="http://schemas.microsoft.com/office/drawing/2014/main" id="{6249A14E-B1BD-2679-019F-31592B0D75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0639" y="3901682"/>
            <a:ext cx="1658114" cy="2073966"/>
          </a:xfrm>
          <a:prstGeom prst="rect">
            <a:avLst/>
          </a:prstGeom>
        </p:spPr>
      </p:pic>
      <p:pic>
        <p:nvPicPr>
          <p:cNvPr id="19" name="Picture 18" descr="A room with white buckets and buckets&#10;&#10;Description automatically generated">
            <a:extLst>
              <a:ext uri="{FF2B5EF4-FFF2-40B4-BE49-F238E27FC236}">
                <a16:creationId xmlns:a16="http://schemas.microsoft.com/office/drawing/2014/main" id="{326F8A30-83E4-07DA-4DDD-CC7F55EDFD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3474" y="3983934"/>
            <a:ext cx="2096277" cy="1572941"/>
          </a:xfrm>
          <a:prstGeom prst="rect">
            <a:avLst/>
          </a:prstGeom>
        </p:spPr>
      </p:pic>
      <p:sp>
        <p:nvSpPr>
          <p:cNvPr id="4" name="TextBox 3">
            <a:extLst>
              <a:ext uri="{FF2B5EF4-FFF2-40B4-BE49-F238E27FC236}">
                <a16:creationId xmlns:a16="http://schemas.microsoft.com/office/drawing/2014/main" id="{64CC2F83-D7C2-9AB1-11F4-89EFF6147FF9}"/>
              </a:ext>
            </a:extLst>
          </p:cNvPr>
          <p:cNvSpPr txBox="1"/>
          <p:nvPr/>
        </p:nvSpPr>
        <p:spPr>
          <a:xfrm>
            <a:off x="140582" y="744538"/>
            <a:ext cx="8222494" cy="923330"/>
          </a:xfrm>
          <a:prstGeom prst="rect">
            <a:avLst/>
          </a:prstGeom>
          <a:noFill/>
        </p:spPr>
        <p:txBody>
          <a:bodyPr wrap="square" rtlCol="0">
            <a:spAutoFit/>
          </a:bodyPr>
          <a:lstStyle/>
          <a:p>
            <a:r>
              <a:rPr lang="en-US"/>
              <a:t>Provides matching funds to Connecticut farmers and agricultural cooperatives for the diversification of existing farm operations, transitioning to value-added agricultural production and sales.</a:t>
            </a:r>
          </a:p>
        </p:txBody>
      </p:sp>
    </p:spTree>
    <p:extLst>
      <p:ext uri="{BB962C8B-B14F-4D97-AF65-F5344CB8AC3E}">
        <p14:creationId xmlns:p14="http://schemas.microsoft.com/office/powerpoint/2010/main" val="1064492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4412-E23F-089C-59AC-0ECF8D48D184}"/>
              </a:ext>
            </a:extLst>
          </p:cNvPr>
          <p:cNvSpPr>
            <a:spLocks noGrp="1"/>
          </p:cNvSpPr>
          <p:nvPr>
            <p:ph type="ctrTitle"/>
          </p:nvPr>
        </p:nvSpPr>
        <p:spPr>
          <a:xfrm>
            <a:off x="140582" y="129855"/>
            <a:ext cx="8402678" cy="1315764"/>
          </a:xfrm>
        </p:spPr>
        <p:txBody>
          <a:bodyPr>
            <a:normAutofit/>
          </a:bodyPr>
          <a:lstStyle/>
          <a:p>
            <a:pPr algn="l"/>
            <a:r>
              <a:rPr lang="en-US" sz="4400" b="1">
                <a:latin typeface="+mn-lt"/>
                <a:cs typeface="Aharoni" panose="02010803020104030203" pitchFamily="2" charset="-79"/>
                <a:hlinkClick r:id="rId3"/>
              </a:rPr>
              <a:t>Restoration, Resiliency, and Preparedness Grant</a:t>
            </a:r>
            <a:endParaRPr lang="en-US" sz="4400" b="1">
              <a:latin typeface="+mn-lt"/>
              <a:cs typeface="Aharoni" panose="02010803020104030203" pitchFamily="2" charset="-79"/>
            </a:endParaRPr>
          </a:p>
        </p:txBody>
      </p:sp>
      <p:sp>
        <p:nvSpPr>
          <p:cNvPr id="3" name="Subtitle 2">
            <a:extLst>
              <a:ext uri="{FF2B5EF4-FFF2-40B4-BE49-F238E27FC236}">
                <a16:creationId xmlns:a16="http://schemas.microsoft.com/office/drawing/2014/main" id="{976F96C1-F8A5-889B-562D-CD0764059209}"/>
              </a:ext>
            </a:extLst>
          </p:cNvPr>
          <p:cNvSpPr>
            <a:spLocks noGrp="1"/>
          </p:cNvSpPr>
          <p:nvPr>
            <p:ph type="subTitle" idx="1"/>
          </p:nvPr>
        </p:nvSpPr>
        <p:spPr>
          <a:xfrm>
            <a:off x="8141582" y="181658"/>
            <a:ext cx="4050418" cy="972644"/>
          </a:xfrm>
        </p:spPr>
        <p:txBody>
          <a:bodyPr>
            <a:normAutofit/>
          </a:bodyPr>
          <a:lstStyle/>
          <a:p>
            <a:r>
              <a:rPr lang="en-US" i="1"/>
              <a:t>2026 (exact timeline TBD)</a:t>
            </a:r>
          </a:p>
          <a:p>
            <a:r>
              <a:rPr lang="en-US" i="1"/>
              <a:t>Annual</a:t>
            </a:r>
            <a:endParaRPr lang="en-US"/>
          </a:p>
        </p:txBody>
      </p:sp>
      <p:sp>
        <p:nvSpPr>
          <p:cNvPr id="8" name="TextBox 7">
            <a:extLst>
              <a:ext uri="{FF2B5EF4-FFF2-40B4-BE49-F238E27FC236}">
                <a16:creationId xmlns:a16="http://schemas.microsoft.com/office/drawing/2014/main" id="{DE79528D-A8A2-BFD2-059F-6E76F45727D1}"/>
              </a:ext>
            </a:extLst>
          </p:cNvPr>
          <p:cNvSpPr txBox="1"/>
          <p:nvPr/>
        </p:nvSpPr>
        <p:spPr>
          <a:xfrm>
            <a:off x="2764827"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4"/>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1C7B74D8-F2FE-6D79-5B3D-AF915EDDAA99}"/>
              </a:ext>
            </a:extLst>
          </p:cNvPr>
          <p:cNvPicPr>
            <a:picLocks noChangeAspect="1"/>
          </p:cNvPicPr>
          <p:nvPr/>
        </p:nvPicPr>
        <p:blipFill>
          <a:blip r:embed="rId5"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8F813CA5-2251-E00F-C10B-64EEE4E2EDBD}"/>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DD1F3AA1-DCC0-6377-2155-F0AA9027D0BB}"/>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3DA5F4B6-9BAC-DB81-2FE1-F6A0FC6A5D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2048F5B-4321-55CC-54D5-57418ED66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3C80864-CCB8-F680-76C4-7268B761A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E6EC6595-F0D1-DC74-4410-2F591E2892E4}"/>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extBox 4">
            <a:extLst>
              <a:ext uri="{FF2B5EF4-FFF2-40B4-BE49-F238E27FC236}">
                <a16:creationId xmlns:a16="http://schemas.microsoft.com/office/drawing/2014/main" id="{C4145DA3-C5C3-665E-1E95-C6582987EF24}"/>
              </a:ext>
            </a:extLst>
          </p:cNvPr>
          <p:cNvSpPr txBox="1"/>
          <p:nvPr/>
        </p:nvSpPr>
        <p:spPr>
          <a:xfrm>
            <a:off x="271703" y="1487837"/>
            <a:ext cx="5283106" cy="3477875"/>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tx1"/>
                </a:solidFill>
              </a:rPr>
              <a:t>Provides funds to support investments that increase the long-term climate resiliency of farming operations and decrease farm vulnerability to extreme weather events.</a:t>
            </a:r>
          </a:p>
          <a:p>
            <a:pPr marL="342900" indent="-342900">
              <a:buFont typeface="Arial" panose="020B0604020202020204" pitchFamily="34" charset="0"/>
              <a:buChar char="•"/>
            </a:pPr>
            <a:r>
              <a:rPr lang="en-US" sz="2000">
                <a:solidFill>
                  <a:schemeClr val="tx1"/>
                </a:solidFill>
              </a:rPr>
              <a:t>Program also involves developing a comprehensive Farmland Restoration and Climate Resiliency Plan (FRCR Plan) for the entire farm.</a:t>
            </a:r>
            <a:endParaRPr lang="en-US" sz="2000" b="0" i="0" u="none" strike="noStrike" baseline="0">
              <a:solidFill>
                <a:srgbClr val="0A0A0A"/>
              </a:solidFill>
            </a:endParaRPr>
          </a:p>
          <a:p>
            <a:pPr marL="342900" indent="-342900" algn="l">
              <a:buFont typeface="Arial" panose="020B0604020202020204" pitchFamily="34" charset="0"/>
              <a:buChar char="•"/>
            </a:pPr>
            <a:r>
              <a:rPr lang="en-US" sz="2000" b="0" i="0" u="none" strike="noStrike" baseline="0">
                <a:solidFill>
                  <a:srgbClr val="0A0A0A"/>
                </a:solidFill>
              </a:rPr>
              <a:t>Awards up to $100,000 with a 10% match requirement.</a:t>
            </a:r>
          </a:p>
          <a:p>
            <a:pPr marL="800100" lvl="1" indent="-342900">
              <a:buFont typeface="Arial" panose="020B0604020202020204" pitchFamily="34" charset="0"/>
              <a:buChar char="•"/>
            </a:pPr>
            <a:r>
              <a:rPr lang="en-US" sz="2000">
                <a:solidFill>
                  <a:srgbClr val="0A0A0A"/>
                </a:solidFill>
              </a:rPr>
              <a:t>Cash and in-kind contributions allowed.</a:t>
            </a:r>
          </a:p>
        </p:txBody>
      </p:sp>
      <p:sp>
        <p:nvSpPr>
          <p:cNvPr id="6" name="TextBox 5">
            <a:extLst>
              <a:ext uri="{FF2B5EF4-FFF2-40B4-BE49-F238E27FC236}">
                <a16:creationId xmlns:a16="http://schemas.microsoft.com/office/drawing/2014/main" id="{A1010536-5269-87D4-57E7-5BAB5F96C696}"/>
              </a:ext>
            </a:extLst>
          </p:cNvPr>
          <p:cNvSpPr txBox="1"/>
          <p:nvPr/>
        </p:nvSpPr>
        <p:spPr>
          <a:xfrm>
            <a:off x="5414226" y="1220644"/>
            <a:ext cx="6506071" cy="4401205"/>
          </a:xfrm>
          <a:prstGeom prst="rect">
            <a:avLst/>
          </a:prstGeom>
          <a:noFill/>
        </p:spPr>
        <p:txBody>
          <a:bodyPr wrap="square" rtlCol="0">
            <a:spAutoFit/>
          </a:bodyPr>
          <a:lstStyle/>
          <a:p>
            <a:r>
              <a:rPr lang="en-US" sz="2000">
                <a:solidFill>
                  <a:srgbClr val="0A0A0A"/>
                </a:solidFill>
              </a:rPr>
              <a:t>Eligible projects:</a:t>
            </a:r>
          </a:p>
          <a:p>
            <a:pPr marL="285750" indent="-285750">
              <a:buFont typeface="Arial" panose="020B0604020202020204" pitchFamily="34" charset="0"/>
              <a:buChar char="•"/>
            </a:pPr>
            <a:r>
              <a:rPr lang="en-US" sz="2000"/>
              <a:t>Improving soil structure, cover crops, nutrient management</a:t>
            </a:r>
          </a:p>
          <a:p>
            <a:pPr marL="285750" indent="-285750">
              <a:buFont typeface="Arial" panose="020B0604020202020204" pitchFamily="34" charset="0"/>
              <a:buChar char="•"/>
            </a:pPr>
            <a:r>
              <a:rPr lang="en-US" sz="2000"/>
              <a:t>Riparian land management, rainwater collection systems</a:t>
            </a:r>
          </a:p>
          <a:p>
            <a:pPr marL="285750" indent="-285750">
              <a:buFont typeface="Arial" panose="020B0604020202020204" pitchFamily="34" charset="0"/>
              <a:buChar char="•"/>
            </a:pPr>
            <a:r>
              <a:rPr lang="en-US" sz="2000"/>
              <a:t>Agroforestry and </a:t>
            </a:r>
            <a:r>
              <a:rPr lang="en-US" sz="2000" err="1"/>
              <a:t>silvopasture</a:t>
            </a:r>
            <a:endParaRPr lang="en-US" sz="2000"/>
          </a:p>
          <a:p>
            <a:pPr marL="285750" indent="-285750">
              <a:buFont typeface="Arial" panose="020B0604020202020204" pitchFamily="34" charset="0"/>
              <a:buChar char="•"/>
            </a:pPr>
            <a:r>
              <a:rPr lang="en-US" sz="2000"/>
              <a:t>Enhanced grazing land management</a:t>
            </a:r>
          </a:p>
          <a:p>
            <a:pPr marL="742950" lvl="1" indent="-285750">
              <a:buFont typeface="Arial" panose="020B0604020202020204" pitchFamily="34" charset="0"/>
              <a:buChar char="•"/>
            </a:pPr>
            <a:r>
              <a:rPr lang="en-US" sz="2000"/>
              <a:t>Rotational grazing, transitioning crop land to pasture, livestock waste management</a:t>
            </a:r>
          </a:p>
          <a:p>
            <a:pPr marL="285750" indent="-285750">
              <a:buFont typeface="Arial" panose="020B0604020202020204" pitchFamily="34" charset="0"/>
              <a:buChar char="•"/>
            </a:pPr>
            <a:r>
              <a:rPr lang="en-US" sz="2000"/>
              <a:t>Capital Improvements and Purchases</a:t>
            </a:r>
          </a:p>
          <a:p>
            <a:pPr marL="742950" lvl="1" indent="-285750">
              <a:buFont typeface="Arial" panose="020B0604020202020204" pitchFamily="34" charset="0"/>
              <a:buChar char="•"/>
            </a:pPr>
            <a:r>
              <a:rPr lang="en-US" sz="2000"/>
              <a:t>Rainwater harvesting systems</a:t>
            </a:r>
          </a:p>
          <a:p>
            <a:pPr marL="742950" lvl="1" indent="-285750">
              <a:buFont typeface="Arial" panose="020B0604020202020204" pitchFamily="34" charset="0"/>
              <a:buChar char="•"/>
            </a:pPr>
            <a:r>
              <a:rPr lang="en-US" sz="2000"/>
              <a:t>Composting systems</a:t>
            </a:r>
          </a:p>
          <a:p>
            <a:pPr marL="742950" lvl="1" indent="-285750">
              <a:buFont typeface="Arial" panose="020B0604020202020204" pitchFamily="34" charset="0"/>
              <a:buChar char="•"/>
            </a:pPr>
            <a:r>
              <a:rPr lang="en-US" sz="2000"/>
              <a:t>Hydroponics/aquaponics</a:t>
            </a:r>
          </a:p>
          <a:p>
            <a:pPr marL="742950" lvl="1" indent="-285750">
              <a:buFont typeface="Arial" panose="020B0604020202020204" pitchFamily="34" charset="0"/>
              <a:buChar char="•"/>
            </a:pPr>
            <a:r>
              <a:rPr lang="en-US" sz="2000"/>
              <a:t>Wells</a:t>
            </a:r>
          </a:p>
          <a:p>
            <a:pPr marL="742950" lvl="1" indent="-285750">
              <a:buFont typeface="Arial" panose="020B0604020202020204" pitchFamily="34" charset="0"/>
              <a:buChar char="•"/>
            </a:pPr>
            <a:r>
              <a:rPr lang="en-US" sz="2000"/>
              <a:t>Fencing</a:t>
            </a:r>
          </a:p>
        </p:txBody>
      </p:sp>
      <p:pic>
        <p:nvPicPr>
          <p:cNvPr id="5122" name="Picture 2" descr="Is Silvopasture a Good Fit for Your Farm? — Propagate">
            <a:extLst>
              <a:ext uri="{FF2B5EF4-FFF2-40B4-BE49-F238E27FC236}">
                <a16:creationId xmlns:a16="http://schemas.microsoft.com/office/drawing/2014/main" id="{8541C4DF-015E-F96F-AAAD-E439A693B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0281" y="4093193"/>
            <a:ext cx="2206187" cy="147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28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44FE-1C64-89EC-88C4-9AB271B93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E5964-56FE-0342-F90E-406A6F7BEFE7}"/>
              </a:ext>
            </a:extLst>
          </p:cNvPr>
          <p:cNvSpPr>
            <a:spLocks noGrp="1"/>
          </p:cNvSpPr>
          <p:nvPr>
            <p:ph type="ctrTitle"/>
          </p:nvPr>
        </p:nvSpPr>
        <p:spPr>
          <a:xfrm>
            <a:off x="140582" y="129855"/>
            <a:ext cx="8402678" cy="824093"/>
          </a:xfrm>
        </p:spPr>
        <p:txBody>
          <a:bodyPr>
            <a:normAutofit/>
          </a:bodyPr>
          <a:lstStyle/>
          <a:p>
            <a:pPr algn="l"/>
            <a:r>
              <a:rPr lang="en-US" sz="4400" b="1">
                <a:latin typeface="+mn-lt"/>
                <a:cs typeface="Aharoni" panose="02010803020104030203" pitchFamily="2" charset="-79"/>
                <a:hlinkClick r:id="rId3"/>
              </a:rPr>
              <a:t>Farm Recovery &amp; Support Grant</a:t>
            </a:r>
            <a:endParaRPr lang="en-US" sz="4400" b="1">
              <a:latin typeface="+mn-lt"/>
              <a:cs typeface="Aharoni" panose="02010803020104030203" pitchFamily="2" charset="-79"/>
            </a:endParaRPr>
          </a:p>
        </p:txBody>
      </p:sp>
      <p:sp>
        <p:nvSpPr>
          <p:cNvPr id="3" name="Subtitle 2">
            <a:extLst>
              <a:ext uri="{FF2B5EF4-FFF2-40B4-BE49-F238E27FC236}">
                <a16:creationId xmlns:a16="http://schemas.microsoft.com/office/drawing/2014/main" id="{AAA79E01-BA7F-0CB7-DE10-1C48DF561976}"/>
              </a:ext>
            </a:extLst>
          </p:cNvPr>
          <p:cNvSpPr>
            <a:spLocks noGrp="1"/>
          </p:cNvSpPr>
          <p:nvPr>
            <p:ph type="subTitle" idx="1"/>
          </p:nvPr>
        </p:nvSpPr>
        <p:spPr>
          <a:xfrm>
            <a:off x="8141582" y="181658"/>
            <a:ext cx="4050418" cy="972644"/>
          </a:xfrm>
        </p:spPr>
        <p:txBody>
          <a:bodyPr>
            <a:normAutofit/>
          </a:bodyPr>
          <a:lstStyle/>
          <a:p>
            <a:r>
              <a:rPr lang="en-US" i="1"/>
              <a:t>2026 (exact timeline TBD)</a:t>
            </a:r>
          </a:p>
          <a:p>
            <a:r>
              <a:rPr lang="en-US" i="1"/>
              <a:t>One-Time Allocation</a:t>
            </a:r>
            <a:endParaRPr lang="en-US"/>
          </a:p>
        </p:txBody>
      </p:sp>
      <p:sp>
        <p:nvSpPr>
          <p:cNvPr id="8" name="TextBox 7">
            <a:extLst>
              <a:ext uri="{FF2B5EF4-FFF2-40B4-BE49-F238E27FC236}">
                <a16:creationId xmlns:a16="http://schemas.microsoft.com/office/drawing/2014/main" id="{1021DC0A-F37A-7F3A-1651-6B5EC445F127}"/>
              </a:ext>
            </a:extLst>
          </p:cNvPr>
          <p:cNvSpPr txBox="1"/>
          <p:nvPr/>
        </p:nvSpPr>
        <p:spPr>
          <a:xfrm>
            <a:off x="2764827"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4"/>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8307D74C-4BD0-05EF-AF19-4612F786CC22}"/>
              </a:ext>
            </a:extLst>
          </p:cNvPr>
          <p:cNvPicPr>
            <a:picLocks noChangeAspect="1"/>
          </p:cNvPicPr>
          <p:nvPr/>
        </p:nvPicPr>
        <p:blipFill>
          <a:blip r:embed="rId5"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34CE0D4A-9A60-F681-1A19-10FC7DC87E41}"/>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23C9F4DF-3046-6392-B32F-CFDF3EC1A391}"/>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7E420972-D21E-2BDD-3A36-AAB115C0412C}"/>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D91C620-F43A-472F-B64A-391641456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4E365EC6-1F31-E1EA-4EE1-FEA557633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24F748CB-7A42-100E-FF02-63BD8296C772}"/>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extBox 4">
            <a:extLst>
              <a:ext uri="{FF2B5EF4-FFF2-40B4-BE49-F238E27FC236}">
                <a16:creationId xmlns:a16="http://schemas.microsoft.com/office/drawing/2014/main" id="{609DDE23-F2F7-442E-3857-59533CF25167}"/>
              </a:ext>
            </a:extLst>
          </p:cNvPr>
          <p:cNvSpPr txBox="1"/>
          <p:nvPr/>
        </p:nvSpPr>
        <p:spPr>
          <a:xfrm>
            <a:off x="482511" y="1228385"/>
            <a:ext cx="10662449" cy="409342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t>Federal allocation received “to provide compensation to producers for necessary expenses related to crop, timber, and livestock losses, including on-farm infrastructure, as a consequence of any weather event in 2023 and 2024 that a state, in its sole discretion, determines warrants relief”.</a:t>
            </a:r>
            <a:endParaRPr lang="en-US" sz="2000">
              <a:ea typeface="Calibri"/>
              <a:cs typeface="Calibri"/>
            </a:endParaRPr>
          </a:p>
          <a:p>
            <a:pPr marL="342900" indent="-342900">
              <a:buFont typeface="Arial" panose="020B0604020202020204" pitchFamily="34" charset="0"/>
              <a:buChar char="•"/>
            </a:pPr>
            <a:r>
              <a:rPr lang="en-US" sz="2000">
                <a:solidFill>
                  <a:srgbClr val="0A0A0A"/>
                </a:solidFill>
              </a:rPr>
              <a:t>CT </a:t>
            </a:r>
            <a:r>
              <a:rPr lang="en-US" sz="2000" err="1">
                <a:solidFill>
                  <a:srgbClr val="0A0A0A"/>
                </a:solidFill>
              </a:rPr>
              <a:t>DoAg</a:t>
            </a:r>
            <a:r>
              <a:rPr lang="en-US" sz="2000">
                <a:solidFill>
                  <a:srgbClr val="0A0A0A"/>
                </a:solidFill>
              </a:rPr>
              <a:t> is engaging with USDA weekly to continue negotiations and finalize program parameters.</a:t>
            </a:r>
          </a:p>
          <a:p>
            <a:pPr marL="342900" indent="-342900">
              <a:buFont typeface="Arial" panose="020B0604020202020204" pitchFamily="34" charset="0"/>
              <a:buChar char="•"/>
            </a:pPr>
            <a:r>
              <a:rPr lang="en-US" sz="2000"/>
              <a:t>In January 2026, CT </a:t>
            </a:r>
            <a:r>
              <a:rPr lang="en-US" sz="2000" err="1"/>
              <a:t>DoAg</a:t>
            </a:r>
            <a:r>
              <a:rPr lang="en-US" sz="2000"/>
              <a:t> executed a Statement of Work to contract with SHI International Corp., who is working with Submittable Holdings, Inc. and </a:t>
            </a:r>
            <a:r>
              <a:rPr lang="en-US" sz="2000" err="1"/>
              <a:t>CohnReznick</a:t>
            </a:r>
            <a:r>
              <a:rPr lang="en-US" sz="2000"/>
              <a:t> Advisory LLC., to complete the work plan development and submit to USDA Farm Service Agency for review and approval by March. </a:t>
            </a:r>
          </a:p>
          <a:p>
            <a:pPr marL="342900" indent="-342900">
              <a:buFont typeface="Arial" panose="020B0604020202020204" pitchFamily="34" charset="0"/>
              <a:buChar char="•"/>
            </a:pPr>
            <a:r>
              <a:rPr lang="en-US" sz="2000"/>
              <a:t>It is anticipated that the USDA review and response process will take at least 4-6 weeks, or approximately through mid-April. </a:t>
            </a:r>
          </a:p>
          <a:p>
            <a:pPr marL="342900" indent="-342900">
              <a:buFont typeface="Arial" panose="020B0604020202020204" pitchFamily="34" charset="0"/>
              <a:buChar char="•"/>
            </a:pPr>
            <a:r>
              <a:rPr lang="en-US" sz="2000"/>
              <a:t>Phase 2, which includes creation of the online application portal and deployment of the grant application, can only begin once USDA approves the work plan.</a:t>
            </a:r>
          </a:p>
          <a:p>
            <a:pPr marL="342900" indent="-342900">
              <a:buFont typeface="Arial" panose="020B0604020202020204" pitchFamily="34" charset="0"/>
              <a:buChar char="•"/>
            </a:pPr>
            <a:r>
              <a:rPr lang="en-US" sz="2000">
                <a:solidFill>
                  <a:srgbClr val="000000"/>
                </a:solidFill>
                <a:ea typeface="Calibri"/>
                <a:cs typeface="Calibri"/>
              </a:rPr>
              <a:t>Estimated application acceptance beginning June-July 1, 2026.</a:t>
            </a:r>
          </a:p>
        </p:txBody>
      </p:sp>
    </p:spTree>
    <p:extLst>
      <p:ext uri="{BB962C8B-B14F-4D97-AF65-F5344CB8AC3E}">
        <p14:creationId xmlns:p14="http://schemas.microsoft.com/office/powerpoint/2010/main" val="4004159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8698" y="-302103"/>
            <a:ext cx="3142690" cy="7739212"/>
            <a:chOff x="0" y="0"/>
            <a:chExt cx="1241557" cy="3057467"/>
          </a:xfrm>
        </p:grpSpPr>
        <p:sp>
          <p:nvSpPr>
            <p:cNvPr id="3" name="Freeform 3"/>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p>
              <a:endParaRPr lang="en-US" sz="1200"/>
            </a:p>
          </p:txBody>
        </p:sp>
        <p:sp>
          <p:nvSpPr>
            <p:cNvPr id="4" name="TextBox 4"/>
            <p:cNvSpPr txBox="1"/>
            <p:nvPr/>
          </p:nvSpPr>
          <p:spPr>
            <a:xfrm>
              <a:off x="0" y="-47625"/>
              <a:ext cx="1241557" cy="3105092"/>
            </a:xfrm>
            <a:prstGeom prst="rect">
              <a:avLst/>
            </a:prstGeom>
          </p:spPr>
          <p:txBody>
            <a:bodyPr lIns="33867" tIns="33867" rIns="33867" bIns="33867" rtlCol="0" anchor="ctr"/>
            <a:lstStyle/>
            <a:p>
              <a:pPr algn="ctr">
                <a:lnSpc>
                  <a:spcPts val="2131"/>
                </a:lnSpc>
              </a:pPr>
              <a:endParaRPr sz="1200"/>
            </a:p>
          </p:txBody>
        </p:sp>
      </p:grpSp>
      <p:grpSp>
        <p:nvGrpSpPr>
          <p:cNvPr id="18" name="Group 17">
            <a:extLst>
              <a:ext uri="{FF2B5EF4-FFF2-40B4-BE49-F238E27FC236}">
                <a16:creationId xmlns:a16="http://schemas.microsoft.com/office/drawing/2014/main" id="{EBBD004C-F258-BF1E-5DEE-8AF4352AC9FD}"/>
              </a:ext>
            </a:extLst>
          </p:cNvPr>
          <p:cNvGrpSpPr/>
          <p:nvPr/>
        </p:nvGrpSpPr>
        <p:grpSpPr>
          <a:xfrm>
            <a:off x="9424149" y="2676137"/>
            <a:ext cx="1776497" cy="1776497"/>
            <a:chOff x="11088227" y="3964752"/>
            <a:chExt cx="2664745" cy="2664745"/>
          </a:xfrm>
        </p:grpSpPr>
        <p:sp>
          <p:nvSpPr>
            <p:cNvPr id="16" name="Freeform 6">
              <a:extLst>
                <a:ext uri="{FF2B5EF4-FFF2-40B4-BE49-F238E27FC236}">
                  <a16:creationId xmlns:a16="http://schemas.microsoft.com/office/drawing/2014/main" id="{0B957921-4D1F-C423-E2FB-E96CC7C91240}"/>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p>
              <a:endParaRPr lang="en-US" sz="1200"/>
            </a:p>
          </p:txBody>
        </p:sp>
        <p:pic>
          <p:nvPicPr>
            <p:cNvPr id="17" name="Picture 4" descr="Logo&#10;&#10;Description automatically generated">
              <a:extLst>
                <a:ext uri="{FF2B5EF4-FFF2-40B4-BE49-F238E27FC236}">
                  <a16:creationId xmlns:a16="http://schemas.microsoft.com/office/drawing/2014/main" id="{F92F635A-6198-6FBD-D821-EC1DD0E3C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1">
            <a:extLst>
              <a:ext uri="{FF2B5EF4-FFF2-40B4-BE49-F238E27FC236}">
                <a16:creationId xmlns:a16="http://schemas.microsoft.com/office/drawing/2014/main" id="{A7DEA9D6-738F-9DE0-D4AA-CD150E3BF7CB}"/>
              </a:ext>
            </a:extLst>
          </p:cNvPr>
          <p:cNvSpPr txBox="1">
            <a:spLocks/>
          </p:cNvSpPr>
          <p:nvPr/>
        </p:nvSpPr>
        <p:spPr>
          <a:xfrm>
            <a:off x="334995" y="372186"/>
            <a:ext cx="11449493" cy="110998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a:latin typeface="+mn-lt"/>
              </a:rPr>
              <a:t>Other Upcoming Grant Programs</a:t>
            </a:r>
            <a:br>
              <a:rPr lang="en-US"/>
            </a:br>
            <a:r>
              <a:rPr lang="en-US" sz="3600"/>
              <a:t>Application Period: TBD</a:t>
            </a:r>
            <a:endParaRPr lang="en-US"/>
          </a:p>
        </p:txBody>
      </p:sp>
      <p:sp>
        <p:nvSpPr>
          <p:cNvPr id="6" name="Subtitle 2">
            <a:extLst>
              <a:ext uri="{FF2B5EF4-FFF2-40B4-BE49-F238E27FC236}">
                <a16:creationId xmlns:a16="http://schemas.microsoft.com/office/drawing/2014/main" id="{34718E55-41FC-2C2E-1343-0EFEB51FFBC2}"/>
              </a:ext>
            </a:extLst>
          </p:cNvPr>
          <p:cNvSpPr txBox="1">
            <a:spLocks/>
          </p:cNvSpPr>
          <p:nvPr/>
        </p:nvSpPr>
        <p:spPr>
          <a:xfrm>
            <a:off x="618722" y="1700348"/>
            <a:ext cx="9918475" cy="36137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These new-</a:t>
            </a:r>
            <a:r>
              <a:rPr lang="en-US" err="1"/>
              <a:t>ish</a:t>
            </a:r>
            <a:r>
              <a:rPr lang="en-US"/>
              <a:t> programs were recently funded during the 2025 Legislative Session:</a:t>
            </a:r>
          </a:p>
          <a:p>
            <a:pPr lvl="2"/>
            <a:r>
              <a:rPr lang="en-US" sz="2800"/>
              <a:t>Shipping Container Farms Grant</a:t>
            </a:r>
          </a:p>
          <a:p>
            <a:pPr lvl="2"/>
            <a:r>
              <a:rPr lang="en-US" sz="2800"/>
              <a:t>Manure Management Grant</a:t>
            </a:r>
          </a:p>
          <a:p>
            <a:pPr lvl="2"/>
            <a:r>
              <a:rPr lang="en-US" sz="2800"/>
              <a:t>Crop Loss Reimbursement Grant</a:t>
            </a:r>
          </a:p>
          <a:p>
            <a:r>
              <a:rPr lang="en-US"/>
              <a:t>Farm Reinvestment Grant </a:t>
            </a:r>
          </a:p>
          <a:p>
            <a:r>
              <a:rPr lang="en-US"/>
              <a:t>More to come on those in the future!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4412-E23F-089C-59AC-0ECF8D48D184}"/>
              </a:ext>
            </a:extLst>
          </p:cNvPr>
          <p:cNvSpPr>
            <a:spLocks noGrp="1"/>
          </p:cNvSpPr>
          <p:nvPr>
            <p:ph type="title"/>
          </p:nvPr>
        </p:nvSpPr>
        <p:spPr>
          <a:xfrm>
            <a:off x="409946" y="0"/>
            <a:ext cx="3095847" cy="1033428"/>
          </a:xfrm>
        </p:spPr>
        <p:txBody>
          <a:bodyPr>
            <a:normAutofit/>
          </a:bodyPr>
          <a:lstStyle/>
          <a:p>
            <a:r>
              <a:rPr lang="en-US" b="1">
                <a:latin typeface="+mn-lt"/>
              </a:rPr>
              <a:t>Who we are</a:t>
            </a:r>
          </a:p>
        </p:txBody>
      </p:sp>
      <p:sp>
        <p:nvSpPr>
          <p:cNvPr id="3" name="Subtitle 2">
            <a:extLst>
              <a:ext uri="{FF2B5EF4-FFF2-40B4-BE49-F238E27FC236}">
                <a16:creationId xmlns:a16="http://schemas.microsoft.com/office/drawing/2014/main" id="{976F96C1-F8A5-889B-562D-CD0764059209}"/>
              </a:ext>
            </a:extLst>
          </p:cNvPr>
          <p:cNvSpPr>
            <a:spLocks noGrp="1"/>
          </p:cNvSpPr>
          <p:nvPr>
            <p:ph idx="1"/>
          </p:nvPr>
        </p:nvSpPr>
        <p:spPr>
          <a:xfrm>
            <a:off x="409946" y="1399939"/>
            <a:ext cx="5215270" cy="4351338"/>
          </a:xfrm>
        </p:spPr>
        <p:txBody>
          <a:bodyPr>
            <a:normAutofit fontScale="92500" lnSpcReduction="10000"/>
          </a:bodyPr>
          <a:lstStyle/>
          <a:p>
            <a:pPr marL="0" indent="0">
              <a:lnSpc>
                <a:spcPct val="110000"/>
              </a:lnSpc>
              <a:buNone/>
            </a:pPr>
            <a:r>
              <a:rPr lang="en-US" sz="2400"/>
              <a:t>The mission of the Department of Agriculture is to foster a healthy economic, environmental and social climate for agriculture by developing, promoting, and regulating agricultural businesses; protecting agricultural and aquacultural resources; enforcing laws pertaining to domestic animals; and promoting an understanding among the state's citizens of the diversity of Connecticut agriculture, its cultural heritage and its contribution to the state's economy.</a:t>
            </a:r>
          </a:p>
        </p:txBody>
      </p:sp>
      <p:sp>
        <p:nvSpPr>
          <p:cNvPr id="8" name="TextBox 7">
            <a:extLst>
              <a:ext uri="{FF2B5EF4-FFF2-40B4-BE49-F238E27FC236}">
                <a16:creationId xmlns:a16="http://schemas.microsoft.com/office/drawing/2014/main" id="{DE79528D-A8A2-BFD2-059F-6E76F45727D1}"/>
              </a:ext>
            </a:extLst>
          </p:cNvPr>
          <p:cNvSpPr txBox="1"/>
          <p:nvPr/>
        </p:nvSpPr>
        <p:spPr>
          <a:xfrm>
            <a:off x="2775923" y="5741034"/>
            <a:ext cx="6640154" cy="104900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330"/>
              </a:spcBef>
              <a:spcAft>
                <a:spcPts val="0"/>
              </a:spcAft>
              <a:buClrTx/>
              <a:buSzTx/>
              <a:buFontTx/>
              <a:buNone/>
              <a:tabLst/>
              <a:defRPr/>
            </a:pPr>
            <a:r>
              <a:rPr kumimoji="0" lang="en-US" sz="1400" b="0" i="0" u="none" strike="noStrike" kern="1200" cap="none" spc="0" normalizeH="0" baseline="0" noProof="0">
                <a:ln>
                  <a:noFill/>
                </a:ln>
                <a:solidFill>
                  <a:srgbClr val="005C9A"/>
                </a:solidFill>
                <a:effectLst/>
                <a:uLnTx/>
                <a:uFillTx/>
                <a:latin typeface="Calibri" panose="020F0502020204030204" pitchFamily="34" charset="0"/>
                <a:ea typeface="Trebuchet MS" panose="020B0603020202020204" pitchFamily="34" charset="0"/>
                <a:cs typeface="Trebuchet MS" panose="020B0603020202020204" pitchFamily="34" charset="0"/>
              </a:rPr>
              <a:t>CONNECTICUT</a:t>
            </a:r>
            <a:r>
              <a:rPr kumimoji="0" lang="en-US" sz="1400" b="0" i="0" u="none" strike="noStrike" kern="1200" cap="none" spc="130" normalizeH="0" baseline="0" noProof="0">
                <a:ln>
                  <a:noFill/>
                </a:ln>
                <a:solidFill>
                  <a:srgbClr val="005C9A"/>
                </a:solidFill>
                <a:effectLst/>
                <a:uLnTx/>
                <a:uFillTx/>
                <a:latin typeface="Calibri" panose="020F0502020204030204" pitchFamily="34" charset="0"/>
                <a:ea typeface="Trebuchet MS" panose="020B0603020202020204" pitchFamily="34" charset="0"/>
                <a:cs typeface="Trebuchet MS" panose="020B0603020202020204" pitchFamily="34" charset="0"/>
              </a:rPr>
              <a:t> </a:t>
            </a:r>
            <a:r>
              <a:rPr kumimoji="0" lang="en-US" sz="1400" b="0" i="0" u="none" strike="noStrike" kern="1200" cap="none" spc="0" normalizeH="0" baseline="0" noProof="0">
                <a:ln>
                  <a:noFill/>
                </a:ln>
                <a:solidFill>
                  <a:srgbClr val="008342"/>
                </a:solidFill>
                <a:effectLst/>
                <a:uLnTx/>
                <a:uFillTx/>
                <a:latin typeface="Calibri" panose="020F0502020204030204" pitchFamily="34" charset="0"/>
                <a:ea typeface="Trebuchet MS" panose="020B0603020202020204" pitchFamily="34" charset="0"/>
                <a:cs typeface="Trebuchet MS" panose="020B0603020202020204" pitchFamily="34" charset="0"/>
              </a:rPr>
              <a:t>DEPARTMENT</a:t>
            </a:r>
            <a:r>
              <a:rPr kumimoji="0" lang="en-US" sz="1400" b="0" i="0" u="none" strike="noStrike" kern="1200" cap="none" spc="130" normalizeH="0" baseline="0" noProof="0">
                <a:ln>
                  <a:noFill/>
                </a:ln>
                <a:solidFill>
                  <a:srgbClr val="008342"/>
                </a:solidFill>
                <a:effectLst/>
                <a:uLnTx/>
                <a:uFillTx/>
                <a:latin typeface="Calibri" panose="020F0502020204030204" pitchFamily="34" charset="0"/>
                <a:ea typeface="Trebuchet MS" panose="020B0603020202020204" pitchFamily="34" charset="0"/>
                <a:cs typeface="Trebuchet MS" panose="020B0603020202020204" pitchFamily="34" charset="0"/>
              </a:rPr>
              <a:t> </a:t>
            </a:r>
            <a:r>
              <a:rPr kumimoji="0" lang="en-US" sz="1400" b="0" i="0" u="none" strike="noStrike" kern="1200" cap="none" spc="0" normalizeH="0" baseline="0" noProof="0">
                <a:ln>
                  <a:noFill/>
                </a:ln>
                <a:solidFill>
                  <a:srgbClr val="008342"/>
                </a:solidFill>
                <a:effectLst/>
                <a:uLnTx/>
                <a:uFillTx/>
                <a:latin typeface="Calibri" panose="020F0502020204030204" pitchFamily="34" charset="0"/>
                <a:ea typeface="Trebuchet MS" panose="020B0603020202020204" pitchFamily="34" charset="0"/>
                <a:cs typeface="Trebuchet MS" panose="020B0603020202020204" pitchFamily="34" charset="0"/>
              </a:rPr>
              <a:t>OF</a:t>
            </a:r>
            <a:r>
              <a:rPr kumimoji="0" lang="en-US" sz="1400" b="0" i="0" u="none" strike="noStrike" kern="1200" cap="none" spc="135" normalizeH="0" baseline="0" noProof="0">
                <a:ln>
                  <a:noFill/>
                </a:ln>
                <a:solidFill>
                  <a:srgbClr val="008342"/>
                </a:solidFill>
                <a:effectLst/>
                <a:uLnTx/>
                <a:uFillTx/>
                <a:latin typeface="Calibri" panose="020F0502020204030204" pitchFamily="34" charset="0"/>
                <a:ea typeface="Trebuchet MS" panose="020B0603020202020204" pitchFamily="34" charset="0"/>
                <a:cs typeface="Trebuchet MS" panose="020B0603020202020204" pitchFamily="34" charset="0"/>
              </a:rPr>
              <a:t> </a:t>
            </a:r>
            <a:r>
              <a:rPr kumimoji="0" lang="en-US" sz="1400" b="0" i="0" u="none" strike="noStrike" kern="1200" cap="none" spc="0" normalizeH="0" baseline="0" noProof="0">
                <a:ln>
                  <a:noFill/>
                </a:ln>
                <a:solidFill>
                  <a:srgbClr val="008342"/>
                </a:solidFill>
                <a:effectLst/>
                <a:uLnTx/>
                <a:uFillTx/>
                <a:latin typeface="Calibri" panose="020F0502020204030204" pitchFamily="34" charset="0"/>
                <a:ea typeface="Trebuchet MS" panose="020B0603020202020204" pitchFamily="34" charset="0"/>
                <a:cs typeface="Trebuchet MS" panose="020B0603020202020204" pitchFamily="34" charset="0"/>
              </a:rPr>
              <a:t>AGRICULTURE</a:t>
            </a:r>
            <a:endParaRPr kumimoji="0" lang="en-US" sz="1400" b="0" i="0" u="none" strike="noStrike" kern="1200" cap="none" spc="0" normalizeH="0" baseline="0" noProof="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ctr" defTabSz="914400" rtl="0" eaLnBrk="1" fontAlgn="auto" latinLnBrk="0" hangingPunct="1">
              <a:lnSpc>
                <a:spcPct val="100000"/>
              </a:lnSpc>
              <a:spcBef>
                <a:spcPts val="480"/>
              </a:spcBef>
              <a:spcAft>
                <a:spcPts val="0"/>
              </a:spcAft>
              <a:buClrTx/>
              <a:buSzTx/>
              <a:buFontTx/>
              <a:buNone/>
              <a:tabLst/>
              <a:defRPr/>
            </a:pPr>
            <a: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450</a:t>
            </a:r>
            <a:r>
              <a:rPr kumimoji="0" lang="en-US" sz="1100" b="0" i="0" u="none" strike="noStrike" kern="1200" cap="none" spc="-5"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 </a:t>
            </a:r>
            <a: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Columbus Blvd, Suite 703</a:t>
            </a:r>
            <a:r>
              <a:rPr kumimoji="0" lang="en-US" sz="1100" b="0" i="0" u="none" strike="noStrike" kern="1200" cap="none" spc="1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 </a:t>
            </a:r>
            <a: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 Hartford, Connecticut 06103</a:t>
            </a:r>
            <a:r>
              <a:rPr kumimoji="0" lang="en-US" sz="1100" b="0" i="0" u="none" strike="noStrike" kern="1200" cap="none" spc="25"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 </a:t>
            </a:r>
            <a: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a:t>
            </a:r>
            <a:r>
              <a:rPr kumimoji="0" lang="en-US" sz="1100" b="0" i="0" u="none" strike="noStrike" kern="1200" cap="none" spc="3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 </a:t>
            </a:r>
            <a: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t>860.713.2500</a:t>
            </a:r>
            <a:br>
              <a:rPr kumimoji="0" lang="en-US" sz="1100" b="0" i="0" u="none" strike="noStrike" kern="1200" cap="none" spc="0" normalizeH="0" baseline="0" noProof="0">
                <a:ln>
                  <a:noFill/>
                </a:ln>
                <a:solidFill>
                  <a:srgbClr val="1C1512"/>
                </a:solidFill>
                <a:effectLst/>
                <a:uLnTx/>
                <a:uFillTx/>
                <a:latin typeface="Calibri Light" panose="020F0302020204030204" pitchFamily="34" charset="0"/>
                <a:ea typeface="Trebuchet MS" panose="020B0603020202020204" pitchFamily="34" charset="0"/>
                <a:cs typeface="Trebuchet MS" panose="020B0603020202020204" pitchFamily="34" charset="0"/>
              </a:rPr>
            </a:br>
            <a:r>
              <a:rPr kumimoji="0" lang="en-US" sz="1100" b="0" i="0" u="sng" strike="noStrike" kern="1200" cap="none" spc="0" normalizeH="0" baseline="0" noProof="0">
                <a:ln>
                  <a:noFill/>
                </a:ln>
                <a:solidFill>
                  <a:srgbClr val="0563C1"/>
                </a:solidFill>
                <a:effectLst/>
                <a:uLnTx/>
                <a:uFillTx/>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kumimoji="0" lang="en-US" sz="1100" b="0" i="0" u="none" strike="noStrike" kern="1200" cap="none" spc="0" normalizeH="0" baseline="0" noProof="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ctr" defTabSz="914400" rtl="0" eaLnBrk="1" fontAlgn="auto" latinLnBrk="0" hangingPunct="1">
              <a:lnSpc>
                <a:spcPct val="100000"/>
              </a:lnSpc>
              <a:spcBef>
                <a:spcPts val="30"/>
              </a:spcBef>
              <a:spcAft>
                <a:spcPts val="0"/>
              </a:spcAft>
              <a:buClrTx/>
              <a:buSzTx/>
              <a:buFontTx/>
              <a:buNone/>
              <a:tabLst/>
              <a:defRPr/>
            </a:pPr>
            <a:r>
              <a:rPr kumimoji="0" lang="en-US" sz="1100" b="0" i="1" u="none" strike="noStrike" kern="1200" cap="none" spc="0" normalizeH="0" baseline="0" noProof="0">
                <a:ln>
                  <a:noFill/>
                </a:ln>
                <a:solidFill>
                  <a:srgbClr val="1C1512"/>
                </a:solidFill>
                <a:effectLst/>
                <a:uLnTx/>
                <a:uFillTx/>
                <a:latin typeface="Calibri Light" panose="020F0302020204030204" pitchFamily="34" charset="0"/>
                <a:ea typeface="Times New Roman" panose="02020603050405020304" pitchFamily="18" charset="0"/>
                <a:cs typeface="+mn-cs"/>
              </a:rPr>
              <a:t>Bureau of Agriculture Development &amp; Resource Conservation</a:t>
            </a:r>
            <a:r>
              <a:rPr kumimoji="0" lang="en-US" sz="1100" b="0" i="1"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mn-cs"/>
              </a:rPr>
              <a:t> </a:t>
            </a:r>
            <a:br>
              <a:rPr kumimoji="0" lang="en-US" sz="1100" b="0" i="1"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mn-cs"/>
              </a:rPr>
            </a:br>
            <a:r>
              <a:rPr kumimoji="0" lang="en-US" sz="1100" b="0" i="1"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mn-cs"/>
              </a:rPr>
              <a:t>Affirmative Action/Equal Employment Opportunity Employer</a:t>
            </a: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image1.jpeg" descr="A picture containing text, porcelain&#10;&#10;Description automatically generated">
            <a:extLst>
              <a:ext uri="{FF2B5EF4-FFF2-40B4-BE49-F238E27FC236}">
                <a16:creationId xmlns:a16="http://schemas.microsoft.com/office/drawing/2014/main" id="{1C7B74D8-F2FE-6D79-5B3D-AF915EDDAA99}"/>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8F813CA5-2251-E00F-C10B-64EEE4E2EDBD}"/>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DD1F3AA1-DCC0-6377-2155-F0AA9027D0BB}"/>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ocshape6">
              <a:extLst>
                <a:ext uri="{FF2B5EF4-FFF2-40B4-BE49-F238E27FC236}">
                  <a16:creationId xmlns:a16="http://schemas.microsoft.com/office/drawing/2014/main" id="{3DA5F4B6-9BAC-DB81-2FE1-F6A0FC6A5D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docshape7">
              <a:extLst>
                <a:ext uri="{FF2B5EF4-FFF2-40B4-BE49-F238E27FC236}">
                  <a16:creationId xmlns:a16="http://schemas.microsoft.com/office/drawing/2014/main" id="{92048F5B-4321-55CC-54D5-57418ED66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E3C80864-CCB8-F680-76C4-7268B761A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E6EC6595-F0D1-DC74-4410-2F591E2892E4}"/>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7" name="Diagram 6">
            <a:extLst>
              <a:ext uri="{FF2B5EF4-FFF2-40B4-BE49-F238E27FC236}">
                <a16:creationId xmlns:a16="http://schemas.microsoft.com/office/drawing/2014/main" id="{727BF4D0-EAE6-9C68-9D11-69E13F1CD0F8}"/>
              </a:ext>
            </a:extLst>
          </p:cNvPr>
          <p:cNvGraphicFramePr/>
          <p:nvPr>
            <p:extLst>
              <p:ext uri="{D42A27DB-BD31-4B8C-83A1-F6EECF244321}">
                <p14:modId xmlns:p14="http://schemas.microsoft.com/office/powerpoint/2010/main" val="2647685495"/>
              </p:ext>
            </p:extLst>
          </p:nvPr>
        </p:nvGraphicFramePr>
        <p:xfrm>
          <a:off x="4443821" y="211979"/>
          <a:ext cx="7831468" cy="54327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3933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8698" y="-302103"/>
            <a:ext cx="3142690" cy="7739212"/>
            <a:chOff x="0" y="0"/>
            <a:chExt cx="1241557" cy="3057467"/>
          </a:xfrm>
        </p:grpSpPr>
        <p:sp>
          <p:nvSpPr>
            <p:cNvPr id="3" name="Freeform 3"/>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p>
              <a:endParaRPr lang="en-US" sz="1200"/>
            </a:p>
          </p:txBody>
        </p:sp>
        <p:sp>
          <p:nvSpPr>
            <p:cNvPr id="4" name="TextBox 4"/>
            <p:cNvSpPr txBox="1"/>
            <p:nvPr/>
          </p:nvSpPr>
          <p:spPr>
            <a:xfrm>
              <a:off x="0" y="-47625"/>
              <a:ext cx="1241557" cy="3105092"/>
            </a:xfrm>
            <a:prstGeom prst="rect">
              <a:avLst/>
            </a:prstGeom>
          </p:spPr>
          <p:txBody>
            <a:bodyPr lIns="33867" tIns="33867" rIns="33867" bIns="33867" rtlCol="0" anchor="ctr"/>
            <a:lstStyle/>
            <a:p>
              <a:pPr algn="ctr">
                <a:lnSpc>
                  <a:spcPts val="2131"/>
                </a:lnSpc>
              </a:pPr>
              <a:endParaRPr sz="1200"/>
            </a:p>
          </p:txBody>
        </p:sp>
      </p:grpSp>
      <p:grpSp>
        <p:nvGrpSpPr>
          <p:cNvPr id="18" name="Group 17">
            <a:extLst>
              <a:ext uri="{FF2B5EF4-FFF2-40B4-BE49-F238E27FC236}">
                <a16:creationId xmlns:a16="http://schemas.microsoft.com/office/drawing/2014/main" id="{EBBD004C-F258-BF1E-5DEE-8AF4352AC9FD}"/>
              </a:ext>
            </a:extLst>
          </p:cNvPr>
          <p:cNvGrpSpPr/>
          <p:nvPr/>
        </p:nvGrpSpPr>
        <p:grpSpPr>
          <a:xfrm>
            <a:off x="9424149" y="2676137"/>
            <a:ext cx="1776497" cy="1776497"/>
            <a:chOff x="11088227" y="3964752"/>
            <a:chExt cx="2664745" cy="2664745"/>
          </a:xfrm>
        </p:grpSpPr>
        <p:sp>
          <p:nvSpPr>
            <p:cNvPr id="16" name="Freeform 6">
              <a:extLst>
                <a:ext uri="{FF2B5EF4-FFF2-40B4-BE49-F238E27FC236}">
                  <a16:creationId xmlns:a16="http://schemas.microsoft.com/office/drawing/2014/main" id="{0B957921-4D1F-C423-E2FB-E96CC7C91240}"/>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p>
              <a:endParaRPr lang="en-US" sz="1200"/>
            </a:p>
          </p:txBody>
        </p:sp>
        <p:pic>
          <p:nvPicPr>
            <p:cNvPr id="17" name="Picture 4" descr="Logo&#10;&#10;Description automatically generated">
              <a:extLst>
                <a:ext uri="{FF2B5EF4-FFF2-40B4-BE49-F238E27FC236}">
                  <a16:creationId xmlns:a16="http://schemas.microsoft.com/office/drawing/2014/main" id="{F92F635A-6198-6FBD-D821-EC1DD0E3C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1">
            <a:extLst>
              <a:ext uri="{FF2B5EF4-FFF2-40B4-BE49-F238E27FC236}">
                <a16:creationId xmlns:a16="http://schemas.microsoft.com/office/drawing/2014/main" id="{F60D631F-5A2F-42ED-D5E5-A6EEE337EBCF}"/>
              </a:ext>
            </a:extLst>
          </p:cNvPr>
          <p:cNvSpPr txBox="1">
            <a:spLocks/>
          </p:cNvSpPr>
          <p:nvPr/>
        </p:nvSpPr>
        <p:spPr>
          <a:xfrm>
            <a:off x="1703379" y="128040"/>
            <a:ext cx="7440622" cy="9111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00000"/>
              </a:lnSpc>
              <a:spcBef>
                <a:spcPts val="0"/>
              </a:spcBef>
              <a:defRPr/>
            </a:pPr>
            <a:r>
              <a:rPr lang="en-US" b="1">
                <a:solidFill>
                  <a:prstClr val="black"/>
                </a:solidFill>
                <a:latin typeface="+mn-lt"/>
                <a:ea typeface="+mn-ea"/>
                <a:cs typeface="Aharoni" panose="02010803020104030203" pitchFamily="2" charset="-79"/>
              </a:rPr>
              <a:t>Fiscal Year Timeline for Grants and Programs</a:t>
            </a:r>
          </a:p>
        </p:txBody>
      </p:sp>
      <p:pic>
        <p:nvPicPr>
          <p:cNvPr id="6" name="Picture 5" descr="Table&#10;&#10;AI-generated content may be incorrect.">
            <a:extLst>
              <a:ext uri="{FF2B5EF4-FFF2-40B4-BE49-F238E27FC236}">
                <a16:creationId xmlns:a16="http://schemas.microsoft.com/office/drawing/2014/main" id="{6A0F3CE2-79EB-2331-45B2-0C83DF73D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915" y="1669075"/>
            <a:ext cx="6551308" cy="5060885"/>
          </a:xfrm>
          <a:prstGeom prst="rect">
            <a:avLst/>
          </a:prstGeom>
          <a:ln>
            <a:solidFill>
              <a:srgbClr val="078342"/>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E3C67-D8A5-AF07-F0B3-3AF96A4E581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B7283E2-76DD-C747-E2CD-B300DE91B7FA}"/>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68D83660-3CFA-185D-E437-E8F4B7BCE90C}"/>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5B4BA816-63D5-BE1E-2AA8-D827D7F3C007}"/>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3FC4B611-8494-31FD-C56F-115F980C7D10}"/>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3FCF377F-8465-7CB8-8F92-7938C783E74D}"/>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2C8CAA58-05AE-90CA-F305-0258E6879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06B801EF-9703-5E6F-0AF4-F984F0BC4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4ADFD864-05AF-19B1-6C20-53B94AE7933C}"/>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C62CB322-BD21-EDD3-1191-2671DF79A2DE}"/>
              </a:ext>
            </a:extLst>
          </p:cNvPr>
          <p:cNvSpPr>
            <a:spLocks noGrp="1"/>
          </p:cNvSpPr>
          <p:nvPr>
            <p:ph type="title"/>
          </p:nvPr>
        </p:nvSpPr>
        <p:spPr>
          <a:xfrm>
            <a:off x="140582" y="-196393"/>
            <a:ext cx="10515600" cy="1325563"/>
          </a:xfrm>
        </p:spPr>
        <p:txBody>
          <a:bodyPr/>
          <a:lstStyle/>
          <a:p>
            <a:r>
              <a:rPr lang="en-US" b="1"/>
              <a:t>Technical Assistance Available</a:t>
            </a:r>
          </a:p>
        </p:txBody>
      </p:sp>
      <p:sp>
        <p:nvSpPr>
          <p:cNvPr id="16" name="Content Placeholder 15">
            <a:extLst>
              <a:ext uri="{FF2B5EF4-FFF2-40B4-BE49-F238E27FC236}">
                <a16:creationId xmlns:a16="http://schemas.microsoft.com/office/drawing/2014/main" id="{8DD36795-D863-911E-2930-8268D9173078}"/>
              </a:ext>
            </a:extLst>
          </p:cNvPr>
          <p:cNvSpPr>
            <a:spLocks noGrp="1"/>
          </p:cNvSpPr>
          <p:nvPr>
            <p:ph idx="1"/>
          </p:nvPr>
        </p:nvSpPr>
        <p:spPr>
          <a:xfrm>
            <a:off x="629360" y="851305"/>
            <a:ext cx="10515600" cy="4968649"/>
          </a:xfrm>
        </p:spPr>
        <p:txBody>
          <a:bodyPr>
            <a:normAutofit fontScale="85000" lnSpcReduction="10000"/>
          </a:bodyPr>
          <a:lstStyle/>
          <a:p>
            <a:pPr marL="0" indent="0">
              <a:buNone/>
            </a:pPr>
            <a:r>
              <a:rPr lang="en-US" sz="2400" b="1"/>
              <a:t>CT Small Business Development Center </a:t>
            </a:r>
            <a:endParaRPr lang="en-US" sz="2400"/>
          </a:p>
          <a:p>
            <a:r>
              <a:rPr lang="en-US" sz="2400"/>
              <a:t>Business advising and planning</a:t>
            </a:r>
          </a:p>
          <a:p>
            <a:r>
              <a:rPr lang="en-US" sz="2400"/>
              <a:t>Grant writing assistance prior to application submissions, focused on </a:t>
            </a:r>
            <a:r>
              <a:rPr lang="en-US" sz="2400" err="1"/>
              <a:t>DoAg</a:t>
            </a:r>
            <a:r>
              <a:rPr lang="en-US" sz="2400"/>
              <a:t> programs</a:t>
            </a:r>
          </a:p>
          <a:p>
            <a:r>
              <a:rPr lang="en-US" sz="2400"/>
              <a:t>Supporting farm/food system businesses more broadly by providing access to all appropriate CTSBDC services, including:</a:t>
            </a:r>
          </a:p>
          <a:p>
            <a:pPr lvl="1"/>
            <a:r>
              <a:rPr lang="en-US"/>
              <a:t>Advising in business and product strategy, access to financing, financial management, accessing markets and customers, and other areas as needed</a:t>
            </a:r>
          </a:p>
          <a:p>
            <a:pPr lvl="1"/>
            <a:r>
              <a:rPr lang="en-US"/>
              <a:t>Providing in-depth assistance to those who are more specifically looking for assistance on the market side of their business (i.e. getting into new markets, creating value added products, assisting producers with a marketing strategy, etc.)</a:t>
            </a:r>
          </a:p>
          <a:p>
            <a:pPr lvl="1"/>
            <a:r>
              <a:rPr lang="en-US"/>
              <a:t>Leveraging CTSBDC’s proprietary and licensed business management tools and databases</a:t>
            </a:r>
          </a:p>
          <a:p>
            <a:pPr lvl="1"/>
            <a:r>
              <a:rPr lang="en-US"/>
              <a:t>Assisting clients in strategies to diversify their products and market outlets</a:t>
            </a:r>
          </a:p>
          <a:p>
            <a:pPr lvl="1"/>
            <a:r>
              <a:rPr lang="en-US"/>
              <a:t>Providing access to CTSBDC’s Business Financial Literacy and Credit Counselling and Immigrant Entrepreneur Assistance programs</a:t>
            </a:r>
          </a:p>
          <a:p>
            <a:r>
              <a:rPr lang="en-US" sz="2400">
                <a:hlinkClick r:id="rId7"/>
              </a:rPr>
              <a:t>Learn more</a:t>
            </a:r>
            <a:r>
              <a:rPr lang="en-US" sz="2400"/>
              <a:t>.</a:t>
            </a:r>
          </a:p>
          <a:p>
            <a:r>
              <a:rPr lang="en-US" sz="2400"/>
              <a:t>To get started, complete the CT SBDC Agricultural </a:t>
            </a:r>
            <a:r>
              <a:rPr lang="en-US" sz="2400">
                <a:hlinkClick r:id="rId8"/>
              </a:rPr>
              <a:t>intake form.</a:t>
            </a:r>
            <a:endParaRPr lang="en-US" sz="2400"/>
          </a:p>
          <a:p>
            <a:pPr marL="0" indent="0">
              <a:buNone/>
            </a:pPr>
            <a:endParaRPr lang="en-US"/>
          </a:p>
        </p:txBody>
      </p:sp>
      <p:pic>
        <p:nvPicPr>
          <p:cNvPr id="8194" name="Picture 2" descr="CTSBDC-logo">
            <a:extLst>
              <a:ext uri="{FF2B5EF4-FFF2-40B4-BE49-F238E27FC236}">
                <a16:creationId xmlns:a16="http://schemas.microsoft.com/office/drawing/2014/main" id="{ED01DACB-643F-DD83-769F-00A9F0E4F825}"/>
              </a:ext>
            </a:extLst>
          </p:cNvPr>
          <p:cNvPicPr>
            <a:picLocks noChangeAspect="1" noChangeArrowheads="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709701" y="146516"/>
            <a:ext cx="2199869" cy="132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0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CD41E-F990-CC78-3BE3-24DA8677A15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CC53C5F-2F53-A384-BCEC-9A81D1CCA53D}"/>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4834AD73-A141-0127-CB11-44220D771EC9}"/>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C3C1C48D-5E94-CA32-7DB2-7928D7C945AC}"/>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792BB0D6-2414-9C9B-DF35-A288FD8A2052}"/>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65A1B16A-77C1-522B-8B76-3F6794875BD8}"/>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3EECF0E4-14CE-DFEC-029E-D21283B28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9D50552D-88B0-EB72-1F35-84477EEEA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A82648DB-D884-A876-64D3-28CFC84CAE05}"/>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9462A7E0-E160-0486-2556-983CAC7B8303}"/>
              </a:ext>
            </a:extLst>
          </p:cNvPr>
          <p:cNvSpPr>
            <a:spLocks noGrp="1"/>
          </p:cNvSpPr>
          <p:nvPr>
            <p:ph type="title"/>
          </p:nvPr>
        </p:nvSpPr>
        <p:spPr>
          <a:xfrm>
            <a:off x="140582" y="-196393"/>
            <a:ext cx="10515600" cy="1325563"/>
          </a:xfrm>
        </p:spPr>
        <p:txBody>
          <a:bodyPr/>
          <a:lstStyle/>
          <a:p>
            <a:r>
              <a:rPr lang="en-US" b="1"/>
              <a:t>Technical Assistance Available</a:t>
            </a:r>
          </a:p>
        </p:txBody>
      </p:sp>
      <p:sp>
        <p:nvSpPr>
          <p:cNvPr id="16" name="Content Placeholder 15">
            <a:extLst>
              <a:ext uri="{FF2B5EF4-FFF2-40B4-BE49-F238E27FC236}">
                <a16:creationId xmlns:a16="http://schemas.microsoft.com/office/drawing/2014/main" id="{D29C9FF2-9002-4555-5BFB-F29A96C53037}"/>
              </a:ext>
            </a:extLst>
          </p:cNvPr>
          <p:cNvSpPr>
            <a:spLocks noGrp="1"/>
          </p:cNvSpPr>
          <p:nvPr>
            <p:ph idx="1"/>
          </p:nvPr>
        </p:nvSpPr>
        <p:spPr>
          <a:xfrm>
            <a:off x="629360" y="859121"/>
            <a:ext cx="10878740" cy="5589972"/>
          </a:xfrm>
        </p:spPr>
        <p:txBody>
          <a:bodyPr>
            <a:normAutofit fontScale="40000" lnSpcReduction="20000"/>
          </a:bodyPr>
          <a:lstStyle/>
          <a:p>
            <a:pPr marL="0" indent="0">
              <a:buNone/>
            </a:pPr>
            <a:r>
              <a:rPr lang="en-US" sz="5000" b="1"/>
              <a:t>The Carrot Project</a:t>
            </a:r>
            <a:endParaRPr lang="en-US" sz="5000"/>
          </a:p>
          <a:p>
            <a:r>
              <a:rPr lang="en-US" sz="5000"/>
              <a:t>Supports the financial viability of farm and food businesses by providing information, training, skill-building, and access to capital within a comprehensive support ecosystem. </a:t>
            </a:r>
          </a:p>
          <a:p>
            <a:r>
              <a:rPr lang="en-US" sz="5000"/>
              <a:t>Prioritizes businesses facing barriers to financial sustainability and is committed to an inclusive food system. </a:t>
            </a:r>
          </a:p>
          <a:p>
            <a:r>
              <a:rPr lang="en-US" sz="5000"/>
              <a:t>Programs serve start-up, early-stage, expanding, and established farm, food, and fishery businesses—from those accessing land for the first time to those undergoing a farm transition. </a:t>
            </a:r>
          </a:p>
          <a:p>
            <a:r>
              <a:rPr lang="en-US" sz="5000"/>
              <a:t>Services are free for most clients, with a cost-share for those above asset or income guidelines.</a:t>
            </a:r>
          </a:p>
          <a:p>
            <a:r>
              <a:rPr lang="en-US" sz="5000" b="1"/>
              <a:t>Business Advising &amp; Coaching</a:t>
            </a:r>
            <a:r>
              <a:rPr lang="en-US" sz="5000"/>
              <a:t>: personalized, one-on-one advising to help clients meet business goals and improve long-term viability. Their services have a proven record of increasing farm profitability.</a:t>
            </a:r>
          </a:p>
          <a:p>
            <a:r>
              <a:rPr lang="en-US" sz="5000" b="1"/>
              <a:t>Training</a:t>
            </a:r>
            <a:r>
              <a:rPr lang="en-US" sz="5000"/>
              <a:t>: Nervous with numbers or have limited experience? Check out their website, calendar, and newsletter to increase your financial know-how! These tools are available nationwide.</a:t>
            </a:r>
          </a:p>
          <a:p>
            <a:r>
              <a:rPr lang="en-US" sz="5000" b="1"/>
              <a:t>Loans &amp; Capital Readiness:</a:t>
            </a:r>
            <a:r>
              <a:rPr lang="en-US" sz="5000"/>
              <a:t> The organization offers expert guidance in preparing loan or grant applications, securing loans and loan guarantees, and identifying the most suitable forms of capital for your needs.</a:t>
            </a:r>
          </a:p>
          <a:p>
            <a:r>
              <a:rPr lang="en-US" sz="5000">
                <a:hlinkClick r:id="rId7"/>
              </a:rPr>
              <a:t>Learn more.</a:t>
            </a:r>
            <a:endParaRPr lang="en-US" sz="5000"/>
          </a:p>
          <a:p>
            <a:r>
              <a:rPr lang="en-US" sz="5000"/>
              <a:t>To get started, email </a:t>
            </a:r>
            <a:r>
              <a:rPr lang="en-US" sz="5000">
                <a:hlinkClick r:id="rId8"/>
              </a:rPr>
              <a:t>jcole@thecarrotproject.org</a:t>
            </a:r>
            <a:r>
              <a:rPr lang="en-US" sz="5000"/>
              <a:t> </a:t>
            </a:r>
          </a:p>
          <a:p>
            <a:pPr marL="0" indent="0">
              <a:buNone/>
            </a:pPr>
            <a:endParaRPr lang="en-US"/>
          </a:p>
        </p:txBody>
      </p:sp>
      <p:pic>
        <p:nvPicPr>
          <p:cNvPr id="9218" name="Picture 2">
            <a:extLst>
              <a:ext uri="{FF2B5EF4-FFF2-40B4-BE49-F238E27FC236}">
                <a16:creationId xmlns:a16="http://schemas.microsoft.com/office/drawing/2014/main" id="{415E2AE2-57B6-3162-A66C-624027DF85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1212" y="194603"/>
            <a:ext cx="2250785" cy="76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4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002D-1B7B-5ECD-72CD-6013405FDE1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6E9DC2A-1226-8D7F-2F6C-7CFD366950B7}"/>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FAA41A8A-6DCB-30FF-4721-EC3D8E64B87B}"/>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B72B4010-3900-EBC3-BE1E-43824817E7E1}"/>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536FAF45-2C30-AB46-7C32-780D79FA4139}"/>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04F2E98D-2D73-BBB0-4E8F-5159953E9482}"/>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2ADB8F41-8775-D8E8-1EFA-309B183B3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A7056D3E-6BEB-6DAF-F6CC-68C74586C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3F91F96A-1A9C-4613-BFD6-58BE005AAA3A}"/>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F7A02ABD-D61D-C6C4-7207-F36D59BAA8AF}"/>
              </a:ext>
            </a:extLst>
          </p:cNvPr>
          <p:cNvSpPr>
            <a:spLocks noGrp="1"/>
          </p:cNvSpPr>
          <p:nvPr>
            <p:ph type="title"/>
          </p:nvPr>
        </p:nvSpPr>
        <p:spPr>
          <a:xfrm>
            <a:off x="140582" y="-83963"/>
            <a:ext cx="10515600" cy="1325563"/>
          </a:xfrm>
        </p:spPr>
        <p:txBody>
          <a:bodyPr/>
          <a:lstStyle/>
          <a:p>
            <a:r>
              <a:rPr lang="en-US" b="1"/>
              <a:t>Technical Assistance Available</a:t>
            </a:r>
          </a:p>
        </p:txBody>
      </p:sp>
      <p:sp>
        <p:nvSpPr>
          <p:cNvPr id="16" name="Content Placeholder 15">
            <a:extLst>
              <a:ext uri="{FF2B5EF4-FFF2-40B4-BE49-F238E27FC236}">
                <a16:creationId xmlns:a16="http://schemas.microsoft.com/office/drawing/2014/main" id="{9BFD198A-CC3D-D57A-7A8D-BEE0E5A70C01}"/>
              </a:ext>
            </a:extLst>
          </p:cNvPr>
          <p:cNvSpPr>
            <a:spLocks noGrp="1"/>
          </p:cNvSpPr>
          <p:nvPr>
            <p:ph idx="1"/>
          </p:nvPr>
        </p:nvSpPr>
        <p:spPr>
          <a:xfrm>
            <a:off x="629360" y="1040135"/>
            <a:ext cx="10878740" cy="5589972"/>
          </a:xfrm>
        </p:spPr>
        <p:txBody>
          <a:bodyPr>
            <a:normAutofit/>
          </a:bodyPr>
          <a:lstStyle/>
          <a:p>
            <a:pPr marL="0" indent="0">
              <a:buNone/>
            </a:pPr>
            <a:r>
              <a:rPr lang="en-US" sz="2000" b="1"/>
              <a:t>Tierra Viva Collective</a:t>
            </a:r>
            <a:endParaRPr lang="en-US" sz="2000"/>
          </a:p>
          <a:p>
            <a:r>
              <a:rPr lang="en-US" sz="2000"/>
              <a:t>Assist early-stage land-based projects cut through administrative barriers by building alternative systems rooted in community values. </a:t>
            </a:r>
          </a:p>
          <a:p>
            <a:r>
              <a:rPr lang="en-US" sz="2000"/>
              <a:t>Support land stewards in securing funding, setting up collaborative structures, and building strong, local supply chains.</a:t>
            </a:r>
          </a:p>
          <a:p>
            <a:r>
              <a:rPr lang="en-US" sz="2000"/>
              <a:t>Helps farmers and producers clarify goals, grow their enterprises, and build sustainable food distribution networks rooted in equity and shared ownership. </a:t>
            </a:r>
          </a:p>
          <a:p>
            <a:r>
              <a:rPr lang="en-US" sz="2000"/>
              <a:t>Provides tailored mentorship, collaborative research, and capacity-building workshops to support the long-term vision of community-owned land and food systems across the region.</a:t>
            </a:r>
          </a:p>
          <a:p>
            <a:r>
              <a:rPr lang="en-US" sz="2000">
                <a:hlinkClick r:id="rId7"/>
              </a:rPr>
              <a:t>Learn more.</a:t>
            </a:r>
            <a:endParaRPr lang="en-US" sz="2000"/>
          </a:p>
          <a:p>
            <a:r>
              <a:rPr lang="en-US" sz="2000" b="1"/>
              <a:t>To get started email</a:t>
            </a:r>
            <a:r>
              <a:rPr lang="en-US" sz="2000"/>
              <a:t> </a:t>
            </a:r>
            <a:r>
              <a:rPr lang="en-US" sz="2000">
                <a:hlinkClick r:id="rId8" tooltip="mailto:hello@tierravivacollective.org"/>
              </a:rPr>
              <a:t>hello@tierravivacollective.org</a:t>
            </a:r>
            <a:endParaRPr lang="en-US" sz="2000"/>
          </a:p>
          <a:p>
            <a:pPr marL="0" indent="0">
              <a:buNone/>
            </a:pPr>
            <a:endParaRPr lang="en-US"/>
          </a:p>
        </p:txBody>
      </p:sp>
      <p:pic>
        <p:nvPicPr>
          <p:cNvPr id="10242" name="Picture 2" descr="Donate Here to Support Tierra Viva Collective image">
            <a:extLst>
              <a:ext uri="{FF2B5EF4-FFF2-40B4-BE49-F238E27FC236}">
                <a16:creationId xmlns:a16="http://schemas.microsoft.com/office/drawing/2014/main" id="{A55EA896-D0E0-0F81-C1B5-59F5ABDB6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1280" y="244784"/>
            <a:ext cx="2582542" cy="88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6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63900-B4E3-2FA6-44AD-83C402537F6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CE338F8-23A4-1BBB-1724-71B50B79CBCA}"/>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676BEBE8-4146-C595-6C1A-E90B77FDA902}"/>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ACC594EF-9A68-6918-7425-294A547C6A6E}"/>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6E742E2F-68F3-8FD6-41BA-259F80011A51}"/>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007C2E38-84B7-A441-FCDF-610394C24404}"/>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0FF25EAC-E74D-0267-4277-E1F464BC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F5AF7A96-0DA2-869A-46A4-7072D84F1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277DC23B-674E-F663-2121-6F1D73AC6B1D}"/>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5" name="Title 4">
            <a:extLst>
              <a:ext uri="{FF2B5EF4-FFF2-40B4-BE49-F238E27FC236}">
                <a16:creationId xmlns:a16="http://schemas.microsoft.com/office/drawing/2014/main" id="{3881EC24-110D-A591-F8E3-DD7AD2D479F3}"/>
              </a:ext>
            </a:extLst>
          </p:cNvPr>
          <p:cNvSpPr>
            <a:spLocks noGrp="1"/>
          </p:cNvSpPr>
          <p:nvPr>
            <p:ph type="title"/>
          </p:nvPr>
        </p:nvSpPr>
        <p:spPr>
          <a:xfrm>
            <a:off x="140582" y="-83963"/>
            <a:ext cx="10515600" cy="1325563"/>
          </a:xfrm>
        </p:spPr>
        <p:txBody>
          <a:bodyPr/>
          <a:lstStyle/>
          <a:p>
            <a:r>
              <a:rPr lang="en-US" b="1"/>
              <a:t>Technical Assistance Available</a:t>
            </a:r>
          </a:p>
        </p:txBody>
      </p:sp>
      <p:sp>
        <p:nvSpPr>
          <p:cNvPr id="16" name="Content Placeholder 15">
            <a:extLst>
              <a:ext uri="{FF2B5EF4-FFF2-40B4-BE49-F238E27FC236}">
                <a16:creationId xmlns:a16="http://schemas.microsoft.com/office/drawing/2014/main" id="{2CD88CB5-F9D8-930D-B146-8DA10760ADD1}"/>
              </a:ext>
            </a:extLst>
          </p:cNvPr>
          <p:cNvSpPr>
            <a:spLocks noGrp="1"/>
          </p:cNvSpPr>
          <p:nvPr>
            <p:ph idx="1"/>
          </p:nvPr>
        </p:nvSpPr>
        <p:spPr>
          <a:xfrm>
            <a:off x="629360" y="993775"/>
            <a:ext cx="10878740" cy="4293865"/>
          </a:xfrm>
        </p:spPr>
        <p:txBody>
          <a:bodyPr>
            <a:normAutofit lnSpcReduction="10000"/>
          </a:bodyPr>
          <a:lstStyle/>
          <a:p>
            <a:pPr marL="0" indent="0">
              <a:buNone/>
            </a:pPr>
            <a:r>
              <a:rPr lang="en-US" sz="2000" b="1"/>
              <a:t>Organic Outreach Specialist, Dave Tschiegg</a:t>
            </a:r>
            <a:endParaRPr lang="en-US" sz="2000"/>
          </a:p>
          <a:p>
            <a:r>
              <a:rPr lang="en-US" sz="2000"/>
              <a:t>Available for eligible transitioning and certified organic CT farms</a:t>
            </a:r>
          </a:p>
          <a:p>
            <a:r>
              <a:rPr lang="en-US" sz="2000"/>
              <a:t>Guidance on participating in the CT Grown certified organic branding and social media campaign</a:t>
            </a:r>
          </a:p>
          <a:p>
            <a:r>
              <a:rPr lang="en-US" sz="2000"/>
              <a:t>Technical assistance implementing CT Grown certified organic brand and marketing assets</a:t>
            </a:r>
          </a:p>
          <a:p>
            <a:r>
              <a:rPr lang="en-US" sz="2000"/>
              <a:t>Share insights from organic consumer research report to support market growth and customer engagement</a:t>
            </a:r>
          </a:p>
          <a:p>
            <a:r>
              <a:rPr lang="en-US" sz="2000"/>
              <a:t>Evaluate current marketing strategies and materials</a:t>
            </a:r>
          </a:p>
          <a:p>
            <a:r>
              <a:rPr lang="en-US" sz="2000"/>
              <a:t>Make recommendations for enhancing brand messaging and storytelling around certified organic status and products </a:t>
            </a:r>
          </a:p>
          <a:p>
            <a:r>
              <a:rPr lang="en-US" sz="2000"/>
              <a:t>Assess website and social media presence</a:t>
            </a:r>
            <a:endParaRPr lang="en-US" sz="2000">
              <a:hlinkClick r:id="rId7"/>
            </a:endParaRPr>
          </a:p>
          <a:p>
            <a:r>
              <a:rPr lang="en-US" sz="2000">
                <a:hlinkClick r:id="rId7"/>
              </a:rPr>
              <a:t>Learn more.</a:t>
            </a:r>
            <a:endParaRPr lang="en-US" sz="2000"/>
          </a:p>
          <a:p>
            <a:r>
              <a:rPr lang="en-US" sz="2000" b="1"/>
              <a:t>To get started </a:t>
            </a:r>
            <a:r>
              <a:rPr lang="en-US" sz="2000" b="1">
                <a:hlinkClick r:id="rId8"/>
              </a:rPr>
              <a:t>request a consultation</a:t>
            </a:r>
            <a:r>
              <a:rPr lang="en-US" sz="2000" b="1"/>
              <a:t>.</a:t>
            </a:r>
            <a:endParaRPr lang="en-US" sz="2000"/>
          </a:p>
          <a:p>
            <a:pPr marL="0" indent="0">
              <a:buNone/>
            </a:pPr>
            <a:endParaRPr lang="en-US"/>
          </a:p>
        </p:txBody>
      </p:sp>
      <p:pic>
        <p:nvPicPr>
          <p:cNvPr id="11266" name="Picture 2">
            <a:extLst>
              <a:ext uri="{FF2B5EF4-FFF2-40B4-BE49-F238E27FC236}">
                <a16:creationId xmlns:a16="http://schemas.microsoft.com/office/drawing/2014/main" id="{BB911B65-88B7-3449-5B7D-6DC96933D6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0462" y="343040"/>
            <a:ext cx="3137638" cy="842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087A50-F74B-54CB-FC6B-D6B1EDAC8A78}"/>
              </a:ext>
            </a:extLst>
          </p:cNvPr>
          <p:cNvSpPr txBox="1"/>
          <p:nvPr/>
        </p:nvSpPr>
        <p:spPr>
          <a:xfrm>
            <a:off x="2773826" y="5225797"/>
            <a:ext cx="7165455" cy="577081"/>
          </a:xfrm>
          <a:prstGeom prst="rect">
            <a:avLst/>
          </a:prstGeom>
          <a:noFill/>
        </p:spPr>
        <p:txBody>
          <a:bodyPr wrap="square" rtlCol="0">
            <a:spAutoFit/>
          </a:bodyPr>
          <a:lstStyle/>
          <a:p>
            <a:r>
              <a:rPr lang="en-US" sz="1050" i="1"/>
              <a:t>Funding was made possible by the U.S. Department of Agriculture (USDA) Agricultural Marketing Service, Organic Market Development Grant, awarded and administered by the CT Department of Agriculture. Its contents are solely the responsibility of the authors and do not necessarily represent the official views of the USDA.</a:t>
            </a:r>
            <a:endParaRPr lang="en-US" sz="1050"/>
          </a:p>
        </p:txBody>
      </p:sp>
    </p:spTree>
    <p:extLst>
      <p:ext uri="{BB962C8B-B14F-4D97-AF65-F5344CB8AC3E}">
        <p14:creationId xmlns:p14="http://schemas.microsoft.com/office/powerpoint/2010/main" val="3629604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545" y="-148453"/>
            <a:ext cx="12901052" cy="7214032"/>
            <a:chOff x="0" y="0"/>
            <a:chExt cx="4992139" cy="2791513"/>
          </a:xfrm>
        </p:grpSpPr>
        <p:sp>
          <p:nvSpPr>
            <p:cNvPr id="3" name="Freeform 3"/>
            <p:cNvSpPr/>
            <p:nvPr/>
          </p:nvSpPr>
          <p:spPr>
            <a:xfrm>
              <a:off x="0" y="0"/>
              <a:ext cx="4992139" cy="2791513"/>
            </a:xfrm>
            <a:custGeom>
              <a:avLst/>
              <a:gdLst/>
              <a:ahLst/>
              <a:cxnLst/>
              <a:rect l="l" t="t" r="r" b="b"/>
              <a:pathLst>
                <a:path w="4992139" h="2791513">
                  <a:moveTo>
                    <a:pt x="0" y="0"/>
                  </a:moveTo>
                  <a:lnTo>
                    <a:pt x="4992139" y="0"/>
                  </a:lnTo>
                  <a:lnTo>
                    <a:pt x="4992139" y="2791513"/>
                  </a:lnTo>
                  <a:lnTo>
                    <a:pt x="0" y="2791513"/>
                  </a:lnTo>
                  <a:close/>
                </a:path>
              </a:pathLst>
            </a:custGeom>
            <a:solidFill>
              <a:srgbClr val="078342"/>
            </a:solidFill>
          </p:spPr>
          <p:txBody>
            <a:bodyPr/>
            <a:lstStyle/>
            <a:p>
              <a:endParaRPr lang="en-US" sz="1200"/>
            </a:p>
          </p:txBody>
        </p:sp>
        <p:sp>
          <p:nvSpPr>
            <p:cNvPr id="4" name="TextBox 4"/>
            <p:cNvSpPr txBox="1"/>
            <p:nvPr/>
          </p:nvSpPr>
          <p:spPr>
            <a:xfrm>
              <a:off x="0" y="-47625"/>
              <a:ext cx="4992139" cy="2839138"/>
            </a:xfrm>
            <a:prstGeom prst="rect">
              <a:avLst/>
            </a:prstGeom>
          </p:spPr>
          <p:txBody>
            <a:bodyPr lIns="33867" tIns="33867" rIns="33867" bIns="33867" rtlCol="0" anchor="ctr"/>
            <a:lstStyle/>
            <a:p>
              <a:pPr algn="ctr">
                <a:lnSpc>
                  <a:spcPts val="2131"/>
                </a:lnSpc>
              </a:pPr>
              <a:endParaRPr sz="1200"/>
            </a:p>
          </p:txBody>
        </p:sp>
      </p:grpSp>
      <p:grpSp>
        <p:nvGrpSpPr>
          <p:cNvPr id="13" name="Group 12">
            <a:extLst>
              <a:ext uri="{FF2B5EF4-FFF2-40B4-BE49-F238E27FC236}">
                <a16:creationId xmlns:a16="http://schemas.microsoft.com/office/drawing/2014/main" id="{39666EF1-DE7E-A812-2CC7-3CB6F295B514}"/>
              </a:ext>
            </a:extLst>
          </p:cNvPr>
          <p:cNvGrpSpPr/>
          <p:nvPr/>
        </p:nvGrpSpPr>
        <p:grpSpPr>
          <a:xfrm>
            <a:off x="10668000" y="5257800"/>
            <a:ext cx="1436654" cy="1422479"/>
            <a:chOff x="15925800" y="7581782"/>
            <a:chExt cx="2154981" cy="2133718"/>
          </a:xfrm>
        </p:grpSpPr>
        <p:sp>
          <p:nvSpPr>
            <p:cNvPr id="10" name="Flowchart: Connector 9">
              <a:extLst>
                <a:ext uri="{FF2B5EF4-FFF2-40B4-BE49-F238E27FC236}">
                  <a16:creationId xmlns:a16="http://schemas.microsoft.com/office/drawing/2014/main" id="{388A758E-F922-4625-E06F-A1F00A10263D}"/>
                </a:ext>
              </a:extLst>
            </p:cNvPr>
            <p:cNvSpPr/>
            <p:nvPr/>
          </p:nvSpPr>
          <p:spPr>
            <a:xfrm>
              <a:off x="15925800" y="7581782"/>
              <a:ext cx="2154981" cy="2133718"/>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4" descr="Logo&#10;&#10;Description automatically generated">
              <a:extLst>
                <a:ext uri="{FF2B5EF4-FFF2-40B4-BE49-F238E27FC236}">
                  <a16:creationId xmlns:a16="http://schemas.microsoft.com/office/drawing/2014/main" id="{872FBBCA-4FD5-A3AB-CEBC-E1A5691E7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0" y="7658100"/>
              <a:ext cx="1981200" cy="20097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E2003D2A-F7EF-6F0E-AE19-0F13A164574F}"/>
              </a:ext>
            </a:extLst>
          </p:cNvPr>
          <p:cNvSpPr txBox="1">
            <a:spLocks/>
          </p:cNvSpPr>
          <p:nvPr/>
        </p:nvSpPr>
        <p:spPr>
          <a:xfrm>
            <a:off x="140582" y="6796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mn-lt"/>
                <a:cs typeface="Aharoni" panose="02010803020104030203" pitchFamily="2" charset="-79"/>
              </a:rPr>
              <a:t>How to stay informed?</a:t>
            </a:r>
          </a:p>
        </p:txBody>
      </p:sp>
      <p:pic>
        <p:nvPicPr>
          <p:cNvPr id="7" name="Picture 6" descr="Graphical user interface, website&#10;&#10;AI-generated content may be incorrect.">
            <a:extLst>
              <a:ext uri="{FF2B5EF4-FFF2-40B4-BE49-F238E27FC236}">
                <a16:creationId xmlns:a16="http://schemas.microsoft.com/office/drawing/2014/main" id="{837323D5-E679-A2C0-A2DC-B7682766744B}"/>
              </a:ext>
            </a:extLst>
          </p:cNvPr>
          <p:cNvPicPr>
            <a:picLocks noChangeAspect="1"/>
          </p:cNvPicPr>
          <p:nvPr/>
        </p:nvPicPr>
        <p:blipFill>
          <a:blip r:embed="rId3"/>
          <a:srcRect l="21635" t="3414" r="-1" b="2728"/>
          <a:stretch>
            <a:fillRect/>
          </a:stretch>
        </p:blipFill>
        <p:spPr>
          <a:xfrm>
            <a:off x="1150374" y="1137805"/>
            <a:ext cx="4084269" cy="4582389"/>
          </a:xfrm>
          <a:prstGeom prst="rect">
            <a:avLst/>
          </a:prstGeom>
          <a:ln>
            <a:solidFill>
              <a:srgbClr val="078342"/>
            </a:solidFill>
          </a:ln>
        </p:spPr>
      </p:pic>
      <p:sp>
        <p:nvSpPr>
          <p:cNvPr id="8" name="Subtitle 2">
            <a:extLst>
              <a:ext uri="{FF2B5EF4-FFF2-40B4-BE49-F238E27FC236}">
                <a16:creationId xmlns:a16="http://schemas.microsoft.com/office/drawing/2014/main" id="{5DC8BBDD-20FD-D59C-7BFE-B7993DFED561}"/>
              </a:ext>
            </a:extLst>
          </p:cNvPr>
          <p:cNvSpPr txBox="1">
            <a:spLocks/>
          </p:cNvSpPr>
          <p:nvPr/>
        </p:nvSpPr>
        <p:spPr>
          <a:xfrm>
            <a:off x="5953592" y="2238911"/>
            <a:ext cx="4765208" cy="24510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a:solidFill>
                  <a:schemeClr val="bg1"/>
                </a:solidFill>
                <a:cs typeface="Aharoni" panose="02010803020104030203" pitchFamily="2" charset="-79"/>
                <a:hlinkClick r:id="rId4">
                  <a:extLst>
                    <a:ext uri="{A12FA001-AC4F-418D-AE19-62706E023703}">
                      <ahyp:hlinkClr xmlns:ahyp="http://schemas.microsoft.com/office/drawing/2018/hyperlinkcolor" val="tx"/>
                    </a:ext>
                  </a:extLst>
                </a:hlinkClick>
              </a:rPr>
              <a:t>Subscribe to the Weekly Agricultural Report.</a:t>
            </a:r>
            <a:endParaRPr lang="en-US" sz="3200" b="1">
              <a:solidFill>
                <a:schemeClr val="bg1"/>
              </a:solidFill>
              <a:cs typeface="Aharoni" panose="02010803020104030203" pitchFamily="2" charset="-79"/>
            </a:endParaRPr>
          </a:p>
          <a:p>
            <a:pPr marL="0" indent="0" algn="ctr">
              <a:buFont typeface="Arial" panose="020B0604020202020204" pitchFamily="34" charset="0"/>
              <a:buNone/>
            </a:pPr>
            <a:r>
              <a:rPr lang="en-US" sz="3200" b="1">
                <a:solidFill>
                  <a:schemeClr val="bg1"/>
                </a:solidFill>
                <a:cs typeface="Aharoni" panose="02010803020104030203" pitchFamily="2" charset="-79"/>
              </a:rPr>
              <a:t>Check our </a:t>
            </a:r>
            <a:r>
              <a:rPr lang="en-US" sz="3200" b="1">
                <a:solidFill>
                  <a:schemeClr val="bg1"/>
                </a:solidFill>
                <a:cs typeface="Aharoni" panose="02010803020104030203" pitchFamily="2" charset="-79"/>
                <a:hlinkClick r:id="rId5">
                  <a:extLst>
                    <a:ext uri="{A12FA001-AC4F-418D-AE19-62706E023703}">
                      <ahyp:hlinkClr xmlns:ahyp="http://schemas.microsoft.com/office/drawing/2018/hyperlinkcolor" val="tx"/>
                    </a:ext>
                  </a:extLst>
                </a:hlinkClick>
              </a:rPr>
              <a:t>website</a:t>
            </a:r>
            <a:r>
              <a:rPr lang="en-US" sz="3200" b="1">
                <a:solidFill>
                  <a:schemeClr val="bg1"/>
                </a:solidFill>
                <a:cs typeface="Aharoni" panose="02010803020104030203" pitchFamily="2" charset="-79"/>
              </a:rPr>
              <a:t> often.</a:t>
            </a:r>
          </a:p>
          <a:p>
            <a:pPr marL="0" indent="0" algn="ctr">
              <a:buFont typeface="Arial" panose="020B0604020202020204" pitchFamily="34" charset="0"/>
              <a:buNone/>
            </a:pPr>
            <a:r>
              <a:rPr lang="en-US" sz="3200" b="1">
                <a:solidFill>
                  <a:schemeClr val="bg1"/>
                </a:solidFill>
                <a:cs typeface="Aharoni" panose="02010803020104030203" pitchFamily="2" charset="-79"/>
              </a:rPr>
              <a:t>Give us a call!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8698" y="-302103"/>
            <a:ext cx="3142690" cy="7739212"/>
            <a:chOff x="0" y="0"/>
            <a:chExt cx="1241557" cy="3057467"/>
          </a:xfrm>
        </p:grpSpPr>
        <p:sp>
          <p:nvSpPr>
            <p:cNvPr id="3" name="Freeform 3"/>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p>
              <a:endParaRPr lang="en-US" sz="1200"/>
            </a:p>
          </p:txBody>
        </p:sp>
        <p:sp>
          <p:nvSpPr>
            <p:cNvPr id="4" name="TextBox 4"/>
            <p:cNvSpPr txBox="1"/>
            <p:nvPr/>
          </p:nvSpPr>
          <p:spPr>
            <a:xfrm>
              <a:off x="0" y="-47625"/>
              <a:ext cx="1241557" cy="3105092"/>
            </a:xfrm>
            <a:prstGeom prst="rect">
              <a:avLst/>
            </a:prstGeom>
          </p:spPr>
          <p:txBody>
            <a:bodyPr lIns="33867" tIns="33867" rIns="33867" bIns="33867" rtlCol="0" anchor="ctr"/>
            <a:lstStyle/>
            <a:p>
              <a:pPr algn="ctr">
                <a:lnSpc>
                  <a:spcPts val="2131"/>
                </a:lnSpc>
              </a:pPr>
              <a:endParaRPr sz="1200"/>
            </a:p>
          </p:txBody>
        </p:sp>
      </p:grpSp>
      <p:grpSp>
        <p:nvGrpSpPr>
          <p:cNvPr id="18" name="Group 17">
            <a:extLst>
              <a:ext uri="{FF2B5EF4-FFF2-40B4-BE49-F238E27FC236}">
                <a16:creationId xmlns:a16="http://schemas.microsoft.com/office/drawing/2014/main" id="{EBBD004C-F258-BF1E-5DEE-8AF4352AC9FD}"/>
              </a:ext>
            </a:extLst>
          </p:cNvPr>
          <p:cNvGrpSpPr/>
          <p:nvPr/>
        </p:nvGrpSpPr>
        <p:grpSpPr>
          <a:xfrm>
            <a:off x="9424149" y="2676137"/>
            <a:ext cx="1776497" cy="1776497"/>
            <a:chOff x="11088227" y="3964752"/>
            <a:chExt cx="2664745" cy="2664745"/>
          </a:xfrm>
        </p:grpSpPr>
        <p:sp>
          <p:nvSpPr>
            <p:cNvPr id="16" name="Freeform 6">
              <a:extLst>
                <a:ext uri="{FF2B5EF4-FFF2-40B4-BE49-F238E27FC236}">
                  <a16:creationId xmlns:a16="http://schemas.microsoft.com/office/drawing/2014/main" id="{0B957921-4D1F-C423-E2FB-E96CC7C91240}"/>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p>
              <a:endParaRPr lang="en-US" sz="1200"/>
            </a:p>
          </p:txBody>
        </p:sp>
        <p:pic>
          <p:nvPicPr>
            <p:cNvPr id="17" name="Picture 4" descr="Logo&#10;&#10;Description automatically generated">
              <a:extLst>
                <a:ext uri="{FF2B5EF4-FFF2-40B4-BE49-F238E27FC236}">
                  <a16:creationId xmlns:a16="http://schemas.microsoft.com/office/drawing/2014/main" id="{F92F635A-6198-6FBD-D821-EC1DD0E3C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1">
            <a:extLst>
              <a:ext uri="{FF2B5EF4-FFF2-40B4-BE49-F238E27FC236}">
                <a16:creationId xmlns:a16="http://schemas.microsoft.com/office/drawing/2014/main" id="{120151A7-2C6B-CE9B-001F-1D884A7FA58F}"/>
              </a:ext>
            </a:extLst>
          </p:cNvPr>
          <p:cNvSpPr txBox="1">
            <a:spLocks/>
          </p:cNvSpPr>
          <p:nvPr/>
        </p:nvSpPr>
        <p:spPr>
          <a:xfrm>
            <a:off x="3352180" y="1095665"/>
            <a:ext cx="6381874" cy="17401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cs typeface="Aharoni" panose="02010803020104030203" pitchFamily="2" charset="-79"/>
              </a:rPr>
              <a:t>Questions?</a:t>
            </a:r>
            <a:br>
              <a:rPr lang="en-US" b="1">
                <a:latin typeface="+mn-lt"/>
                <a:cs typeface="Aharoni" panose="02010803020104030203" pitchFamily="2" charset="-79"/>
              </a:rPr>
            </a:br>
            <a:r>
              <a:rPr lang="en-US" sz="2800" b="1">
                <a:latin typeface="+mn-lt"/>
                <a:cs typeface="Aharoni" panose="02010803020104030203" pitchFamily="2" charset="-79"/>
              </a:rPr>
              <a:t>You can also reach out after this workshop via:</a:t>
            </a:r>
            <a:endParaRPr lang="en-US" b="1">
              <a:latin typeface="+mn-lt"/>
              <a:cs typeface="Aharoni" panose="02010803020104030203" pitchFamily="2" charset="-79"/>
            </a:endParaRPr>
          </a:p>
        </p:txBody>
      </p:sp>
      <p:sp>
        <p:nvSpPr>
          <p:cNvPr id="6" name="TextBox 5">
            <a:extLst>
              <a:ext uri="{FF2B5EF4-FFF2-40B4-BE49-F238E27FC236}">
                <a16:creationId xmlns:a16="http://schemas.microsoft.com/office/drawing/2014/main" id="{729A78A0-C423-1AC8-0B0E-32C0A3A7F9ED}"/>
              </a:ext>
            </a:extLst>
          </p:cNvPr>
          <p:cNvSpPr txBox="1"/>
          <p:nvPr/>
        </p:nvSpPr>
        <p:spPr>
          <a:xfrm>
            <a:off x="4468880" y="2820110"/>
            <a:ext cx="4148474" cy="954107"/>
          </a:xfrm>
          <a:prstGeom prst="rect">
            <a:avLst/>
          </a:prstGeom>
          <a:noFill/>
        </p:spPr>
        <p:txBody>
          <a:bodyPr wrap="square" rtlCol="0">
            <a:spAutoFit/>
          </a:bodyPr>
          <a:lstStyle/>
          <a:p>
            <a:pPr algn="ctr"/>
            <a:r>
              <a:rPr lang="en-US" sz="2800" b="1">
                <a:cs typeface="Aharoni" panose="02010803020104030203" pitchFamily="2" charset="-79"/>
                <a:hlinkClick r:id="rId3"/>
              </a:rPr>
              <a:t>Alison.Grabarz@ct.gov</a:t>
            </a:r>
            <a:endParaRPr lang="en-US" sz="2800" b="1">
              <a:cs typeface="Aharoni" panose="02010803020104030203" pitchFamily="2" charset="-79"/>
            </a:endParaRPr>
          </a:p>
          <a:p>
            <a:pPr algn="ctr"/>
            <a:r>
              <a:rPr lang="en-US" sz="2800" b="1">
                <a:solidFill>
                  <a:schemeClr val="tx1"/>
                </a:solidFill>
                <a:cs typeface="Aharoni" panose="02010803020104030203" pitchFamily="2" charset="-79"/>
              </a:rPr>
              <a:t>(860) 993-5275</a:t>
            </a:r>
          </a:p>
        </p:txBody>
      </p:sp>
      <p:pic>
        <p:nvPicPr>
          <p:cNvPr id="7" name="Picture 1">
            <a:extLst>
              <a:ext uri="{FF2B5EF4-FFF2-40B4-BE49-F238E27FC236}">
                <a16:creationId xmlns:a16="http://schemas.microsoft.com/office/drawing/2014/main" id="{2782B4F1-5A28-CCCE-1677-33E55C42F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23" y="586280"/>
            <a:ext cx="2769012" cy="3187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78FD5A05-5D8B-45F6-5187-41189C30D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4" y="4486547"/>
            <a:ext cx="2881031" cy="21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1FB28CAD-9B5E-87FC-7562-378FCAC5A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692" y="4497160"/>
            <a:ext cx="2848425" cy="213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1A5ED745-8966-CF50-7F00-8CD54F040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5392" y="4486547"/>
            <a:ext cx="2881031" cy="216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8570048" y="1682775"/>
            <a:ext cx="5483311" cy="5483311"/>
          </a:xfrm>
          <a:custGeom>
            <a:avLst/>
            <a:gdLst/>
            <a:ahLst/>
            <a:cxnLst/>
            <a:rect l="l" t="t" r="r" b="b"/>
            <a:pathLst>
              <a:path w="8224967" h="8224967">
                <a:moveTo>
                  <a:pt x="0" y="0"/>
                </a:moveTo>
                <a:lnTo>
                  <a:pt x="8224967" y="0"/>
                </a:lnTo>
                <a:lnTo>
                  <a:pt x="8224967" y="8224967"/>
                </a:lnTo>
                <a:lnTo>
                  <a:pt x="0" y="822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rot="2700000">
            <a:off x="8862528" y="2004518"/>
            <a:ext cx="4898350" cy="4888435"/>
          </a:xfrm>
          <a:custGeom>
            <a:avLst/>
            <a:gdLst/>
            <a:ahLst/>
            <a:cxnLst/>
            <a:rect l="l" t="t" r="r" b="b"/>
            <a:pathLst>
              <a:path w="7347525" h="7332652">
                <a:moveTo>
                  <a:pt x="0" y="0"/>
                </a:moveTo>
                <a:lnTo>
                  <a:pt x="7347526" y="0"/>
                </a:lnTo>
                <a:lnTo>
                  <a:pt x="7347526" y="7332652"/>
                </a:lnTo>
                <a:lnTo>
                  <a:pt x="0" y="7332652"/>
                </a:lnTo>
                <a:lnTo>
                  <a:pt x="0" y="0"/>
                </a:lnTo>
                <a:close/>
              </a:path>
            </a:pathLst>
          </a:custGeom>
          <a:blipFill>
            <a:blip r:embed="rId4"/>
            <a:stretch>
              <a:fillRect/>
            </a:stretch>
          </a:blipFill>
        </p:spPr>
        <p:txBody>
          <a:bodyPr/>
          <a:lstStyle/>
          <a:p>
            <a:endParaRPr lang="en-US" sz="1200"/>
          </a:p>
        </p:txBody>
      </p:sp>
      <p:grpSp>
        <p:nvGrpSpPr>
          <p:cNvPr id="4" name="Group 4"/>
          <p:cNvGrpSpPr/>
          <p:nvPr/>
        </p:nvGrpSpPr>
        <p:grpSpPr>
          <a:xfrm>
            <a:off x="8051641" y="1146339"/>
            <a:ext cx="6520125" cy="6604793"/>
            <a:chOff x="0" y="0"/>
            <a:chExt cx="3259671" cy="3302000"/>
          </a:xfrm>
        </p:grpSpPr>
        <p:sp>
          <p:nvSpPr>
            <p:cNvPr id="5" name="Freeform 5"/>
            <p:cNvSpPr/>
            <p:nvPr/>
          </p:nvSpPr>
          <p:spPr>
            <a:xfrm>
              <a:off x="0" y="0"/>
              <a:ext cx="3259709" cy="3302000"/>
            </a:xfrm>
            <a:custGeom>
              <a:avLst/>
              <a:gdLst/>
              <a:ahLst/>
              <a:cxnLst/>
              <a:rect l="l" t="t" r="r" b="b"/>
              <a:pathLst>
                <a:path w="3259709" h="3302000">
                  <a:moveTo>
                    <a:pt x="1642491" y="0"/>
                  </a:moveTo>
                  <a:lnTo>
                    <a:pt x="0" y="1625600"/>
                  </a:lnTo>
                  <a:lnTo>
                    <a:pt x="1642491" y="3302000"/>
                  </a:lnTo>
                  <a:lnTo>
                    <a:pt x="3259709" y="1625600"/>
                  </a:lnTo>
                  <a:lnTo>
                    <a:pt x="1642491" y="0"/>
                  </a:lnTo>
                  <a:close/>
                </a:path>
              </a:pathLst>
            </a:custGeom>
            <a:blipFill>
              <a:blip r:embed="rId5"/>
              <a:stretch>
                <a:fillRect l="-26111" r="-26111"/>
              </a:stretch>
            </a:blipFill>
          </p:spPr>
          <p:txBody>
            <a:bodyPr/>
            <a:lstStyle/>
            <a:p>
              <a:endParaRPr lang="en-US" sz="1200"/>
            </a:p>
          </p:txBody>
        </p:sp>
      </p:grpSp>
      <p:sp>
        <p:nvSpPr>
          <p:cNvPr id="10" name="TextBox 10"/>
          <p:cNvSpPr txBox="1"/>
          <p:nvPr/>
        </p:nvSpPr>
        <p:spPr>
          <a:xfrm>
            <a:off x="254118" y="190783"/>
            <a:ext cx="4503466" cy="577081"/>
          </a:xfrm>
          <a:prstGeom prst="rect">
            <a:avLst/>
          </a:prstGeom>
        </p:spPr>
        <p:txBody>
          <a:bodyPr lIns="0" tIns="0" rIns="0" bIns="0" rtlCol="0" anchor="t">
            <a:spAutoFit/>
          </a:bodyPr>
          <a:lstStyle/>
          <a:p>
            <a:pPr>
              <a:lnSpc>
                <a:spcPts val="4492"/>
              </a:lnSpc>
            </a:pPr>
            <a:r>
              <a:rPr lang="en-US" sz="4000" b="1">
                <a:cs typeface="Aharoni" panose="02010803020104030203" pitchFamily="2" charset="-79"/>
              </a:rPr>
              <a:t>Regulatory Services</a:t>
            </a:r>
            <a:endParaRPr lang="en-US" sz="3744" b="1">
              <a:solidFill>
                <a:srgbClr val="000000"/>
              </a:solidFill>
              <a:latin typeface="Gibson 1"/>
              <a:ea typeface="Gibson 1"/>
              <a:cs typeface="Gibson 1"/>
              <a:sym typeface="Gibson 1"/>
            </a:endParaRPr>
          </a:p>
        </p:txBody>
      </p:sp>
      <p:grpSp>
        <p:nvGrpSpPr>
          <p:cNvPr id="12" name="Group 11">
            <a:extLst>
              <a:ext uri="{FF2B5EF4-FFF2-40B4-BE49-F238E27FC236}">
                <a16:creationId xmlns:a16="http://schemas.microsoft.com/office/drawing/2014/main" id="{6FA0F8B1-8CD7-39A2-922D-365016EAEB1C}"/>
              </a:ext>
            </a:extLst>
          </p:cNvPr>
          <p:cNvGrpSpPr/>
          <p:nvPr/>
        </p:nvGrpSpPr>
        <p:grpSpPr>
          <a:xfrm>
            <a:off x="8483600" y="1498600"/>
            <a:ext cx="2082800" cy="2082800"/>
            <a:chOff x="11088227" y="3964752"/>
            <a:chExt cx="2664745" cy="2664745"/>
          </a:xfrm>
        </p:grpSpPr>
        <p:sp>
          <p:nvSpPr>
            <p:cNvPr id="13" name="Freeform 6">
              <a:extLst>
                <a:ext uri="{FF2B5EF4-FFF2-40B4-BE49-F238E27FC236}">
                  <a16:creationId xmlns:a16="http://schemas.microsoft.com/office/drawing/2014/main" id="{477B347D-40B6-09B5-9020-C98F2E2AD48E}"/>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p>
              <a:endParaRPr lang="en-US" sz="1200"/>
            </a:p>
          </p:txBody>
        </p:sp>
        <p:pic>
          <p:nvPicPr>
            <p:cNvPr id="14" name="Picture 4" descr="Logo&#10;&#10;Description automatically generated">
              <a:extLst>
                <a:ext uri="{FF2B5EF4-FFF2-40B4-BE49-F238E27FC236}">
                  <a16:creationId xmlns:a16="http://schemas.microsoft.com/office/drawing/2014/main" id="{4109D343-7279-A5BE-C0DD-FD90266D4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3A85E7D-1EFD-8AFA-AF18-7716B9FA77C5}"/>
              </a:ext>
            </a:extLst>
          </p:cNvPr>
          <p:cNvSpPr txBox="1"/>
          <p:nvPr/>
        </p:nvSpPr>
        <p:spPr>
          <a:xfrm>
            <a:off x="498381" y="988584"/>
            <a:ext cx="6835991" cy="5632311"/>
          </a:xfrm>
          <a:prstGeom prst="rect">
            <a:avLst/>
          </a:prstGeom>
          <a:noFill/>
        </p:spPr>
        <p:txBody>
          <a:bodyPr wrap="square" rtlCol="0">
            <a:spAutoFit/>
          </a:bodyPr>
          <a:lstStyle/>
          <a:p>
            <a:r>
              <a:rPr lang="en-US" sz="2000" dirty="0"/>
              <a:t>Enforces food safety laws relating to:</a:t>
            </a:r>
          </a:p>
          <a:p>
            <a:pPr marL="285750" indent="-285750">
              <a:buFont typeface="Arial" panose="020B0604020202020204" pitchFamily="34" charset="0"/>
              <a:buChar char="•"/>
            </a:pPr>
            <a:r>
              <a:rPr lang="en-US" sz="2000" dirty="0">
                <a:hlinkClick r:id="rId7"/>
              </a:rPr>
              <a:t>Dairy safety </a:t>
            </a:r>
            <a:r>
              <a:rPr lang="en-US" sz="2000" dirty="0"/>
              <a:t>(fluid milk, fluid milk products, and cheese)</a:t>
            </a:r>
          </a:p>
          <a:p>
            <a:pPr marL="742950" lvl="1" indent="-285750">
              <a:buFont typeface="Arial" panose="020B0604020202020204" pitchFamily="34" charset="0"/>
              <a:buChar char="•"/>
            </a:pPr>
            <a:r>
              <a:rPr lang="en-US" sz="2000" dirty="0"/>
              <a:t>Inspection, surveillance, and testing of milk producers, milk processors, and cheese manufacturers, advisory, implementation of the Pasteurized Milk Ordinance (PMO)</a:t>
            </a:r>
          </a:p>
          <a:p>
            <a:pPr marL="285750" indent="-285750">
              <a:buFont typeface="Arial" panose="020B0604020202020204" pitchFamily="34" charset="0"/>
              <a:buChar char="•"/>
            </a:pPr>
            <a:r>
              <a:rPr lang="en-US" sz="2000" dirty="0">
                <a:hlinkClick r:id="rId8"/>
              </a:rPr>
              <a:t>Ag Commodities</a:t>
            </a:r>
          </a:p>
          <a:p>
            <a:pPr marL="742950" lvl="1" indent="-285750">
              <a:buFont typeface="Arial" panose="020B0604020202020204" pitchFamily="34" charset="0"/>
              <a:buChar char="•"/>
            </a:pPr>
            <a:r>
              <a:rPr lang="en-US" sz="2000" dirty="0">
                <a:hlinkClick r:id="rId8"/>
              </a:rPr>
              <a:t>Produce Safety</a:t>
            </a:r>
            <a:r>
              <a:rPr lang="en-US" sz="2000" dirty="0"/>
              <a:t>-Implementation and oversight of Food Safety Modernization Act and CT Good Agricultural Practices</a:t>
            </a:r>
          </a:p>
          <a:p>
            <a:pPr marL="742950" lvl="1" indent="-285750">
              <a:buFont typeface="Arial" panose="020B0604020202020204" pitchFamily="34" charset="0"/>
              <a:buChar char="•"/>
            </a:pPr>
            <a:r>
              <a:rPr lang="en-US" sz="2000" dirty="0"/>
              <a:t>Honey, maple syrup, shell-eggs</a:t>
            </a:r>
          </a:p>
          <a:p>
            <a:pPr marL="742950" lvl="1" indent="-285750">
              <a:buFont typeface="Arial" panose="020B0604020202020204" pitchFamily="34" charset="0"/>
              <a:buChar char="•"/>
            </a:pPr>
            <a:r>
              <a:rPr lang="en-US" sz="2000" dirty="0">
                <a:hlinkClick r:id="rId9"/>
              </a:rPr>
              <a:t>Small poultry slaughter </a:t>
            </a:r>
            <a:r>
              <a:rPr lang="en-US" sz="2000" dirty="0"/>
              <a:t>-CT Small Poultry Processor Inspection Program is available to any poultry producer of not more than five thousand (5,000) turkeys or twenty thousand (20,000) poultry whose products are sold or offered for sale </a:t>
            </a:r>
          </a:p>
          <a:p>
            <a:pPr marL="742950" lvl="1" indent="-285750">
              <a:buFont typeface="Arial" panose="020B0604020202020204" pitchFamily="34" charset="0"/>
              <a:buChar char="•"/>
            </a:pPr>
            <a:r>
              <a:rPr lang="en-US" sz="2000" dirty="0"/>
              <a:t>Animal feed , Seed, Fertilizer- inspection, sampling and label compliance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C864-1827-E170-B5BD-FE1AD1FAA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ED415-A502-903D-E216-6E4B88C11BEF}"/>
              </a:ext>
            </a:extLst>
          </p:cNvPr>
          <p:cNvSpPr>
            <a:spLocks noGrp="1"/>
          </p:cNvSpPr>
          <p:nvPr>
            <p:ph type="title"/>
          </p:nvPr>
        </p:nvSpPr>
        <p:spPr>
          <a:xfrm>
            <a:off x="260437" y="37055"/>
            <a:ext cx="5030972" cy="1325563"/>
          </a:xfrm>
        </p:spPr>
        <p:txBody>
          <a:bodyPr>
            <a:normAutofit/>
          </a:bodyPr>
          <a:lstStyle/>
          <a:p>
            <a:r>
              <a:rPr lang="en-US" b="1">
                <a:latin typeface="+mn-lt"/>
                <a:cs typeface="Aharoni" panose="02010803020104030203" pitchFamily="2" charset="-79"/>
              </a:rPr>
              <a:t>Regulatory Services</a:t>
            </a:r>
          </a:p>
        </p:txBody>
      </p:sp>
      <p:sp>
        <p:nvSpPr>
          <p:cNvPr id="8" name="TextBox 7">
            <a:extLst>
              <a:ext uri="{FF2B5EF4-FFF2-40B4-BE49-F238E27FC236}">
                <a16:creationId xmlns:a16="http://schemas.microsoft.com/office/drawing/2014/main" id="{86024721-6304-54C2-1CD3-7A22D3A5FDB6}"/>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AE8C38A0-B46B-610A-A1B0-952EFF62BB5B}"/>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5BF52C70-606A-C39D-7B0D-ADF5A7A32EA6}"/>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86B3E35D-CCE7-D518-7355-99B4E27FFBFC}"/>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A3D157C5-E991-EB05-4EDA-B52F5C92CE12}"/>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BCC7F705-1224-3512-B87E-8E9C4A89B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40F348E9-D239-B5DC-F853-493E7E6F2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500156C9-1FD4-81E0-2898-FEAB8998F50A}"/>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7" name="TextBox 6">
            <a:extLst>
              <a:ext uri="{FF2B5EF4-FFF2-40B4-BE49-F238E27FC236}">
                <a16:creationId xmlns:a16="http://schemas.microsoft.com/office/drawing/2014/main" id="{3F9756AE-C67B-5F36-FF77-F70764F27449}"/>
              </a:ext>
            </a:extLst>
          </p:cNvPr>
          <p:cNvSpPr txBox="1"/>
          <p:nvPr/>
        </p:nvSpPr>
        <p:spPr>
          <a:xfrm>
            <a:off x="904539" y="1032053"/>
            <a:ext cx="9643720" cy="4708981"/>
          </a:xfrm>
          <a:prstGeom prst="rect">
            <a:avLst/>
          </a:prstGeom>
          <a:noFill/>
        </p:spPr>
        <p:txBody>
          <a:bodyPr wrap="square" rtlCol="0">
            <a:spAutoFit/>
          </a:bodyPr>
          <a:lstStyle/>
          <a:p>
            <a:r>
              <a:rPr lang="en-US" sz="2000" dirty="0"/>
              <a:t>Enforces domestic animal laws relating to:</a:t>
            </a:r>
          </a:p>
          <a:p>
            <a:pPr marL="285750" indent="-285750">
              <a:buFont typeface="Arial" panose="020B0604020202020204" pitchFamily="34" charset="0"/>
              <a:buChar char="•"/>
            </a:pPr>
            <a:r>
              <a:rPr lang="en-US" sz="2000" dirty="0">
                <a:hlinkClick r:id="rId7"/>
              </a:rPr>
              <a:t>Animal control</a:t>
            </a:r>
            <a:endParaRPr lang="en-US" sz="2000" dirty="0"/>
          </a:p>
          <a:p>
            <a:pPr marL="742950" lvl="1" indent="-285750">
              <a:buFont typeface="Arial" panose="020B0604020202020204" pitchFamily="34" charset="0"/>
              <a:buChar char="•"/>
            </a:pPr>
            <a:r>
              <a:rPr lang="en-US" sz="2000" dirty="0"/>
              <a:t>Domestic animals, rabies, animal neglect/abuse investigations. </a:t>
            </a:r>
          </a:p>
          <a:p>
            <a:pPr marL="742950" lvl="1" indent="-285750">
              <a:buFont typeface="Arial" panose="020B0604020202020204" pitchFamily="34" charset="0"/>
              <a:buChar char="•"/>
            </a:pPr>
            <a:r>
              <a:rPr lang="en-US" sz="2000" dirty="0"/>
              <a:t>Inspections of commercial kennels, pet stores, training, and grooming facilities</a:t>
            </a:r>
          </a:p>
          <a:p>
            <a:pPr marL="285750" indent="-285750">
              <a:buFont typeface="Arial" panose="020B0604020202020204" pitchFamily="34" charset="0"/>
              <a:buChar char="•"/>
            </a:pPr>
            <a:r>
              <a:rPr lang="en-US" sz="2000" dirty="0">
                <a:hlinkClick r:id="rId8"/>
              </a:rPr>
              <a:t>Animal population control</a:t>
            </a:r>
            <a:endParaRPr lang="en-US" sz="2000" dirty="0"/>
          </a:p>
          <a:p>
            <a:pPr marL="742950" lvl="1" indent="-285750">
              <a:buFont typeface="Arial" panose="020B0604020202020204" pitchFamily="34" charset="0"/>
              <a:buChar char="•"/>
            </a:pPr>
            <a:r>
              <a:rPr lang="en-US" sz="2000" dirty="0"/>
              <a:t>Information on dog and cat spay/neuter programs</a:t>
            </a:r>
          </a:p>
          <a:p>
            <a:pPr marL="742950" lvl="1" indent="-285750">
              <a:buFont typeface="Arial" panose="020B0604020202020204" pitchFamily="34" charset="0"/>
              <a:buChar char="•"/>
            </a:pPr>
            <a:r>
              <a:rPr lang="en-US" sz="2000" dirty="0"/>
              <a:t>Vaccinations</a:t>
            </a:r>
          </a:p>
          <a:p>
            <a:pPr marL="742950" lvl="1" indent="-285750">
              <a:buFont typeface="Arial" panose="020B0604020202020204" pitchFamily="34" charset="0"/>
              <a:buChar char="•"/>
            </a:pPr>
            <a:r>
              <a:rPr lang="en-US" sz="2000" dirty="0"/>
              <a:t>Application to license dogs</a:t>
            </a:r>
          </a:p>
          <a:p>
            <a:pPr marL="742950" lvl="1" indent="-285750">
              <a:buFont typeface="Arial" panose="020B0604020202020204" pitchFamily="34" charset="0"/>
              <a:buChar char="•"/>
            </a:pPr>
            <a:r>
              <a:rPr lang="en-US" sz="2000" dirty="0"/>
              <a:t>The CT vanity plate for vehicles known as the "pet" plate program</a:t>
            </a:r>
          </a:p>
          <a:p>
            <a:pPr marL="742950" lvl="1" indent="-285750">
              <a:buFont typeface="Arial" panose="020B0604020202020204" pitchFamily="34" charset="0"/>
              <a:buChar char="•"/>
            </a:pPr>
            <a:r>
              <a:rPr lang="en-US" sz="2000" dirty="0"/>
              <a:t>The feral cat grant program</a:t>
            </a:r>
          </a:p>
          <a:p>
            <a:pPr marL="285750" indent="-285750">
              <a:buFont typeface="Arial" panose="020B0604020202020204" pitchFamily="34" charset="0"/>
              <a:buChar char="•"/>
            </a:pPr>
            <a:r>
              <a:rPr lang="en-US" sz="2000" dirty="0">
                <a:hlinkClick r:id="rId9"/>
              </a:rPr>
              <a:t>State Veterinarian</a:t>
            </a:r>
            <a:r>
              <a:rPr lang="en-US" sz="2000" dirty="0"/>
              <a:t>/</a:t>
            </a:r>
            <a:r>
              <a:rPr lang="en-US" sz="2000" dirty="0">
                <a:hlinkClick r:id="rId10"/>
              </a:rPr>
              <a:t>animal health </a:t>
            </a:r>
            <a:endParaRPr lang="en-US" sz="2000" dirty="0"/>
          </a:p>
          <a:p>
            <a:pPr marL="742950" lvl="1" indent="-285750">
              <a:buFont typeface="Arial" panose="020B0604020202020204" pitchFamily="34" charset="0"/>
              <a:buChar char="•"/>
            </a:pPr>
            <a:r>
              <a:rPr lang="en-US" sz="2000" dirty="0"/>
              <a:t>Livestock, poultry, and animal disease surveillance/traceability</a:t>
            </a:r>
          </a:p>
          <a:p>
            <a:pPr marL="742950" lvl="1" indent="-285750">
              <a:buFont typeface="Arial" panose="020B0604020202020204" pitchFamily="34" charset="0"/>
              <a:buChar char="•"/>
            </a:pPr>
            <a:r>
              <a:rPr lang="en-US" sz="2000" dirty="0"/>
              <a:t>Poultry or Bird Import </a:t>
            </a:r>
            <a:r>
              <a:rPr lang="en-US" sz="2000" dirty="0">
                <a:hlinkClick r:id="rId11"/>
              </a:rPr>
              <a:t>permit</a:t>
            </a:r>
            <a:endParaRPr lang="en-US" sz="2000" dirty="0"/>
          </a:p>
          <a:p>
            <a:pPr marL="742950" lvl="1" indent="-285750">
              <a:buFont typeface="Arial" panose="020B0604020202020204" pitchFamily="34" charset="0"/>
              <a:buChar char="•"/>
            </a:pPr>
            <a:r>
              <a:rPr lang="en-US" sz="2000" dirty="0"/>
              <a:t>Livestock Importation </a:t>
            </a:r>
            <a:r>
              <a:rPr lang="en-US" sz="2000" dirty="0">
                <a:hlinkClick r:id="rId12"/>
              </a:rPr>
              <a:t>permit</a:t>
            </a:r>
            <a:endParaRPr lang="en-US" sz="2000" dirty="0"/>
          </a:p>
          <a:p>
            <a:pPr marL="742950" lvl="1" indent="-285750">
              <a:buFont typeface="Arial" panose="020B0604020202020204" pitchFamily="34" charset="0"/>
              <a:buChar char="•"/>
            </a:pPr>
            <a:endParaRPr lang="en-US" sz="2000" dirty="0"/>
          </a:p>
        </p:txBody>
      </p:sp>
      <p:pic>
        <p:nvPicPr>
          <p:cNvPr id="3074" name="Picture 2" descr="CT State Animal Control Officer inspecting kennel">
            <a:extLst>
              <a:ext uri="{FF2B5EF4-FFF2-40B4-BE49-F238E27FC236}">
                <a16:creationId xmlns:a16="http://schemas.microsoft.com/office/drawing/2014/main" id="{6B06970E-2BB2-24AB-687C-187E20403A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0711" y="2497239"/>
            <a:ext cx="2181650" cy="290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6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7FA70-CC97-D7F2-FD91-D14B4D3B8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F5DAD-EEBD-4382-398D-A4D541B7D159}"/>
              </a:ext>
            </a:extLst>
          </p:cNvPr>
          <p:cNvSpPr>
            <a:spLocks noGrp="1"/>
          </p:cNvSpPr>
          <p:nvPr>
            <p:ph type="title"/>
          </p:nvPr>
        </p:nvSpPr>
        <p:spPr>
          <a:xfrm>
            <a:off x="260437" y="37055"/>
            <a:ext cx="5030972" cy="1325563"/>
          </a:xfrm>
        </p:spPr>
        <p:txBody>
          <a:bodyPr>
            <a:normAutofit/>
          </a:bodyPr>
          <a:lstStyle/>
          <a:p>
            <a:r>
              <a:rPr lang="en-US" b="1">
                <a:latin typeface="+mn-lt"/>
                <a:cs typeface="Aharoni" panose="02010803020104030203" pitchFamily="2" charset="-79"/>
              </a:rPr>
              <a:t>Regulatory Services</a:t>
            </a:r>
          </a:p>
        </p:txBody>
      </p:sp>
      <p:sp>
        <p:nvSpPr>
          <p:cNvPr id="8" name="TextBox 7">
            <a:extLst>
              <a:ext uri="{FF2B5EF4-FFF2-40B4-BE49-F238E27FC236}">
                <a16:creationId xmlns:a16="http://schemas.microsoft.com/office/drawing/2014/main" id="{BC71E2F3-6416-2E62-72DB-EE8AFD970A6D}"/>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D667DEF2-D5FC-3D3F-895A-25EC9F7E70F3}"/>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90EFF2A9-8C64-64BA-2D25-DE15C44B23DA}"/>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B73560F7-7A69-7658-DB29-E7E43854700C}"/>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B749AE4B-010C-B2BA-C89D-30DCE415D8B4}"/>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FDA9A9C7-7CF8-A01D-F50E-C644E21E0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435975F8-B097-1BCE-7B5C-C9A69E24E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A911201D-38B2-5902-7532-08FEDB6E54FA}"/>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 name="TextBox 2">
            <a:extLst>
              <a:ext uri="{FF2B5EF4-FFF2-40B4-BE49-F238E27FC236}">
                <a16:creationId xmlns:a16="http://schemas.microsoft.com/office/drawing/2014/main" id="{64D424C8-F745-2019-9858-B9C283951E94}"/>
              </a:ext>
            </a:extLst>
          </p:cNvPr>
          <p:cNvSpPr txBox="1"/>
          <p:nvPr/>
        </p:nvSpPr>
        <p:spPr>
          <a:xfrm>
            <a:off x="697709" y="1141420"/>
            <a:ext cx="9611646" cy="4401205"/>
          </a:xfrm>
          <a:prstGeom prst="rect">
            <a:avLst/>
          </a:prstGeom>
          <a:noFill/>
        </p:spPr>
        <p:txBody>
          <a:bodyPr wrap="square" rtlCol="0">
            <a:spAutoFit/>
          </a:bodyPr>
          <a:lstStyle/>
          <a:p>
            <a:r>
              <a:rPr lang="en-US" sz="2000" dirty="0"/>
              <a:t>Regulates:</a:t>
            </a:r>
          </a:p>
          <a:p>
            <a:pPr marL="285750" indent="-285750">
              <a:buFont typeface="Arial" panose="020B0604020202020204" pitchFamily="34" charset="0"/>
              <a:buChar char="•"/>
            </a:pPr>
            <a:r>
              <a:rPr lang="en-US" sz="2000" dirty="0">
                <a:hlinkClick r:id="rId7"/>
              </a:rPr>
              <a:t>Growing hemp</a:t>
            </a:r>
            <a:endParaRPr lang="en-US" sz="2000" dirty="0"/>
          </a:p>
          <a:p>
            <a:pPr marL="742950" lvl="1" indent="-285750">
              <a:buFont typeface="Arial" panose="020B0604020202020204" pitchFamily="34" charset="0"/>
              <a:buChar char="•"/>
            </a:pPr>
            <a:r>
              <a:rPr lang="en-US" sz="2000" dirty="0"/>
              <a:t>Connecticut has an approved state plan by the USDA for hemp producers.</a:t>
            </a:r>
          </a:p>
          <a:p>
            <a:pPr marL="742950" lvl="1" indent="-285750">
              <a:buFont typeface="Arial" panose="020B0604020202020204" pitchFamily="34" charset="0"/>
              <a:buChar char="•"/>
            </a:pPr>
            <a:r>
              <a:rPr lang="en-US" sz="2000" dirty="0"/>
              <a:t>Under the state plan, is authorized to issue producer licenses, conduct inspections and investigations, issue penalties, promulgate regulations, issue cease and desist orders, issue hold and destroy orders, and other broad powers to regulate the Hemp industry. </a:t>
            </a:r>
          </a:p>
          <a:p>
            <a:pPr marL="285750" indent="-285750">
              <a:buFont typeface="Arial" panose="020B0604020202020204" pitchFamily="34" charset="0"/>
              <a:buChar char="•"/>
            </a:pPr>
            <a:r>
              <a:rPr lang="en-US" sz="2000" dirty="0">
                <a:hlinkClick r:id="rId8"/>
              </a:rPr>
              <a:t>Registering seed</a:t>
            </a:r>
            <a:r>
              <a:rPr lang="en-US" sz="2000" dirty="0"/>
              <a:t>, fertilizer, soil amendment, and liming materials</a:t>
            </a:r>
          </a:p>
          <a:p>
            <a:pPr marL="742950" lvl="1" indent="-285750">
              <a:buFont typeface="Arial" panose="020B0604020202020204" pitchFamily="34" charset="0"/>
              <a:buChar char="•"/>
            </a:pPr>
            <a:r>
              <a:rPr lang="en-US" sz="2000" dirty="0"/>
              <a:t>Samples are collected at retailer, wholesaler, and milling operations and delivered to the CT Ag Experiment Station for testing.</a:t>
            </a:r>
          </a:p>
          <a:p>
            <a:pPr marL="742950" lvl="1" indent="-285750">
              <a:buFont typeface="Arial" panose="020B0604020202020204" pitchFamily="34" charset="0"/>
              <a:buChar char="•"/>
            </a:pPr>
            <a:r>
              <a:rPr lang="en-US" sz="2000" dirty="0"/>
              <a:t>Monitors product labels for compliance with state and federal law. </a:t>
            </a:r>
          </a:p>
          <a:p>
            <a:pPr marL="285750" indent="-285750">
              <a:buFont typeface="Arial" panose="020B0604020202020204" pitchFamily="34" charset="0"/>
              <a:buChar char="•"/>
            </a:pPr>
            <a:r>
              <a:rPr lang="en-US" sz="2000" dirty="0">
                <a:hlinkClick r:id="rId9"/>
              </a:rPr>
              <a:t>Licensing</a:t>
            </a:r>
            <a:r>
              <a:rPr lang="en-US" sz="2000" dirty="0"/>
              <a:t>: </a:t>
            </a:r>
          </a:p>
          <a:p>
            <a:pPr marL="742950" lvl="1" indent="-285750">
              <a:buFont typeface="Arial" panose="020B0604020202020204" pitchFamily="34" charset="0"/>
              <a:buChar char="•"/>
            </a:pPr>
            <a:r>
              <a:rPr lang="en-US" sz="2000" dirty="0"/>
              <a:t>From feed, fertilizer, and seed manufacturers, to pet shops and commercial kennels, to milk processors, raw milk producers, and livestock dealers. </a:t>
            </a:r>
          </a:p>
        </p:txBody>
      </p:sp>
    </p:spTree>
    <p:extLst>
      <p:ext uri="{BB962C8B-B14F-4D97-AF65-F5344CB8AC3E}">
        <p14:creationId xmlns:p14="http://schemas.microsoft.com/office/powerpoint/2010/main" val="72407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AD08-86B3-FC10-DF2F-40996DA8F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50C8E-7626-5B6F-FE59-3529BFA6911C}"/>
              </a:ext>
            </a:extLst>
          </p:cNvPr>
          <p:cNvSpPr>
            <a:spLocks noGrp="1"/>
          </p:cNvSpPr>
          <p:nvPr>
            <p:ph type="title"/>
          </p:nvPr>
        </p:nvSpPr>
        <p:spPr>
          <a:xfrm>
            <a:off x="260437" y="0"/>
            <a:ext cx="5030972" cy="1325563"/>
          </a:xfrm>
        </p:spPr>
        <p:txBody>
          <a:bodyPr>
            <a:normAutofit/>
          </a:bodyPr>
          <a:lstStyle/>
          <a:p>
            <a:r>
              <a:rPr lang="en-US" b="1">
                <a:latin typeface="+mn-lt"/>
                <a:cs typeface="Aharoni" panose="02010803020104030203" pitchFamily="2" charset="-79"/>
              </a:rPr>
              <a:t>Aquaculture</a:t>
            </a:r>
          </a:p>
        </p:txBody>
      </p:sp>
      <p:sp>
        <p:nvSpPr>
          <p:cNvPr id="3" name="Subtitle 2">
            <a:extLst>
              <a:ext uri="{FF2B5EF4-FFF2-40B4-BE49-F238E27FC236}">
                <a16:creationId xmlns:a16="http://schemas.microsoft.com/office/drawing/2014/main" id="{D7C6F20E-76C4-EBA9-571A-EAF2E16A373B}"/>
              </a:ext>
            </a:extLst>
          </p:cNvPr>
          <p:cNvSpPr>
            <a:spLocks noGrp="1"/>
          </p:cNvSpPr>
          <p:nvPr>
            <p:ph idx="1"/>
          </p:nvPr>
        </p:nvSpPr>
        <p:spPr>
          <a:xfrm>
            <a:off x="878958" y="1850176"/>
            <a:ext cx="5217042" cy="2949334"/>
          </a:xfrm>
        </p:spPr>
        <p:txBody>
          <a:bodyPr/>
          <a:lstStyle/>
          <a:p>
            <a:pPr marL="0" indent="0">
              <a:buNone/>
            </a:pPr>
            <a:endParaRPr lang="en-US"/>
          </a:p>
          <a:p>
            <a:endParaRPr lang="en-US"/>
          </a:p>
          <a:p>
            <a:pPr lvl="1"/>
            <a:endParaRPr lang="en-US"/>
          </a:p>
        </p:txBody>
      </p:sp>
      <p:sp>
        <p:nvSpPr>
          <p:cNvPr id="8" name="TextBox 7">
            <a:extLst>
              <a:ext uri="{FF2B5EF4-FFF2-40B4-BE49-F238E27FC236}">
                <a16:creationId xmlns:a16="http://schemas.microsoft.com/office/drawing/2014/main" id="{C3EBA5C5-5BF4-AC7D-2AFA-638B77F907AF}"/>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0E0AAA33-9816-8F55-62DB-001F9C22700A}"/>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A44BEEB7-A102-3ABC-9437-1F34990E56C7}"/>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C14936C6-BFED-437F-E323-635B13E6B26C}"/>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E4D6F7C7-9076-C0FF-CBF4-EA8680ABD2B1}"/>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3C90BD3B-8BF5-DBB7-3F51-95F51470E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D2FEB057-D9E4-8678-55A2-164E43D79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ACB9A4F0-970F-0C92-1158-1E54274A8DC9}"/>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4" name="TextBox 3">
            <a:extLst>
              <a:ext uri="{FF2B5EF4-FFF2-40B4-BE49-F238E27FC236}">
                <a16:creationId xmlns:a16="http://schemas.microsoft.com/office/drawing/2014/main" id="{9DFF93D9-5119-AA86-8470-CF62982051AC}"/>
              </a:ext>
            </a:extLst>
          </p:cNvPr>
          <p:cNvSpPr txBox="1"/>
          <p:nvPr/>
        </p:nvSpPr>
        <p:spPr>
          <a:xfrm>
            <a:off x="697709" y="1139629"/>
            <a:ext cx="9208291" cy="4985980"/>
          </a:xfrm>
          <a:prstGeom prst="rect">
            <a:avLst/>
          </a:prstGeom>
          <a:noFill/>
        </p:spPr>
        <p:txBody>
          <a:bodyPr wrap="square" rtlCol="0">
            <a:spAutoFit/>
          </a:bodyPr>
          <a:lstStyle/>
          <a:p>
            <a:pPr marL="285750" indent="-285750">
              <a:buFont typeface="Arial" panose="020B0604020202020204" pitchFamily="34" charset="0"/>
              <a:buChar char="•"/>
            </a:pPr>
            <a:r>
              <a:rPr lang="en-US" sz="2000">
                <a:hlinkClick r:id="rId7"/>
              </a:rPr>
              <a:t>Oversees</a:t>
            </a:r>
            <a:r>
              <a:rPr lang="en-US" sz="2000"/>
              <a:t> the production, harvest, and sale of aquatic plants (seaweed) and animals</a:t>
            </a:r>
          </a:p>
          <a:p>
            <a:pPr marL="742950" lvl="1" indent="-285750">
              <a:buFont typeface="Arial" panose="020B0604020202020204" pitchFamily="34" charset="0"/>
              <a:buChar char="•"/>
            </a:pPr>
            <a:r>
              <a:rPr lang="en-US" sz="2000"/>
              <a:t>Connecticut </a:t>
            </a:r>
            <a:r>
              <a:rPr lang="en-US" sz="2000" err="1"/>
              <a:t>shellfishing</a:t>
            </a:r>
            <a:r>
              <a:rPr lang="en-US" sz="2000"/>
              <a:t> generated over $16 million in farm-gate sales in 2023</a:t>
            </a:r>
          </a:p>
          <a:p>
            <a:pPr marL="742950" lvl="1" indent="-285750">
              <a:buFont typeface="Arial" panose="020B0604020202020204" pitchFamily="34" charset="0"/>
              <a:buChar char="•"/>
            </a:pPr>
            <a:r>
              <a:rPr lang="en-US" sz="2000"/>
              <a:t>The Connecticut </a:t>
            </a:r>
            <a:r>
              <a:rPr lang="en-US" sz="2000" err="1"/>
              <a:t>shellfishing</a:t>
            </a:r>
            <a:r>
              <a:rPr lang="en-US" sz="2000"/>
              <a:t> industry provides over 300 jobs statewide</a:t>
            </a:r>
          </a:p>
          <a:p>
            <a:pPr marL="742950" lvl="1" indent="-285750">
              <a:buFont typeface="Arial" panose="020B0604020202020204" pitchFamily="34" charset="0"/>
              <a:buChar char="•"/>
            </a:pPr>
            <a:r>
              <a:rPr lang="en-US" sz="2000"/>
              <a:t>More than 61,000 acres of shellfish farms are now under cultivation in CT’s coastal waters</a:t>
            </a:r>
          </a:p>
          <a:p>
            <a:pPr marL="285750" indent="-285750">
              <a:buFont typeface="Arial" panose="020B0604020202020204" pitchFamily="34" charset="0"/>
              <a:buChar char="•"/>
            </a:pPr>
            <a:r>
              <a:rPr lang="en-US" sz="2000">
                <a:hlinkClick r:id="rId8"/>
              </a:rPr>
              <a:t>Enforces</a:t>
            </a:r>
            <a:r>
              <a:rPr lang="en-US" sz="2000"/>
              <a:t> commercial regulations</a:t>
            </a:r>
          </a:p>
          <a:p>
            <a:pPr marL="742950" lvl="1" indent="-285750">
              <a:buFont typeface="Arial" panose="020B0604020202020204" pitchFamily="34" charset="0"/>
              <a:buChar char="•"/>
            </a:pPr>
            <a:r>
              <a:rPr lang="en-US" sz="2000"/>
              <a:t>Industry meetings</a:t>
            </a:r>
          </a:p>
          <a:p>
            <a:pPr marL="742950" lvl="1" indent="-285750">
              <a:buFont typeface="Arial" panose="020B0604020202020204" pitchFamily="34" charset="0"/>
              <a:buChar char="•"/>
            </a:pPr>
            <a:r>
              <a:rPr lang="en-US" sz="2000"/>
              <a:t>Shellfish bed types and management</a:t>
            </a:r>
          </a:p>
          <a:p>
            <a:pPr marL="742950" lvl="1" indent="-285750">
              <a:buFont typeface="Arial" panose="020B0604020202020204" pitchFamily="34" charset="0"/>
              <a:buChar char="•"/>
            </a:pPr>
            <a:r>
              <a:rPr lang="en-US" sz="2000"/>
              <a:t>Direct marketing</a:t>
            </a:r>
          </a:p>
          <a:p>
            <a:pPr marL="285750" indent="-285750">
              <a:buFont typeface="Arial" panose="020B0604020202020204" pitchFamily="34" charset="0"/>
              <a:buChar char="•"/>
            </a:pPr>
            <a:r>
              <a:rPr lang="en-US" sz="2000"/>
              <a:t>Offers training opportunities</a:t>
            </a:r>
          </a:p>
          <a:p>
            <a:pPr marL="742950" lvl="1" indent="-285750">
              <a:buFont typeface="Arial" panose="020B0604020202020204" pitchFamily="34" charset="0"/>
              <a:buChar char="•"/>
            </a:pPr>
            <a:r>
              <a:rPr lang="en-US" sz="2000">
                <a:hlinkClick r:id="rId9"/>
              </a:rPr>
              <a:t>Foundations of Shellfish Farming Training Course</a:t>
            </a:r>
            <a:r>
              <a:rPr lang="en-US" sz="2000"/>
              <a:t>, CT Sea Grant through UConn</a:t>
            </a:r>
          </a:p>
          <a:p>
            <a:pPr marL="285750" indent="-285750">
              <a:buFont typeface="Arial" panose="020B0604020202020204" pitchFamily="34" charset="0"/>
              <a:buChar char="•"/>
            </a:pPr>
            <a:r>
              <a:rPr lang="en-US" sz="2000"/>
              <a:t>Distributes shellfish </a:t>
            </a:r>
            <a:r>
              <a:rPr lang="en-US" sz="2000">
                <a:hlinkClick r:id="rId10"/>
              </a:rPr>
              <a:t>licenses and permits</a:t>
            </a:r>
            <a:endParaRPr lang="en-US" sz="2000"/>
          </a:p>
          <a:p>
            <a:pPr marL="285750" indent="-285750">
              <a:buFont typeface="Arial" panose="020B0604020202020204" pitchFamily="34" charset="0"/>
              <a:buChar char="•"/>
            </a:pPr>
            <a:r>
              <a:rPr lang="en-US" sz="2000"/>
              <a:t>Provides </a:t>
            </a:r>
            <a:r>
              <a:rPr lang="en-US" sz="2000">
                <a:hlinkClick r:id="rId11"/>
              </a:rPr>
              <a:t>recreational</a:t>
            </a:r>
            <a:r>
              <a:rPr lang="en-US" sz="2000"/>
              <a:t> shell fishing maps and guidance</a:t>
            </a:r>
          </a:p>
          <a:p>
            <a:pPr marL="742950" lvl="1" indent="-285750">
              <a:buFont typeface="Arial" panose="020B0604020202020204" pitchFamily="34" charset="0"/>
              <a:buChar char="•"/>
            </a:pPr>
            <a:r>
              <a:rPr lang="en-US" sz="2000"/>
              <a:t>Common shellfish species, shellfish size and daily limit restrictions, and permit fees</a:t>
            </a:r>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2B68F073-5C61-C602-A0BD-F2E5020F92D9}"/>
              </a:ext>
            </a:extLst>
          </p:cNvPr>
          <p:cNvPicPr>
            <a:picLocks noChangeAspect="1"/>
          </p:cNvPicPr>
          <p:nvPr/>
        </p:nvPicPr>
        <p:blipFill>
          <a:blip r:embed="rId12"/>
          <a:stretch>
            <a:fillRect/>
          </a:stretch>
        </p:blipFill>
        <p:spPr>
          <a:xfrm>
            <a:off x="9579176" y="2328092"/>
            <a:ext cx="2231824" cy="1592216"/>
          </a:xfrm>
          <a:prstGeom prst="rect">
            <a:avLst/>
          </a:prstGeom>
        </p:spPr>
      </p:pic>
    </p:spTree>
    <p:extLst>
      <p:ext uri="{BB962C8B-B14F-4D97-AF65-F5344CB8AC3E}">
        <p14:creationId xmlns:p14="http://schemas.microsoft.com/office/powerpoint/2010/main" val="57135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8218-3985-26B2-E694-87649E9E4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909BD-6E28-278B-A396-E2869E773FFF}"/>
              </a:ext>
            </a:extLst>
          </p:cNvPr>
          <p:cNvSpPr>
            <a:spLocks noGrp="1"/>
          </p:cNvSpPr>
          <p:nvPr>
            <p:ph type="title"/>
          </p:nvPr>
        </p:nvSpPr>
        <p:spPr>
          <a:xfrm>
            <a:off x="260437" y="0"/>
            <a:ext cx="5030972" cy="1325563"/>
          </a:xfrm>
        </p:spPr>
        <p:txBody>
          <a:bodyPr>
            <a:normAutofit/>
          </a:bodyPr>
          <a:lstStyle/>
          <a:p>
            <a:r>
              <a:rPr lang="en-US" b="1">
                <a:latin typeface="+mn-lt"/>
                <a:cs typeface="Aharoni" panose="02010803020104030203" pitchFamily="2" charset="-79"/>
              </a:rPr>
              <a:t>Aquaculture</a:t>
            </a:r>
          </a:p>
        </p:txBody>
      </p:sp>
      <p:sp>
        <p:nvSpPr>
          <p:cNvPr id="8" name="TextBox 7">
            <a:extLst>
              <a:ext uri="{FF2B5EF4-FFF2-40B4-BE49-F238E27FC236}">
                <a16:creationId xmlns:a16="http://schemas.microsoft.com/office/drawing/2014/main" id="{FFBE0828-B110-A864-B4F1-9E35B1C8AB30}"/>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FE37515D-D901-7613-058B-1E3295E575DE}"/>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3BB84CDD-0B97-102D-5411-D990982CF787}"/>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8F93206D-9617-7338-47F9-E5BDAD654049}"/>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F6BE0572-C233-8140-5B18-E5D585849FB0}"/>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CFDF9297-DFDF-B72F-24DF-5D336F3A6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6B90CDE4-99E4-AB54-B2D0-C183A3354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79EEC074-3351-015B-AE23-549B2579A0B7}"/>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4" name="TextBox 3">
            <a:extLst>
              <a:ext uri="{FF2B5EF4-FFF2-40B4-BE49-F238E27FC236}">
                <a16:creationId xmlns:a16="http://schemas.microsoft.com/office/drawing/2014/main" id="{3562FC23-513E-161A-E20D-CE278C843668}"/>
              </a:ext>
            </a:extLst>
          </p:cNvPr>
          <p:cNvSpPr txBox="1"/>
          <p:nvPr/>
        </p:nvSpPr>
        <p:spPr>
          <a:xfrm>
            <a:off x="697709" y="1469571"/>
            <a:ext cx="6640155" cy="4062651"/>
          </a:xfrm>
          <a:prstGeom prst="rect">
            <a:avLst/>
          </a:prstGeom>
          <a:noFill/>
        </p:spPr>
        <p:txBody>
          <a:bodyPr wrap="square" rtlCol="0">
            <a:spAutoFit/>
          </a:bodyPr>
          <a:lstStyle/>
          <a:p>
            <a:pPr marL="285750" indent="-285750">
              <a:buFont typeface="Arial" panose="020B0604020202020204" pitchFamily="34" charset="0"/>
              <a:buChar char="•"/>
            </a:pPr>
            <a:r>
              <a:rPr lang="en-US" sz="2000">
                <a:hlinkClick r:id="rId7"/>
              </a:rPr>
              <a:t>Laboratory Services</a:t>
            </a:r>
            <a:endParaRPr lang="en-US" sz="2000"/>
          </a:p>
          <a:p>
            <a:pPr marL="742950" lvl="1" indent="-285750">
              <a:buFont typeface="Arial" panose="020B0604020202020204" pitchFamily="34" charset="0"/>
              <a:buChar char="•"/>
            </a:pPr>
            <a:r>
              <a:rPr lang="en-US" sz="2000"/>
              <a:t>Conducts seawater and shellfish tissue testing to ensure food safety standards are adhered to</a:t>
            </a:r>
          </a:p>
          <a:p>
            <a:pPr marL="742950" lvl="1" indent="-285750">
              <a:buFont typeface="Arial" panose="020B0604020202020204" pitchFamily="34" charset="0"/>
              <a:buChar char="•"/>
            </a:pPr>
            <a:r>
              <a:rPr lang="en-US" sz="2000"/>
              <a:t>Viral testing</a:t>
            </a:r>
          </a:p>
          <a:p>
            <a:pPr marL="742950" lvl="1" indent="-285750">
              <a:buFont typeface="Arial" panose="020B0604020202020204" pitchFamily="34" charset="0"/>
              <a:buChar char="•"/>
            </a:pPr>
            <a:r>
              <a:rPr lang="en-US" sz="2000"/>
              <a:t>Harmful algal bloom and biotoxin testing</a:t>
            </a:r>
          </a:p>
          <a:p>
            <a:pPr marL="742950" lvl="1" indent="-285750">
              <a:buFont typeface="Arial" panose="020B0604020202020204" pitchFamily="34" charset="0"/>
              <a:buChar char="•"/>
            </a:pPr>
            <a:r>
              <a:rPr lang="en-US" sz="2000"/>
              <a:t>Vibrio testing</a:t>
            </a:r>
          </a:p>
          <a:p>
            <a:pPr marL="285750" indent="-285750">
              <a:buFont typeface="Arial" panose="020B0604020202020204" pitchFamily="34" charset="0"/>
              <a:buChar char="•"/>
            </a:pPr>
            <a:r>
              <a:rPr lang="en-US" sz="2000"/>
              <a:t>Testing especially important after large rainfall events</a:t>
            </a:r>
          </a:p>
          <a:p>
            <a:pPr marL="742950" lvl="1" indent="-285750">
              <a:buFont typeface="Arial" panose="020B0604020202020204" pitchFamily="34" charset="0"/>
              <a:buChar char="•"/>
            </a:pPr>
            <a:r>
              <a:rPr lang="en-US" sz="2000"/>
              <a:t>Results may result in area closures</a:t>
            </a:r>
          </a:p>
          <a:p>
            <a:pPr marL="285750" indent="-285750">
              <a:buFont typeface="Arial" panose="020B0604020202020204" pitchFamily="34" charset="0"/>
              <a:buChar char="•"/>
            </a:pPr>
            <a:r>
              <a:rPr lang="en-US" sz="2000"/>
              <a:t>Partners with organizations administering </a:t>
            </a:r>
            <a:r>
              <a:rPr lang="en-US" sz="2000">
                <a:hlinkClick r:id="rId8"/>
              </a:rPr>
              <a:t>shell-recycling programs </a:t>
            </a:r>
            <a:r>
              <a:rPr lang="en-US" sz="2000"/>
              <a:t>to rehabilitate shellfish beds and the surrounding ecosystem</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a:p>
        </p:txBody>
      </p:sp>
      <p:pic>
        <p:nvPicPr>
          <p:cNvPr id="2050" name="Picture 2">
            <a:extLst>
              <a:ext uri="{FF2B5EF4-FFF2-40B4-BE49-F238E27FC236}">
                <a16:creationId xmlns:a16="http://schemas.microsoft.com/office/drawing/2014/main" id="{8EE84A43-0F2A-5B63-28DA-EF35CB7B5B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1469" y="805543"/>
            <a:ext cx="3173186" cy="21154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yster Seed">
            <a:extLst>
              <a:ext uri="{FF2B5EF4-FFF2-40B4-BE49-F238E27FC236}">
                <a16:creationId xmlns:a16="http://schemas.microsoft.com/office/drawing/2014/main" id="{4B1F3BAE-914A-EDD9-C66C-942CBEC355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5828" y="3065008"/>
            <a:ext cx="2634343" cy="197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8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CAD1-2E74-DE97-DF21-1521AB460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A86B1-F693-10B7-F6C5-DE8623FDDC78}"/>
              </a:ext>
            </a:extLst>
          </p:cNvPr>
          <p:cNvSpPr>
            <a:spLocks noGrp="1"/>
          </p:cNvSpPr>
          <p:nvPr>
            <p:ph type="title"/>
          </p:nvPr>
        </p:nvSpPr>
        <p:spPr>
          <a:xfrm>
            <a:off x="140582" y="76604"/>
            <a:ext cx="6368143" cy="1325563"/>
          </a:xfrm>
        </p:spPr>
        <p:txBody>
          <a:bodyPr>
            <a:normAutofit/>
          </a:bodyPr>
          <a:lstStyle/>
          <a:p>
            <a:r>
              <a:rPr lang="en-US" b="1">
                <a:latin typeface="+mn-lt"/>
                <a:cs typeface="Aharoni" panose="02010803020104030203" pitchFamily="2" charset="-79"/>
              </a:rPr>
              <a:t>Agricultural Development</a:t>
            </a:r>
          </a:p>
        </p:txBody>
      </p:sp>
      <p:sp>
        <p:nvSpPr>
          <p:cNvPr id="8" name="TextBox 7">
            <a:extLst>
              <a:ext uri="{FF2B5EF4-FFF2-40B4-BE49-F238E27FC236}">
                <a16:creationId xmlns:a16="http://schemas.microsoft.com/office/drawing/2014/main" id="{FDBDF454-8EEE-F275-7AB5-60F9734B74C3}"/>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16EABF5E-89FF-D95E-F57C-3F1BEF2E4861}"/>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F0F7484E-3851-605D-975B-A7A54C4639C7}"/>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EAF4A4C8-56E5-9873-BB4E-7627D06601D1}"/>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D9807326-44A3-D20A-7C0C-BD8A4C2933A4}"/>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911B4613-76C9-B889-7EAE-6FD2EFDCE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D2C880A4-517A-A556-0F0C-6A3517D92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8ED3476B-024A-B297-B403-5F9F3C3BDD68}"/>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4" name="TextBox 3">
            <a:extLst>
              <a:ext uri="{FF2B5EF4-FFF2-40B4-BE49-F238E27FC236}">
                <a16:creationId xmlns:a16="http://schemas.microsoft.com/office/drawing/2014/main" id="{9C11CC4E-8071-6DA1-C249-6E2E136A732E}"/>
              </a:ext>
            </a:extLst>
          </p:cNvPr>
          <p:cNvSpPr txBox="1"/>
          <p:nvPr/>
        </p:nvSpPr>
        <p:spPr>
          <a:xfrm>
            <a:off x="697709" y="1060173"/>
            <a:ext cx="6368143" cy="5324535"/>
          </a:xfrm>
          <a:prstGeom prst="rect">
            <a:avLst/>
          </a:prstGeom>
          <a:noFill/>
        </p:spPr>
        <p:txBody>
          <a:bodyPr wrap="square" rtlCol="0">
            <a:spAutoFit/>
          </a:bodyPr>
          <a:lstStyle/>
          <a:p>
            <a:pPr marL="285750" indent="-285750">
              <a:buFont typeface="Arial" panose="020B0604020202020204" pitchFamily="34" charset="0"/>
              <a:buChar char="•"/>
            </a:pPr>
            <a:r>
              <a:rPr lang="en-US" sz="2000"/>
              <a:t>Assist persons in entering, diversifying and expanding their agricultural businesses</a:t>
            </a:r>
          </a:p>
          <a:p>
            <a:pPr marL="742950" lvl="1" indent="-285750">
              <a:buFont typeface="Arial" panose="020B0604020202020204" pitchFamily="34" charset="0"/>
              <a:buChar char="•"/>
            </a:pPr>
            <a:r>
              <a:rPr lang="en-US" sz="2000"/>
              <a:t>Administers various State &amp; Federal </a:t>
            </a:r>
            <a:r>
              <a:rPr lang="en-US" sz="2000">
                <a:hlinkClick r:id="rId7"/>
              </a:rPr>
              <a:t>grant programs</a:t>
            </a:r>
            <a:endParaRPr lang="en-US" sz="2000"/>
          </a:p>
          <a:p>
            <a:pPr marL="742950" lvl="1" indent="-285750">
              <a:buFont typeface="Arial" panose="020B0604020202020204" pitchFamily="34" charset="0"/>
              <a:buChar char="•"/>
            </a:pPr>
            <a:r>
              <a:rPr lang="en-US" sz="2000"/>
              <a:t>Offers educational workshops/trainings related to applying for grants, marketing, and branding</a:t>
            </a:r>
          </a:p>
          <a:p>
            <a:pPr marL="742950" lvl="1" indent="-285750">
              <a:buFont typeface="Arial" panose="020B0604020202020204" pitchFamily="34" charset="0"/>
              <a:buChar char="•"/>
            </a:pPr>
            <a:r>
              <a:rPr lang="en-US" sz="2000">
                <a:hlinkClick r:id="rId8"/>
              </a:rPr>
              <a:t>Technical assistance </a:t>
            </a:r>
            <a:r>
              <a:rPr lang="en-US" sz="2000"/>
              <a:t>available</a:t>
            </a:r>
          </a:p>
          <a:p>
            <a:pPr marL="742950" lvl="1" indent="-285750">
              <a:buFont typeface="Arial" panose="020B0604020202020204" pitchFamily="34" charset="0"/>
              <a:buChar char="•"/>
            </a:pPr>
            <a:r>
              <a:rPr lang="en-US" sz="2000">
                <a:hlinkClick r:id="rId9"/>
              </a:rPr>
              <a:t>Growing a Farm Business</a:t>
            </a:r>
            <a:endParaRPr lang="en-US" sz="2000"/>
          </a:p>
          <a:p>
            <a:pPr marL="285750" indent="-285750">
              <a:buFont typeface="Arial" panose="020B0604020202020204" pitchFamily="34" charset="0"/>
              <a:buChar char="•"/>
            </a:pPr>
            <a:r>
              <a:rPr lang="en-US" sz="2000">
                <a:hlinkClick r:id="rId10"/>
              </a:rPr>
              <a:t>Food Export Program</a:t>
            </a:r>
            <a:endParaRPr lang="en-US" sz="2000"/>
          </a:p>
          <a:p>
            <a:pPr marL="285750" indent="-285750">
              <a:buFont typeface="Arial" panose="020B0604020202020204" pitchFamily="34" charset="0"/>
              <a:buChar char="•"/>
            </a:pPr>
            <a:r>
              <a:rPr lang="en-US" sz="2000"/>
              <a:t>Regulates </a:t>
            </a:r>
            <a:r>
              <a:rPr lang="en-US" sz="2000">
                <a:hlinkClick r:id="rId11"/>
              </a:rPr>
              <a:t>farmers’ markets</a:t>
            </a:r>
            <a:endParaRPr lang="en-US" sz="2000"/>
          </a:p>
          <a:p>
            <a:pPr marL="742950" lvl="1" indent="-285750">
              <a:buFont typeface="Arial" panose="020B0604020202020204" pitchFamily="34" charset="0"/>
              <a:buChar char="•"/>
            </a:pPr>
            <a:r>
              <a:rPr lang="en-US" sz="2000"/>
              <a:t>Farmer certification &amp; Farmers' Market Nutrition program</a:t>
            </a:r>
          </a:p>
          <a:p>
            <a:pPr marL="285750" indent="-285750">
              <a:buFont typeface="Arial" panose="020B0604020202020204" pitchFamily="34" charset="0"/>
              <a:buChar char="•"/>
            </a:pPr>
            <a:r>
              <a:rPr lang="en-US" sz="2000">
                <a:hlinkClick r:id="rId12"/>
              </a:rPr>
              <a:t>CT Grown </a:t>
            </a:r>
            <a:r>
              <a:rPr lang="en-US" sz="2000"/>
              <a:t>/ </a:t>
            </a:r>
            <a:r>
              <a:rPr lang="en-US" sz="2000">
                <a:hlinkClick r:id="rId13"/>
              </a:rPr>
              <a:t>CT Grown organic</a:t>
            </a:r>
            <a:endParaRPr lang="en-US" sz="2000"/>
          </a:p>
          <a:p>
            <a:pPr marL="742950" lvl="1" indent="-285750">
              <a:buFont typeface="Arial" panose="020B0604020202020204" pitchFamily="34" charset="0"/>
              <a:buChar char="•"/>
            </a:pPr>
            <a:r>
              <a:rPr lang="en-US" sz="2000">
                <a:hlinkClick r:id="rId14"/>
              </a:rPr>
              <a:t>Branding</a:t>
            </a:r>
            <a:endParaRPr lang="en-US" sz="2000"/>
          </a:p>
          <a:p>
            <a:pPr marL="742950" lvl="1" indent="-285750">
              <a:buFont typeface="Arial" panose="020B0604020202020204" pitchFamily="34" charset="0"/>
              <a:buChar char="•"/>
            </a:pPr>
            <a:r>
              <a:rPr lang="en-US" sz="2000">
                <a:hlinkClick r:id="rId15"/>
              </a:rPr>
              <a:t>Social media </a:t>
            </a:r>
            <a:r>
              <a:rPr lang="en-US" sz="2000"/>
              <a:t>campaign</a:t>
            </a:r>
          </a:p>
          <a:p>
            <a:pPr marL="742950" lvl="1" indent="-285750">
              <a:buFont typeface="Arial" panose="020B0604020202020204" pitchFamily="34" charset="0"/>
              <a:buChar char="•"/>
            </a:pPr>
            <a:r>
              <a:rPr lang="en-US" sz="2000"/>
              <a:t>Newsletters</a:t>
            </a:r>
          </a:p>
          <a:p>
            <a:pPr marL="742950" lvl="1" indent="-285750">
              <a:buFont typeface="Arial" panose="020B0604020202020204" pitchFamily="34" charset="0"/>
              <a:buChar char="•"/>
            </a:pPr>
            <a:r>
              <a:rPr lang="en-US" sz="2000"/>
              <a:t>Magazine</a:t>
            </a:r>
          </a:p>
          <a:p>
            <a:pPr marL="742950" lvl="1" indent="-285750">
              <a:buFont typeface="Arial" panose="020B0604020202020204" pitchFamily="34" charset="0"/>
              <a:buChar char="•"/>
            </a:pPr>
            <a:r>
              <a:rPr lang="en-US" sz="2000">
                <a:hlinkClick r:id="rId16"/>
              </a:rPr>
              <a:t>Store</a:t>
            </a:r>
            <a:endParaRPr lang="en-US" sz="2000"/>
          </a:p>
        </p:txBody>
      </p:sp>
      <p:pic>
        <p:nvPicPr>
          <p:cNvPr id="1026" name="Picture 2">
            <a:extLst>
              <a:ext uri="{FF2B5EF4-FFF2-40B4-BE49-F238E27FC236}">
                <a16:creationId xmlns:a16="http://schemas.microsoft.com/office/drawing/2014/main" id="{AD61ECD4-2F03-ADE9-F90C-C2C7B39757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89295" y="3419809"/>
            <a:ext cx="1083181" cy="722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AI-generated content may be incorrect.">
            <a:extLst>
              <a:ext uri="{FF2B5EF4-FFF2-40B4-BE49-F238E27FC236}">
                <a16:creationId xmlns:a16="http://schemas.microsoft.com/office/drawing/2014/main" id="{542D748C-F0CE-7A4A-BB2A-97380DCFCC1F}"/>
              </a:ext>
            </a:extLst>
          </p:cNvPr>
          <p:cNvPicPr>
            <a:picLocks noChangeAspect="1"/>
          </p:cNvPicPr>
          <p:nvPr/>
        </p:nvPicPr>
        <p:blipFill>
          <a:blip r:embed="rId18"/>
          <a:stretch>
            <a:fillRect/>
          </a:stretch>
        </p:blipFill>
        <p:spPr>
          <a:xfrm>
            <a:off x="7698564" y="244784"/>
            <a:ext cx="4184056" cy="2885556"/>
          </a:xfrm>
          <a:prstGeom prst="rect">
            <a:avLst/>
          </a:prstGeom>
          <a:ln>
            <a:solidFill>
              <a:srgbClr val="078342"/>
            </a:solidFill>
          </a:ln>
        </p:spPr>
      </p:pic>
      <p:pic>
        <p:nvPicPr>
          <p:cNvPr id="7" name="Picture 6" descr="A picture containing company name&#10;&#10;AI-generated content may be incorrect.">
            <a:extLst>
              <a:ext uri="{FF2B5EF4-FFF2-40B4-BE49-F238E27FC236}">
                <a16:creationId xmlns:a16="http://schemas.microsoft.com/office/drawing/2014/main" id="{B14DFC5D-5CCC-573F-4344-78C7285A8B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54233" y="4374915"/>
            <a:ext cx="953306" cy="685927"/>
          </a:xfrm>
          <a:prstGeom prst="rect">
            <a:avLst/>
          </a:prstGeom>
        </p:spPr>
      </p:pic>
      <p:pic>
        <p:nvPicPr>
          <p:cNvPr id="17" name="Picture 16" descr="Text&#10;&#10;AI-generated content may be incorrect.">
            <a:extLst>
              <a:ext uri="{FF2B5EF4-FFF2-40B4-BE49-F238E27FC236}">
                <a16:creationId xmlns:a16="http://schemas.microsoft.com/office/drawing/2014/main" id="{6C4695DF-2DB4-7517-837F-CFA8981E7E5F}"/>
              </a:ext>
            </a:extLst>
          </p:cNvPr>
          <p:cNvPicPr>
            <a:picLocks noChangeAspect="1"/>
          </p:cNvPicPr>
          <p:nvPr/>
        </p:nvPicPr>
        <p:blipFill>
          <a:blip r:embed="rId20"/>
          <a:stretch>
            <a:fillRect/>
          </a:stretch>
        </p:blipFill>
        <p:spPr>
          <a:xfrm>
            <a:off x="8503838" y="3188763"/>
            <a:ext cx="2573508" cy="2743900"/>
          </a:xfrm>
          <a:prstGeom prst="rect">
            <a:avLst/>
          </a:prstGeom>
          <a:ln>
            <a:solidFill>
              <a:srgbClr val="078342"/>
            </a:solidFill>
          </a:ln>
        </p:spPr>
      </p:pic>
    </p:spTree>
    <p:extLst>
      <p:ext uri="{BB962C8B-B14F-4D97-AF65-F5344CB8AC3E}">
        <p14:creationId xmlns:p14="http://schemas.microsoft.com/office/powerpoint/2010/main" val="185199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25B8-6A24-B396-3763-046857252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2943B-54E6-4FB1-B403-47563F85D2A6}"/>
              </a:ext>
            </a:extLst>
          </p:cNvPr>
          <p:cNvSpPr>
            <a:spLocks noGrp="1"/>
          </p:cNvSpPr>
          <p:nvPr>
            <p:ph type="title"/>
          </p:nvPr>
        </p:nvSpPr>
        <p:spPr>
          <a:xfrm>
            <a:off x="140582" y="76604"/>
            <a:ext cx="6368143" cy="1325563"/>
          </a:xfrm>
        </p:spPr>
        <p:txBody>
          <a:bodyPr>
            <a:normAutofit/>
          </a:bodyPr>
          <a:lstStyle/>
          <a:p>
            <a:r>
              <a:rPr lang="en-US" b="1">
                <a:latin typeface="+mn-lt"/>
                <a:cs typeface="Aharoni" panose="02010803020104030203" pitchFamily="2" charset="-79"/>
              </a:rPr>
              <a:t>Agricultural Development</a:t>
            </a:r>
          </a:p>
        </p:txBody>
      </p:sp>
      <p:sp>
        <p:nvSpPr>
          <p:cNvPr id="8" name="TextBox 7">
            <a:extLst>
              <a:ext uri="{FF2B5EF4-FFF2-40B4-BE49-F238E27FC236}">
                <a16:creationId xmlns:a16="http://schemas.microsoft.com/office/drawing/2014/main" id="{0BCE2412-254B-B698-5C2B-D29ECB7CE34D}"/>
              </a:ext>
            </a:extLst>
          </p:cNvPr>
          <p:cNvSpPr txBox="1"/>
          <p:nvPr/>
        </p:nvSpPr>
        <p:spPr>
          <a:xfrm>
            <a:off x="2775923" y="5741034"/>
            <a:ext cx="6640154" cy="1049005"/>
          </a:xfrm>
          <a:prstGeom prst="rect">
            <a:avLst/>
          </a:prstGeom>
          <a:noFill/>
        </p:spPr>
        <p:txBody>
          <a:bodyPr wrap="square" rtlCol="0">
            <a:spAutoFit/>
          </a:bodyPr>
          <a:lstStyle/>
          <a:p>
            <a:pPr marL="114300" marR="0" algn="ctr">
              <a:spcBef>
                <a:spcPts val="330"/>
              </a:spcBef>
              <a:spcAft>
                <a:spcPts val="0"/>
              </a:spcAft>
            </a:pPr>
            <a:r>
              <a:rPr lang="en-US" sz="140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CONNECTICUT</a:t>
            </a:r>
            <a:r>
              <a:rPr lang="en-US" sz="1400" spc="130">
                <a:solidFill>
                  <a:srgbClr val="005C9A"/>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DEPARTMENT</a:t>
            </a:r>
            <a:r>
              <a:rPr lang="en-US" sz="1400" spc="13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OF</a:t>
            </a:r>
            <a:r>
              <a:rPr lang="en-US" sz="1400" spc="135">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 </a:t>
            </a:r>
            <a:r>
              <a:rPr lang="en-US" sz="1400">
                <a:solidFill>
                  <a:srgbClr val="008342"/>
                </a:solidFill>
                <a:effectLst/>
                <a:latin typeface="Calibri" panose="020F0502020204030204" pitchFamily="34" charset="0"/>
                <a:ea typeface="Trebuchet MS" panose="020B0603020202020204" pitchFamily="34" charset="0"/>
                <a:cs typeface="Trebuchet MS" panose="020B0603020202020204" pitchFamily="34" charset="0"/>
              </a:rPr>
              <a:t>AGRICULTURE</a:t>
            </a:r>
            <a:endParaRPr lang="en-US" sz="14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480"/>
              </a:spcBef>
              <a:spcAft>
                <a:spcPts val="0"/>
              </a:spcAft>
            </a:pP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450</a:t>
            </a:r>
            <a:r>
              <a:rPr lang="en-US" sz="1100" spc="-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Columbus Blvd, Suite 703</a:t>
            </a:r>
            <a:r>
              <a:rPr lang="en-US" sz="1100" spc="1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Hartford, Connecticut 06103</a:t>
            </a:r>
            <a:r>
              <a:rPr lang="en-US" sz="1100" spc="25">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a:t>
            </a:r>
            <a:r>
              <a:rPr lang="en-US" sz="1100" spc="3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 </a:t>
            </a:r>
            <a: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t>860.713.2500</a:t>
            </a:r>
            <a:br>
              <a:rPr lang="en-US" sz="1100">
                <a:solidFill>
                  <a:srgbClr val="1C1512"/>
                </a:solidFill>
                <a:effectLst/>
                <a:latin typeface="Calibri Light" panose="020F0302020204030204" pitchFamily="34" charset="0"/>
                <a:ea typeface="Trebuchet MS" panose="020B0603020202020204" pitchFamily="34" charset="0"/>
                <a:cs typeface="Trebuchet MS" panose="020B0603020202020204" pitchFamily="34" charset="0"/>
              </a:rPr>
            </a:br>
            <a:r>
              <a:rPr lang="en-US" sz="1100" u="sng">
                <a:solidFill>
                  <a:srgbClr val="0563C1"/>
                </a:solidFill>
                <a:effectLst/>
                <a:latin typeface="Calibri Light" panose="020F0302020204030204" pitchFamily="34" charset="0"/>
                <a:ea typeface="Trebuchet MS" panose="020B0603020202020204" pitchFamily="34" charset="0"/>
                <a:cs typeface="Trebuchet MS" panose="020B0603020202020204" pitchFamily="34" charset="0"/>
                <a:hlinkClick r:id="rId3"/>
              </a:rPr>
              <a:t>www.CTGrown.gov</a:t>
            </a:r>
            <a:endParaRPr lang="en-US" sz="1100">
              <a:effectLst/>
              <a:latin typeface="Trebuchet MS" panose="020B0603020202020204" pitchFamily="34" charset="0"/>
              <a:ea typeface="Trebuchet MS" panose="020B0603020202020204" pitchFamily="34" charset="0"/>
              <a:cs typeface="Trebuchet MS" panose="020B0603020202020204" pitchFamily="34" charset="0"/>
            </a:endParaRPr>
          </a:p>
          <a:p>
            <a:pPr marL="0" marR="0" algn="ctr">
              <a:spcBef>
                <a:spcPts val="30"/>
              </a:spcBef>
              <a:spcAft>
                <a:spcPts val="0"/>
              </a:spcAft>
            </a:pPr>
            <a:r>
              <a:rPr lang="en-US" sz="1100" i="1">
                <a:solidFill>
                  <a:srgbClr val="1C1512"/>
                </a:solidFill>
                <a:effectLst/>
                <a:latin typeface="Calibri Light" panose="020F0302020204030204" pitchFamily="34" charset="0"/>
                <a:ea typeface="Times New Roman" panose="02020603050405020304" pitchFamily="18" charset="0"/>
              </a:rPr>
              <a:t>Bureau of Agriculture Development &amp; Resource Conservation</a:t>
            </a:r>
            <a:r>
              <a:rPr lang="en-US" sz="1100" i="1">
                <a:effectLst/>
                <a:latin typeface="Calibri Light" panose="020F0302020204030204" pitchFamily="34" charset="0"/>
                <a:ea typeface="Times New Roman" panose="02020603050405020304" pitchFamily="18" charset="0"/>
              </a:rPr>
              <a:t> </a:t>
            </a:r>
            <a:br>
              <a:rPr lang="en-US" sz="1100" i="1">
                <a:effectLst/>
                <a:latin typeface="Calibri Light" panose="020F0302020204030204" pitchFamily="34" charset="0"/>
                <a:ea typeface="Times New Roman" panose="02020603050405020304" pitchFamily="18" charset="0"/>
              </a:rPr>
            </a:br>
            <a:r>
              <a:rPr lang="en-US" sz="1100" i="1">
                <a:effectLst/>
                <a:latin typeface="Calibri Light" panose="020F0302020204030204" pitchFamily="34" charset="0"/>
                <a:ea typeface="Times New Roman" panose="02020603050405020304" pitchFamily="18" charset="0"/>
              </a:rPr>
              <a:t>Affirmative Action/Equal Employment Opportunity Employer</a:t>
            </a:r>
            <a:endParaRPr lang="en-US" sz="1100">
              <a:effectLst/>
              <a:latin typeface="Times New Roman" panose="02020603050405020304" pitchFamily="18" charset="0"/>
              <a:ea typeface="Times New Roman" panose="02020603050405020304" pitchFamily="18" charset="0"/>
            </a:endParaRPr>
          </a:p>
        </p:txBody>
      </p:sp>
      <p:pic>
        <p:nvPicPr>
          <p:cNvPr id="9" name="image1.jpeg" descr="A picture containing text, porcelain&#10;&#10;Description automatically generated">
            <a:extLst>
              <a:ext uri="{FF2B5EF4-FFF2-40B4-BE49-F238E27FC236}">
                <a16:creationId xmlns:a16="http://schemas.microsoft.com/office/drawing/2014/main" id="{885ECC93-0931-A475-86BE-F17A7196275F}"/>
              </a:ext>
            </a:extLst>
          </p:cNvPr>
          <p:cNvPicPr>
            <a:picLocks noChangeAspect="1"/>
          </p:cNvPicPr>
          <p:nvPr/>
        </p:nvPicPr>
        <p:blipFill>
          <a:blip r:embed="rId4" cstate="print"/>
          <a:stretch>
            <a:fillRect/>
          </a:stretch>
        </p:blipFill>
        <p:spPr>
          <a:xfrm>
            <a:off x="140582" y="5904051"/>
            <a:ext cx="1114254" cy="914400"/>
          </a:xfrm>
          <a:prstGeom prst="rect">
            <a:avLst/>
          </a:prstGeom>
        </p:spPr>
      </p:pic>
      <p:grpSp>
        <p:nvGrpSpPr>
          <p:cNvPr id="10" name="Group 9">
            <a:extLst>
              <a:ext uri="{FF2B5EF4-FFF2-40B4-BE49-F238E27FC236}">
                <a16:creationId xmlns:a16="http://schemas.microsoft.com/office/drawing/2014/main" id="{36210E91-E9FA-EA91-67FF-EBA91860FBAF}"/>
              </a:ext>
            </a:extLst>
          </p:cNvPr>
          <p:cNvGrpSpPr>
            <a:grpSpLocks/>
          </p:cNvGrpSpPr>
          <p:nvPr/>
        </p:nvGrpSpPr>
        <p:grpSpPr bwMode="auto">
          <a:xfrm>
            <a:off x="10937164" y="5875639"/>
            <a:ext cx="972406" cy="914400"/>
            <a:chOff x="612" y="207"/>
            <a:chExt cx="964" cy="936"/>
          </a:xfrm>
        </p:grpSpPr>
        <p:sp>
          <p:nvSpPr>
            <p:cNvPr id="11" name="docshape5">
              <a:extLst>
                <a:ext uri="{FF2B5EF4-FFF2-40B4-BE49-F238E27FC236}">
                  <a16:creationId xmlns:a16="http://schemas.microsoft.com/office/drawing/2014/main" id="{C3E21635-9489-787A-8121-B099C03E2166}"/>
                </a:ext>
              </a:extLst>
            </p:cNvPr>
            <p:cNvSpPr>
              <a:spLocks/>
            </p:cNvSpPr>
            <p:nvPr/>
          </p:nvSpPr>
          <p:spPr bwMode="auto">
            <a:xfrm>
              <a:off x="612" y="207"/>
              <a:ext cx="964" cy="544"/>
            </a:xfrm>
            <a:custGeom>
              <a:avLst/>
              <a:gdLst>
                <a:gd name="T0" fmla="+- 0 1095 613"/>
                <a:gd name="T1" fmla="*/ T0 w 964"/>
                <a:gd name="T2" fmla="+- 0 208 208"/>
                <a:gd name="T3" fmla="*/ 208 h 544"/>
                <a:gd name="T4" fmla="+- 0 1017 613"/>
                <a:gd name="T5" fmla="*/ T4 w 964"/>
                <a:gd name="T6" fmla="+- 0 214 208"/>
                <a:gd name="T7" fmla="*/ 214 h 544"/>
                <a:gd name="T8" fmla="+- 0 943 613"/>
                <a:gd name="T9" fmla="*/ T8 w 964"/>
                <a:gd name="T10" fmla="+- 0 232 208"/>
                <a:gd name="T11" fmla="*/ 232 h 544"/>
                <a:gd name="T12" fmla="+- 0 873 613"/>
                <a:gd name="T13" fmla="*/ T12 w 964"/>
                <a:gd name="T14" fmla="+- 0 260 208"/>
                <a:gd name="T15" fmla="*/ 260 h 544"/>
                <a:gd name="T16" fmla="+- 0 810 613"/>
                <a:gd name="T17" fmla="*/ T16 w 964"/>
                <a:gd name="T18" fmla="+- 0 298 208"/>
                <a:gd name="T19" fmla="*/ 298 h 544"/>
                <a:gd name="T20" fmla="+- 0 754 613"/>
                <a:gd name="T21" fmla="*/ T20 w 964"/>
                <a:gd name="T22" fmla="+- 0 345 208"/>
                <a:gd name="T23" fmla="*/ 345 h 544"/>
                <a:gd name="T24" fmla="+- 0 706 613"/>
                <a:gd name="T25" fmla="*/ T24 w 964"/>
                <a:gd name="T26" fmla="+- 0 399 208"/>
                <a:gd name="T27" fmla="*/ 399 h 544"/>
                <a:gd name="T28" fmla="+- 0 667 613"/>
                <a:gd name="T29" fmla="*/ T28 w 964"/>
                <a:gd name="T30" fmla="+- 0 460 208"/>
                <a:gd name="T31" fmla="*/ 460 h 544"/>
                <a:gd name="T32" fmla="+- 0 637 613"/>
                <a:gd name="T33" fmla="*/ T32 w 964"/>
                <a:gd name="T34" fmla="+- 0 527 208"/>
                <a:gd name="T35" fmla="*/ 527 h 544"/>
                <a:gd name="T36" fmla="+- 0 619 613"/>
                <a:gd name="T37" fmla="*/ T36 w 964"/>
                <a:gd name="T38" fmla="+- 0 599 208"/>
                <a:gd name="T39" fmla="*/ 599 h 544"/>
                <a:gd name="T40" fmla="+- 0 613 613"/>
                <a:gd name="T41" fmla="*/ T40 w 964"/>
                <a:gd name="T42" fmla="+- 0 675 208"/>
                <a:gd name="T43" fmla="*/ 675 h 544"/>
                <a:gd name="T44" fmla="+- 0 613 613"/>
                <a:gd name="T45" fmla="*/ T44 w 964"/>
                <a:gd name="T46" fmla="+- 0 688 208"/>
                <a:gd name="T47" fmla="*/ 688 h 544"/>
                <a:gd name="T48" fmla="+- 0 614 613"/>
                <a:gd name="T49" fmla="*/ T48 w 964"/>
                <a:gd name="T50" fmla="+- 0 702 208"/>
                <a:gd name="T51" fmla="*/ 702 h 544"/>
                <a:gd name="T52" fmla="+- 0 615 613"/>
                <a:gd name="T53" fmla="*/ T52 w 964"/>
                <a:gd name="T54" fmla="+- 0 716 208"/>
                <a:gd name="T55" fmla="*/ 716 h 544"/>
                <a:gd name="T56" fmla="+- 0 618 613"/>
                <a:gd name="T57" fmla="*/ T56 w 964"/>
                <a:gd name="T58" fmla="+- 0 742 208"/>
                <a:gd name="T59" fmla="*/ 742 h 544"/>
                <a:gd name="T60" fmla="+- 0 630 613"/>
                <a:gd name="T61" fmla="*/ T60 w 964"/>
                <a:gd name="T62" fmla="+- 0 752 208"/>
                <a:gd name="T63" fmla="*/ 752 h 544"/>
                <a:gd name="T64" fmla="+- 0 657 613"/>
                <a:gd name="T65" fmla="*/ T64 w 964"/>
                <a:gd name="T66" fmla="+- 0 749 208"/>
                <a:gd name="T67" fmla="*/ 749 h 544"/>
                <a:gd name="T68" fmla="+- 0 666 613"/>
                <a:gd name="T69" fmla="*/ T68 w 964"/>
                <a:gd name="T70" fmla="+- 0 737 208"/>
                <a:gd name="T71" fmla="*/ 737 h 544"/>
                <a:gd name="T72" fmla="+- 0 665 613"/>
                <a:gd name="T73" fmla="*/ T72 w 964"/>
                <a:gd name="T74" fmla="+- 0 724 208"/>
                <a:gd name="T75" fmla="*/ 724 h 544"/>
                <a:gd name="T76" fmla="+- 0 662 613"/>
                <a:gd name="T77" fmla="*/ T76 w 964"/>
                <a:gd name="T78" fmla="+- 0 699 208"/>
                <a:gd name="T79" fmla="*/ 699 h 544"/>
                <a:gd name="T80" fmla="+- 0 668 613"/>
                <a:gd name="T81" fmla="*/ T80 w 964"/>
                <a:gd name="T82" fmla="+- 0 599 208"/>
                <a:gd name="T83" fmla="*/ 599 h 544"/>
                <a:gd name="T84" fmla="+- 0 689 613"/>
                <a:gd name="T85" fmla="*/ T84 w 964"/>
                <a:gd name="T86" fmla="+- 0 529 208"/>
                <a:gd name="T87" fmla="*/ 529 h 544"/>
                <a:gd name="T88" fmla="+- 0 721 613"/>
                <a:gd name="T89" fmla="*/ T88 w 964"/>
                <a:gd name="T90" fmla="+- 0 463 208"/>
                <a:gd name="T91" fmla="*/ 463 h 544"/>
                <a:gd name="T92" fmla="+- 0 763 613"/>
                <a:gd name="T93" fmla="*/ T92 w 964"/>
                <a:gd name="T94" fmla="+- 0 405 208"/>
                <a:gd name="T95" fmla="*/ 405 h 544"/>
                <a:gd name="T96" fmla="+- 0 816 613"/>
                <a:gd name="T97" fmla="*/ T96 w 964"/>
                <a:gd name="T98" fmla="+- 0 354 208"/>
                <a:gd name="T99" fmla="*/ 354 h 544"/>
                <a:gd name="T100" fmla="+- 0 876 613"/>
                <a:gd name="T101" fmla="*/ T100 w 964"/>
                <a:gd name="T102" fmla="+- 0 312 208"/>
                <a:gd name="T103" fmla="*/ 312 h 544"/>
                <a:gd name="T104" fmla="+- 0 944 613"/>
                <a:gd name="T105" fmla="*/ T104 w 964"/>
                <a:gd name="T106" fmla="+- 0 281 208"/>
                <a:gd name="T107" fmla="*/ 281 h 544"/>
                <a:gd name="T108" fmla="+- 0 1017 613"/>
                <a:gd name="T109" fmla="*/ T108 w 964"/>
                <a:gd name="T110" fmla="+- 0 262 208"/>
                <a:gd name="T111" fmla="*/ 262 h 544"/>
                <a:gd name="T112" fmla="+- 0 1095 613"/>
                <a:gd name="T113" fmla="*/ T112 w 964"/>
                <a:gd name="T114" fmla="+- 0 255 208"/>
                <a:gd name="T115" fmla="*/ 255 h 544"/>
                <a:gd name="T116" fmla="+- 0 1172 613"/>
                <a:gd name="T117" fmla="*/ T116 w 964"/>
                <a:gd name="T118" fmla="+- 0 262 208"/>
                <a:gd name="T119" fmla="*/ 262 h 544"/>
                <a:gd name="T120" fmla="+- 0 1246 613"/>
                <a:gd name="T121" fmla="*/ T120 w 964"/>
                <a:gd name="T122" fmla="+- 0 281 208"/>
                <a:gd name="T123" fmla="*/ 281 h 544"/>
                <a:gd name="T124" fmla="+- 0 1313 613"/>
                <a:gd name="T125" fmla="*/ T124 w 964"/>
                <a:gd name="T126" fmla="+- 0 312 208"/>
                <a:gd name="T127" fmla="*/ 312 h 544"/>
                <a:gd name="T128" fmla="+- 0 1373 613"/>
                <a:gd name="T129" fmla="*/ T128 w 964"/>
                <a:gd name="T130" fmla="+- 0 354 208"/>
                <a:gd name="T131" fmla="*/ 354 h 544"/>
                <a:gd name="T132" fmla="+- 0 1426 613"/>
                <a:gd name="T133" fmla="*/ T132 w 964"/>
                <a:gd name="T134" fmla="+- 0 405 208"/>
                <a:gd name="T135" fmla="*/ 405 h 544"/>
                <a:gd name="T136" fmla="+- 0 1468 613"/>
                <a:gd name="T137" fmla="*/ T136 w 964"/>
                <a:gd name="T138" fmla="+- 0 463 208"/>
                <a:gd name="T139" fmla="*/ 463 h 544"/>
                <a:gd name="T140" fmla="+- 0 1501 613"/>
                <a:gd name="T141" fmla="*/ T140 w 964"/>
                <a:gd name="T142" fmla="+- 0 529 208"/>
                <a:gd name="T143" fmla="*/ 529 h 544"/>
                <a:gd name="T144" fmla="+- 0 1521 613"/>
                <a:gd name="T145" fmla="*/ T144 w 964"/>
                <a:gd name="T146" fmla="+- 0 599 208"/>
                <a:gd name="T147" fmla="*/ 599 h 544"/>
                <a:gd name="T148" fmla="+- 0 1528 613"/>
                <a:gd name="T149" fmla="*/ T148 w 964"/>
                <a:gd name="T150" fmla="+- 0 675 208"/>
                <a:gd name="T151" fmla="*/ 675 h 544"/>
                <a:gd name="T152" fmla="+- 0 1527 613"/>
                <a:gd name="T153" fmla="*/ T152 w 964"/>
                <a:gd name="T154" fmla="+- 0 687 208"/>
                <a:gd name="T155" fmla="*/ 687 h 544"/>
                <a:gd name="T156" fmla="+- 0 1526 613"/>
                <a:gd name="T157" fmla="*/ T156 w 964"/>
                <a:gd name="T158" fmla="+- 0 712 208"/>
                <a:gd name="T159" fmla="*/ 712 h 544"/>
                <a:gd name="T160" fmla="+- 0 1523 613"/>
                <a:gd name="T161" fmla="*/ T160 w 964"/>
                <a:gd name="T162" fmla="+- 0 737 208"/>
                <a:gd name="T163" fmla="*/ 737 h 544"/>
                <a:gd name="T164" fmla="+- 0 1533 613"/>
                <a:gd name="T165" fmla="*/ T164 w 964"/>
                <a:gd name="T166" fmla="+- 0 749 208"/>
                <a:gd name="T167" fmla="*/ 749 h 544"/>
                <a:gd name="T168" fmla="+- 0 1549 613"/>
                <a:gd name="T169" fmla="*/ T168 w 964"/>
                <a:gd name="T170" fmla="+- 0 750 208"/>
                <a:gd name="T171" fmla="*/ 750 h 544"/>
                <a:gd name="T172" fmla="+- 0 1561 613"/>
                <a:gd name="T173" fmla="*/ T172 w 964"/>
                <a:gd name="T174" fmla="+- 0 750 208"/>
                <a:gd name="T175" fmla="*/ 750 h 544"/>
                <a:gd name="T176" fmla="+- 0 1576 613"/>
                <a:gd name="T177" fmla="*/ T176 w 964"/>
                <a:gd name="T178" fmla="+- 0 688 208"/>
                <a:gd name="T179" fmla="*/ 688 h 544"/>
                <a:gd name="T180" fmla="+- 0 1576 613"/>
                <a:gd name="T181" fmla="*/ T180 w 964"/>
                <a:gd name="T182" fmla="+- 0 675 208"/>
                <a:gd name="T183" fmla="*/ 675 h 544"/>
                <a:gd name="T184" fmla="+- 0 1570 613"/>
                <a:gd name="T185" fmla="*/ T184 w 964"/>
                <a:gd name="T186" fmla="+- 0 599 208"/>
                <a:gd name="T187" fmla="*/ 599 h 544"/>
                <a:gd name="T188" fmla="+- 0 1552 613"/>
                <a:gd name="T189" fmla="*/ T188 w 964"/>
                <a:gd name="T190" fmla="+- 0 527 208"/>
                <a:gd name="T191" fmla="*/ 527 h 544"/>
                <a:gd name="T192" fmla="+- 0 1522 613"/>
                <a:gd name="T193" fmla="*/ T192 w 964"/>
                <a:gd name="T194" fmla="+- 0 460 208"/>
                <a:gd name="T195" fmla="*/ 460 h 544"/>
                <a:gd name="T196" fmla="+- 0 1483 613"/>
                <a:gd name="T197" fmla="*/ T196 w 964"/>
                <a:gd name="T198" fmla="+- 0 399 208"/>
                <a:gd name="T199" fmla="*/ 399 h 544"/>
                <a:gd name="T200" fmla="+- 0 1435 613"/>
                <a:gd name="T201" fmla="*/ T200 w 964"/>
                <a:gd name="T202" fmla="+- 0 345 208"/>
                <a:gd name="T203" fmla="*/ 345 h 544"/>
                <a:gd name="T204" fmla="+- 0 1379 613"/>
                <a:gd name="T205" fmla="*/ T204 w 964"/>
                <a:gd name="T206" fmla="+- 0 298 208"/>
                <a:gd name="T207" fmla="*/ 298 h 544"/>
                <a:gd name="T208" fmla="+- 0 1316 613"/>
                <a:gd name="T209" fmla="*/ T208 w 964"/>
                <a:gd name="T210" fmla="+- 0 260 208"/>
                <a:gd name="T211" fmla="*/ 260 h 544"/>
                <a:gd name="T212" fmla="+- 0 1247 613"/>
                <a:gd name="T213" fmla="*/ T212 w 964"/>
                <a:gd name="T214" fmla="+- 0 232 208"/>
                <a:gd name="T215" fmla="*/ 232 h 544"/>
                <a:gd name="T216" fmla="+- 0 1173 613"/>
                <a:gd name="T217" fmla="*/ T216 w 964"/>
                <a:gd name="T218" fmla="+- 0 214 208"/>
                <a:gd name="T219" fmla="*/ 214 h 544"/>
                <a:gd name="T220" fmla="+- 0 1095 613"/>
                <a:gd name="T221" fmla="*/ T220 w 964"/>
                <a:gd name="T222" fmla="+- 0 208 208"/>
                <a:gd name="T223" fmla="*/ 208 h 5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64" h="544">
                  <a:moveTo>
                    <a:pt x="482" y="0"/>
                  </a:moveTo>
                  <a:lnTo>
                    <a:pt x="404" y="6"/>
                  </a:lnTo>
                  <a:lnTo>
                    <a:pt x="330" y="24"/>
                  </a:lnTo>
                  <a:lnTo>
                    <a:pt x="260" y="52"/>
                  </a:lnTo>
                  <a:lnTo>
                    <a:pt x="197" y="90"/>
                  </a:lnTo>
                  <a:lnTo>
                    <a:pt x="141" y="137"/>
                  </a:lnTo>
                  <a:lnTo>
                    <a:pt x="93" y="191"/>
                  </a:lnTo>
                  <a:lnTo>
                    <a:pt x="54" y="252"/>
                  </a:lnTo>
                  <a:lnTo>
                    <a:pt x="24" y="319"/>
                  </a:lnTo>
                  <a:lnTo>
                    <a:pt x="6" y="391"/>
                  </a:lnTo>
                  <a:lnTo>
                    <a:pt x="0" y="467"/>
                  </a:lnTo>
                  <a:lnTo>
                    <a:pt x="0" y="480"/>
                  </a:lnTo>
                  <a:lnTo>
                    <a:pt x="1" y="494"/>
                  </a:lnTo>
                  <a:lnTo>
                    <a:pt x="2" y="508"/>
                  </a:lnTo>
                  <a:lnTo>
                    <a:pt x="5" y="534"/>
                  </a:lnTo>
                  <a:lnTo>
                    <a:pt x="17" y="544"/>
                  </a:lnTo>
                  <a:lnTo>
                    <a:pt x="44" y="541"/>
                  </a:lnTo>
                  <a:lnTo>
                    <a:pt x="53" y="529"/>
                  </a:lnTo>
                  <a:lnTo>
                    <a:pt x="52" y="516"/>
                  </a:lnTo>
                  <a:lnTo>
                    <a:pt x="49" y="491"/>
                  </a:lnTo>
                  <a:lnTo>
                    <a:pt x="55" y="391"/>
                  </a:lnTo>
                  <a:lnTo>
                    <a:pt x="76" y="321"/>
                  </a:lnTo>
                  <a:lnTo>
                    <a:pt x="108" y="255"/>
                  </a:lnTo>
                  <a:lnTo>
                    <a:pt x="150" y="197"/>
                  </a:lnTo>
                  <a:lnTo>
                    <a:pt x="203" y="146"/>
                  </a:lnTo>
                  <a:lnTo>
                    <a:pt x="263" y="104"/>
                  </a:lnTo>
                  <a:lnTo>
                    <a:pt x="331" y="73"/>
                  </a:lnTo>
                  <a:lnTo>
                    <a:pt x="404" y="54"/>
                  </a:lnTo>
                  <a:lnTo>
                    <a:pt x="482" y="47"/>
                  </a:lnTo>
                  <a:lnTo>
                    <a:pt x="559" y="54"/>
                  </a:lnTo>
                  <a:lnTo>
                    <a:pt x="633" y="73"/>
                  </a:lnTo>
                  <a:lnTo>
                    <a:pt x="700" y="104"/>
                  </a:lnTo>
                  <a:lnTo>
                    <a:pt x="760" y="146"/>
                  </a:lnTo>
                  <a:lnTo>
                    <a:pt x="813" y="197"/>
                  </a:lnTo>
                  <a:lnTo>
                    <a:pt x="855" y="255"/>
                  </a:lnTo>
                  <a:lnTo>
                    <a:pt x="888" y="321"/>
                  </a:lnTo>
                  <a:lnTo>
                    <a:pt x="908" y="391"/>
                  </a:lnTo>
                  <a:lnTo>
                    <a:pt x="915" y="467"/>
                  </a:lnTo>
                  <a:lnTo>
                    <a:pt x="914" y="479"/>
                  </a:lnTo>
                  <a:lnTo>
                    <a:pt x="913" y="504"/>
                  </a:lnTo>
                  <a:lnTo>
                    <a:pt x="910" y="529"/>
                  </a:lnTo>
                  <a:lnTo>
                    <a:pt x="920" y="541"/>
                  </a:lnTo>
                  <a:lnTo>
                    <a:pt x="936" y="542"/>
                  </a:lnTo>
                  <a:lnTo>
                    <a:pt x="948" y="542"/>
                  </a:lnTo>
                  <a:lnTo>
                    <a:pt x="963" y="480"/>
                  </a:lnTo>
                  <a:lnTo>
                    <a:pt x="963" y="467"/>
                  </a:lnTo>
                  <a:lnTo>
                    <a:pt x="957" y="391"/>
                  </a:lnTo>
                  <a:lnTo>
                    <a:pt x="939" y="319"/>
                  </a:lnTo>
                  <a:lnTo>
                    <a:pt x="909" y="252"/>
                  </a:lnTo>
                  <a:lnTo>
                    <a:pt x="870" y="191"/>
                  </a:lnTo>
                  <a:lnTo>
                    <a:pt x="822" y="137"/>
                  </a:lnTo>
                  <a:lnTo>
                    <a:pt x="766" y="90"/>
                  </a:lnTo>
                  <a:lnTo>
                    <a:pt x="703" y="52"/>
                  </a:lnTo>
                  <a:lnTo>
                    <a:pt x="634" y="24"/>
                  </a:lnTo>
                  <a:lnTo>
                    <a:pt x="560" y="6"/>
                  </a:lnTo>
                  <a:lnTo>
                    <a:pt x="482"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6">
              <a:extLst>
                <a:ext uri="{FF2B5EF4-FFF2-40B4-BE49-F238E27FC236}">
                  <a16:creationId xmlns:a16="http://schemas.microsoft.com/office/drawing/2014/main" id="{7CB24C29-9AB2-019B-2DF9-5AABDCD61DD6}"/>
                </a:ext>
              </a:extLst>
            </p:cNvPr>
            <p:cNvSpPr>
              <a:spLocks/>
            </p:cNvSpPr>
            <p:nvPr/>
          </p:nvSpPr>
          <p:spPr bwMode="auto">
            <a:xfrm>
              <a:off x="634" y="794"/>
              <a:ext cx="920" cy="349"/>
            </a:xfrm>
            <a:custGeom>
              <a:avLst/>
              <a:gdLst>
                <a:gd name="T0" fmla="+- 0 1522 635"/>
                <a:gd name="T1" fmla="*/ T0 w 920"/>
                <a:gd name="T2" fmla="+- 0 794 794"/>
                <a:gd name="T3" fmla="*/ 794 h 349"/>
                <a:gd name="T4" fmla="+- 0 1508 635"/>
                <a:gd name="T5" fmla="*/ T4 w 920"/>
                <a:gd name="T6" fmla="+- 0 801 794"/>
                <a:gd name="T7" fmla="*/ 801 h 349"/>
                <a:gd name="T8" fmla="+- 0 1504 635"/>
                <a:gd name="T9" fmla="*/ T8 w 920"/>
                <a:gd name="T10" fmla="+- 0 813 794"/>
                <a:gd name="T11" fmla="*/ 813 h 349"/>
                <a:gd name="T12" fmla="+- 0 1472 635"/>
                <a:gd name="T13" fmla="*/ T12 w 920"/>
                <a:gd name="T14" fmla="+- 0 882 794"/>
                <a:gd name="T15" fmla="*/ 882 h 349"/>
                <a:gd name="T16" fmla="+- 0 1429 635"/>
                <a:gd name="T17" fmla="*/ T16 w 920"/>
                <a:gd name="T18" fmla="+- 0 943 794"/>
                <a:gd name="T19" fmla="*/ 943 h 349"/>
                <a:gd name="T20" fmla="+- 0 1376 635"/>
                <a:gd name="T21" fmla="*/ T20 w 920"/>
                <a:gd name="T22" fmla="+- 0 995 794"/>
                <a:gd name="T23" fmla="*/ 995 h 349"/>
                <a:gd name="T24" fmla="+- 0 1314 635"/>
                <a:gd name="T25" fmla="*/ T24 w 920"/>
                <a:gd name="T26" fmla="+- 0 1038 794"/>
                <a:gd name="T27" fmla="*/ 1038 h 349"/>
                <a:gd name="T28" fmla="+- 0 1246 635"/>
                <a:gd name="T29" fmla="*/ T28 w 920"/>
                <a:gd name="T30" fmla="+- 0 1069 794"/>
                <a:gd name="T31" fmla="*/ 1069 h 349"/>
                <a:gd name="T32" fmla="+- 0 1172 635"/>
                <a:gd name="T33" fmla="*/ T32 w 920"/>
                <a:gd name="T34" fmla="+- 0 1089 794"/>
                <a:gd name="T35" fmla="*/ 1089 h 349"/>
                <a:gd name="T36" fmla="+- 0 1095 635"/>
                <a:gd name="T37" fmla="*/ T36 w 920"/>
                <a:gd name="T38" fmla="+- 0 1096 794"/>
                <a:gd name="T39" fmla="*/ 1096 h 349"/>
                <a:gd name="T40" fmla="+- 0 1017 635"/>
                <a:gd name="T41" fmla="*/ T40 w 920"/>
                <a:gd name="T42" fmla="+- 0 1089 794"/>
                <a:gd name="T43" fmla="*/ 1089 h 349"/>
                <a:gd name="T44" fmla="+- 0 943 635"/>
                <a:gd name="T45" fmla="*/ T44 w 920"/>
                <a:gd name="T46" fmla="+- 0 1069 794"/>
                <a:gd name="T47" fmla="*/ 1069 h 349"/>
                <a:gd name="T48" fmla="+- 0 875 635"/>
                <a:gd name="T49" fmla="*/ T48 w 920"/>
                <a:gd name="T50" fmla="+- 0 1038 794"/>
                <a:gd name="T51" fmla="*/ 1038 h 349"/>
                <a:gd name="T52" fmla="+- 0 813 635"/>
                <a:gd name="T53" fmla="*/ T52 w 920"/>
                <a:gd name="T54" fmla="+- 0 995 794"/>
                <a:gd name="T55" fmla="*/ 995 h 349"/>
                <a:gd name="T56" fmla="+- 0 760 635"/>
                <a:gd name="T57" fmla="*/ T56 w 920"/>
                <a:gd name="T58" fmla="+- 0 943 794"/>
                <a:gd name="T59" fmla="*/ 943 h 349"/>
                <a:gd name="T60" fmla="+- 0 717 635"/>
                <a:gd name="T61" fmla="*/ T60 w 920"/>
                <a:gd name="T62" fmla="+- 0 882 794"/>
                <a:gd name="T63" fmla="*/ 882 h 349"/>
                <a:gd name="T64" fmla="+- 0 685 635"/>
                <a:gd name="T65" fmla="*/ T64 w 920"/>
                <a:gd name="T66" fmla="+- 0 813 794"/>
                <a:gd name="T67" fmla="*/ 813 h 349"/>
                <a:gd name="T68" fmla="+- 0 681 635"/>
                <a:gd name="T69" fmla="*/ T68 w 920"/>
                <a:gd name="T70" fmla="+- 0 801 794"/>
                <a:gd name="T71" fmla="*/ 801 h 349"/>
                <a:gd name="T72" fmla="+- 0 667 635"/>
                <a:gd name="T73" fmla="*/ T72 w 920"/>
                <a:gd name="T74" fmla="+- 0 794 794"/>
                <a:gd name="T75" fmla="*/ 794 h 349"/>
                <a:gd name="T76" fmla="+- 0 642 635"/>
                <a:gd name="T77" fmla="*/ T76 w 920"/>
                <a:gd name="T78" fmla="+- 0 803 794"/>
                <a:gd name="T79" fmla="*/ 803 h 349"/>
                <a:gd name="T80" fmla="+- 0 635 635"/>
                <a:gd name="T81" fmla="*/ T80 w 920"/>
                <a:gd name="T82" fmla="+- 0 816 794"/>
                <a:gd name="T83" fmla="*/ 816 h 349"/>
                <a:gd name="T84" fmla="+- 0 639 635"/>
                <a:gd name="T85" fmla="*/ T84 w 920"/>
                <a:gd name="T86" fmla="+- 0 829 794"/>
                <a:gd name="T87" fmla="*/ 829 h 349"/>
                <a:gd name="T88" fmla="+- 0 670 635"/>
                <a:gd name="T89" fmla="*/ T88 w 920"/>
                <a:gd name="T90" fmla="+- 0 896 794"/>
                <a:gd name="T91" fmla="*/ 896 h 349"/>
                <a:gd name="T92" fmla="+- 0 710 635"/>
                <a:gd name="T93" fmla="*/ T92 w 920"/>
                <a:gd name="T94" fmla="+- 0 957 794"/>
                <a:gd name="T95" fmla="*/ 957 h 349"/>
                <a:gd name="T96" fmla="+- 0 759 635"/>
                <a:gd name="T97" fmla="*/ T96 w 920"/>
                <a:gd name="T98" fmla="+- 0 1011 794"/>
                <a:gd name="T99" fmla="*/ 1011 h 349"/>
                <a:gd name="T100" fmla="+- 0 815 635"/>
                <a:gd name="T101" fmla="*/ T100 w 920"/>
                <a:gd name="T102" fmla="+- 0 1056 794"/>
                <a:gd name="T103" fmla="*/ 1056 h 349"/>
                <a:gd name="T104" fmla="+- 0 878 635"/>
                <a:gd name="T105" fmla="*/ T104 w 920"/>
                <a:gd name="T106" fmla="+- 0 1093 794"/>
                <a:gd name="T107" fmla="*/ 1093 h 349"/>
                <a:gd name="T108" fmla="+- 0 946 635"/>
                <a:gd name="T109" fmla="*/ T108 w 920"/>
                <a:gd name="T110" fmla="+- 0 1120 794"/>
                <a:gd name="T111" fmla="*/ 1120 h 349"/>
                <a:gd name="T112" fmla="+- 0 1019 635"/>
                <a:gd name="T113" fmla="*/ T112 w 920"/>
                <a:gd name="T114" fmla="+- 0 1137 794"/>
                <a:gd name="T115" fmla="*/ 1137 h 349"/>
                <a:gd name="T116" fmla="+- 0 1095 635"/>
                <a:gd name="T117" fmla="*/ T116 w 920"/>
                <a:gd name="T118" fmla="+- 0 1143 794"/>
                <a:gd name="T119" fmla="*/ 1143 h 349"/>
                <a:gd name="T120" fmla="+- 0 1170 635"/>
                <a:gd name="T121" fmla="*/ T120 w 920"/>
                <a:gd name="T122" fmla="+- 0 1137 794"/>
                <a:gd name="T123" fmla="*/ 1137 h 349"/>
                <a:gd name="T124" fmla="+- 0 1243 635"/>
                <a:gd name="T125" fmla="*/ T124 w 920"/>
                <a:gd name="T126" fmla="+- 0 1120 794"/>
                <a:gd name="T127" fmla="*/ 1120 h 349"/>
                <a:gd name="T128" fmla="+- 0 1311 635"/>
                <a:gd name="T129" fmla="*/ T128 w 920"/>
                <a:gd name="T130" fmla="+- 0 1093 794"/>
                <a:gd name="T131" fmla="*/ 1093 h 349"/>
                <a:gd name="T132" fmla="+- 0 1374 635"/>
                <a:gd name="T133" fmla="*/ T132 w 920"/>
                <a:gd name="T134" fmla="+- 0 1056 794"/>
                <a:gd name="T135" fmla="*/ 1056 h 349"/>
                <a:gd name="T136" fmla="+- 0 1431 635"/>
                <a:gd name="T137" fmla="*/ T136 w 920"/>
                <a:gd name="T138" fmla="+- 0 1011 794"/>
                <a:gd name="T139" fmla="*/ 1011 h 349"/>
                <a:gd name="T140" fmla="+- 0 1479 635"/>
                <a:gd name="T141" fmla="*/ T140 w 920"/>
                <a:gd name="T142" fmla="+- 0 957 794"/>
                <a:gd name="T143" fmla="*/ 957 h 349"/>
                <a:gd name="T144" fmla="+- 0 1520 635"/>
                <a:gd name="T145" fmla="*/ T144 w 920"/>
                <a:gd name="T146" fmla="+- 0 896 794"/>
                <a:gd name="T147" fmla="*/ 896 h 349"/>
                <a:gd name="T148" fmla="+- 0 1550 635"/>
                <a:gd name="T149" fmla="*/ T148 w 920"/>
                <a:gd name="T150" fmla="+- 0 829 794"/>
                <a:gd name="T151" fmla="*/ 829 h 349"/>
                <a:gd name="T152" fmla="+- 0 1554 635"/>
                <a:gd name="T153" fmla="*/ T152 w 920"/>
                <a:gd name="T154" fmla="+- 0 816 794"/>
                <a:gd name="T155" fmla="*/ 816 h 349"/>
                <a:gd name="T156" fmla="+- 0 1548 635"/>
                <a:gd name="T157" fmla="*/ T156 w 920"/>
                <a:gd name="T158" fmla="+- 0 803 794"/>
                <a:gd name="T159" fmla="*/ 803 h 349"/>
                <a:gd name="T160" fmla="+- 0 1522 635"/>
                <a:gd name="T161" fmla="*/ T160 w 920"/>
                <a:gd name="T162" fmla="+- 0 794 794"/>
                <a:gd name="T163" fmla="*/ 794 h 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20" h="349">
                  <a:moveTo>
                    <a:pt x="887" y="0"/>
                  </a:moveTo>
                  <a:lnTo>
                    <a:pt x="873" y="7"/>
                  </a:lnTo>
                  <a:lnTo>
                    <a:pt x="869" y="19"/>
                  </a:lnTo>
                  <a:lnTo>
                    <a:pt x="837" y="88"/>
                  </a:lnTo>
                  <a:lnTo>
                    <a:pt x="794" y="149"/>
                  </a:lnTo>
                  <a:lnTo>
                    <a:pt x="741" y="201"/>
                  </a:lnTo>
                  <a:lnTo>
                    <a:pt x="679" y="244"/>
                  </a:lnTo>
                  <a:lnTo>
                    <a:pt x="611" y="275"/>
                  </a:lnTo>
                  <a:lnTo>
                    <a:pt x="537" y="295"/>
                  </a:lnTo>
                  <a:lnTo>
                    <a:pt x="460" y="302"/>
                  </a:lnTo>
                  <a:lnTo>
                    <a:pt x="382" y="295"/>
                  </a:lnTo>
                  <a:lnTo>
                    <a:pt x="308" y="275"/>
                  </a:lnTo>
                  <a:lnTo>
                    <a:pt x="240" y="244"/>
                  </a:lnTo>
                  <a:lnTo>
                    <a:pt x="178" y="201"/>
                  </a:lnTo>
                  <a:lnTo>
                    <a:pt x="125" y="149"/>
                  </a:lnTo>
                  <a:lnTo>
                    <a:pt x="82" y="88"/>
                  </a:lnTo>
                  <a:lnTo>
                    <a:pt x="50" y="19"/>
                  </a:lnTo>
                  <a:lnTo>
                    <a:pt x="46" y="7"/>
                  </a:lnTo>
                  <a:lnTo>
                    <a:pt x="32" y="0"/>
                  </a:lnTo>
                  <a:lnTo>
                    <a:pt x="7" y="9"/>
                  </a:lnTo>
                  <a:lnTo>
                    <a:pt x="0" y="22"/>
                  </a:lnTo>
                  <a:lnTo>
                    <a:pt x="4" y="35"/>
                  </a:lnTo>
                  <a:lnTo>
                    <a:pt x="35" y="102"/>
                  </a:lnTo>
                  <a:lnTo>
                    <a:pt x="75" y="163"/>
                  </a:lnTo>
                  <a:lnTo>
                    <a:pt x="124" y="217"/>
                  </a:lnTo>
                  <a:lnTo>
                    <a:pt x="180" y="262"/>
                  </a:lnTo>
                  <a:lnTo>
                    <a:pt x="243" y="299"/>
                  </a:lnTo>
                  <a:lnTo>
                    <a:pt x="311" y="326"/>
                  </a:lnTo>
                  <a:lnTo>
                    <a:pt x="384" y="343"/>
                  </a:lnTo>
                  <a:lnTo>
                    <a:pt x="460" y="349"/>
                  </a:lnTo>
                  <a:lnTo>
                    <a:pt x="535" y="343"/>
                  </a:lnTo>
                  <a:lnTo>
                    <a:pt x="608" y="326"/>
                  </a:lnTo>
                  <a:lnTo>
                    <a:pt x="676" y="299"/>
                  </a:lnTo>
                  <a:lnTo>
                    <a:pt x="739" y="262"/>
                  </a:lnTo>
                  <a:lnTo>
                    <a:pt x="796" y="217"/>
                  </a:lnTo>
                  <a:lnTo>
                    <a:pt x="844" y="163"/>
                  </a:lnTo>
                  <a:lnTo>
                    <a:pt x="885" y="102"/>
                  </a:lnTo>
                  <a:lnTo>
                    <a:pt x="915" y="35"/>
                  </a:lnTo>
                  <a:lnTo>
                    <a:pt x="919" y="22"/>
                  </a:lnTo>
                  <a:lnTo>
                    <a:pt x="913" y="9"/>
                  </a:lnTo>
                  <a:lnTo>
                    <a:pt x="887" y="0"/>
                  </a:lnTo>
                  <a:close/>
                </a:path>
              </a:pathLst>
            </a:custGeom>
            <a:solidFill>
              <a:srgbClr val="005C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docshape7">
              <a:extLst>
                <a:ext uri="{FF2B5EF4-FFF2-40B4-BE49-F238E27FC236}">
                  <a16:creationId xmlns:a16="http://schemas.microsoft.com/office/drawing/2014/main" id="{265CF803-3FAA-5295-7F4E-20BCACE82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425"/>
              <a:ext cx="517" cy="322"/>
            </a:xfrm>
            <a:prstGeom prst="rect">
              <a:avLst/>
            </a:prstGeom>
            <a:noFill/>
            <a:extLst>
              <a:ext uri="{909E8E84-426E-40DD-AFC4-6F175D3DCCD1}">
                <a14:hiddenFill xmlns:a14="http://schemas.microsoft.com/office/drawing/2010/main">
                  <a:solidFill>
                    <a:srgbClr val="FFFFFF"/>
                  </a:solidFill>
                </a14:hiddenFill>
              </a:ext>
            </a:extLst>
          </p:spPr>
        </p:pic>
        <p:pic>
          <p:nvPicPr>
            <p:cNvPr id="14" name="docshape8">
              <a:extLst>
                <a:ext uri="{FF2B5EF4-FFF2-40B4-BE49-F238E27FC236}">
                  <a16:creationId xmlns:a16="http://schemas.microsoft.com/office/drawing/2014/main" id="{61BC9C08-E952-979A-32CF-42DBA029A1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908"/>
              <a:ext cx="358" cy="113"/>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9">
              <a:extLst>
                <a:ext uri="{FF2B5EF4-FFF2-40B4-BE49-F238E27FC236}">
                  <a16:creationId xmlns:a16="http://schemas.microsoft.com/office/drawing/2014/main" id="{9F1E2AAD-6C10-DE1E-B70F-350BB6B351DC}"/>
                </a:ext>
              </a:extLst>
            </p:cNvPr>
            <p:cNvSpPr>
              <a:spLocks/>
            </p:cNvSpPr>
            <p:nvPr/>
          </p:nvSpPr>
          <p:spPr bwMode="auto">
            <a:xfrm>
              <a:off x="739" y="792"/>
              <a:ext cx="713" cy="170"/>
            </a:xfrm>
            <a:custGeom>
              <a:avLst/>
              <a:gdLst>
                <a:gd name="T0" fmla="+- 0 1427 740"/>
                <a:gd name="T1" fmla="*/ T0 w 713"/>
                <a:gd name="T2" fmla="+- 0 792 792"/>
                <a:gd name="T3" fmla="*/ 792 h 170"/>
                <a:gd name="T4" fmla="+- 0 1348 740"/>
                <a:gd name="T5" fmla="*/ T4 w 713"/>
                <a:gd name="T6" fmla="+- 0 797 792"/>
                <a:gd name="T7" fmla="*/ 797 h 170"/>
                <a:gd name="T8" fmla="+- 0 1279 740"/>
                <a:gd name="T9" fmla="*/ T8 w 713"/>
                <a:gd name="T10" fmla="+- 0 806 792"/>
                <a:gd name="T11" fmla="*/ 806 h 170"/>
                <a:gd name="T12" fmla="+- 0 1206 740"/>
                <a:gd name="T13" fmla="*/ T12 w 713"/>
                <a:gd name="T14" fmla="+- 0 820 792"/>
                <a:gd name="T15" fmla="*/ 820 h 170"/>
                <a:gd name="T16" fmla="+- 0 1130 740"/>
                <a:gd name="T17" fmla="*/ T16 w 713"/>
                <a:gd name="T18" fmla="+- 0 840 792"/>
                <a:gd name="T19" fmla="*/ 840 h 170"/>
                <a:gd name="T20" fmla="+- 0 1102 740"/>
                <a:gd name="T21" fmla="*/ T20 w 713"/>
                <a:gd name="T22" fmla="+- 0 849 792"/>
                <a:gd name="T23" fmla="*/ 849 h 170"/>
                <a:gd name="T24" fmla="+- 0 997 740"/>
                <a:gd name="T25" fmla="*/ T24 w 713"/>
                <a:gd name="T26" fmla="+- 0 823 792"/>
                <a:gd name="T27" fmla="*/ 823 h 170"/>
                <a:gd name="T28" fmla="+- 0 903 740"/>
                <a:gd name="T29" fmla="*/ T28 w 713"/>
                <a:gd name="T30" fmla="+- 0 808 792"/>
                <a:gd name="T31" fmla="*/ 808 h 170"/>
                <a:gd name="T32" fmla="+- 0 824 740"/>
                <a:gd name="T33" fmla="*/ T32 w 713"/>
                <a:gd name="T34" fmla="+- 0 801 792"/>
                <a:gd name="T35" fmla="*/ 801 h 170"/>
                <a:gd name="T36" fmla="+- 0 766 740"/>
                <a:gd name="T37" fmla="*/ T36 w 713"/>
                <a:gd name="T38" fmla="+- 0 799 792"/>
                <a:gd name="T39" fmla="*/ 799 h 170"/>
                <a:gd name="T40" fmla="+- 0 753 740"/>
                <a:gd name="T41" fmla="*/ T40 w 713"/>
                <a:gd name="T42" fmla="+- 0 802 792"/>
                <a:gd name="T43" fmla="*/ 802 h 170"/>
                <a:gd name="T44" fmla="+- 0 744 740"/>
                <a:gd name="T45" fmla="*/ T44 w 713"/>
                <a:gd name="T46" fmla="+- 0 810 792"/>
                <a:gd name="T47" fmla="*/ 810 h 170"/>
                <a:gd name="T48" fmla="+- 0 740 740"/>
                <a:gd name="T49" fmla="*/ T48 w 713"/>
                <a:gd name="T50" fmla="+- 0 822 792"/>
                <a:gd name="T51" fmla="*/ 822 h 170"/>
                <a:gd name="T52" fmla="+- 0 743 740"/>
                <a:gd name="T53" fmla="*/ T52 w 713"/>
                <a:gd name="T54" fmla="+- 0 835 792"/>
                <a:gd name="T55" fmla="*/ 835 h 170"/>
                <a:gd name="T56" fmla="+- 0 747 740"/>
                <a:gd name="T57" fmla="*/ T56 w 713"/>
                <a:gd name="T58" fmla="+- 0 844 792"/>
                <a:gd name="T59" fmla="*/ 844 h 170"/>
                <a:gd name="T60" fmla="+- 0 756 740"/>
                <a:gd name="T61" fmla="*/ T60 w 713"/>
                <a:gd name="T62" fmla="+- 0 850 792"/>
                <a:gd name="T63" fmla="*/ 850 h 170"/>
                <a:gd name="T64" fmla="+- 0 786 740"/>
                <a:gd name="T65" fmla="*/ T64 w 713"/>
                <a:gd name="T66" fmla="+- 0 850 792"/>
                <a:gd name="T67" fmla="*/ 850 h 170"/>
                <a:gd name="T68" fmla="+- 0 826 740"/>
                <a:gd name="T69" fmla="*/ T68 w 713"/>
                <a:gd name="T70" fmla="+- 0 852 792"/>
                <a:gd name="T71" fmla="*/ 852 h 170"/>
                <a:gd name="T72" fmla="+- 0 917 740"/>
                <a:gd name="T73" fmla="*/ T72 w 713"/>
                <a:gd name="T74" fmla="+- 0 862 792"/>
                <a:gd name="T75" fmla="*/ 862 h 170"/>
                <a:gd name="T76" fmla="+- 0 988 740"/>
                <a:gd name="T77" fmla="*/ T76 w 713"/>
                <a:gd name="T78" fmla="+- 0 874 792"/>
                <a:gd name="T79" fmla="*/ 874 h 170"/>
                <a:gd name="T80" fmla="+- 0 1058 740"/>
                <a:gd name="T81" fmla="*/ T80 w 713"/>
                <a:gd name="T82" fmla="+- 0 890 792"/>
                <a:gd name="T83" fmla="*/ 890 h 170"/>
                <a:gd name="T84" fmla="+- 0 1129 740"/>
                <a:gd name="T85" fmla="*/ T84 w 713"/>
                <a:gd name="T86" fmla="+- 0 910 792"/>
                <a:gd name="T87" fmla="*/ 910 h 170"/>
                <a:gd name="T88" fmla="+- 0 1199 740"/>
                <a:gd name="T89" fmla="*/ T88 w 713"/>
                <a:gd name="T90" fmla="+- 0 935 792"/>
                <a:gd name="T91" fmla="*/ 935 h 170"/>
                <a:gd name="T92" fmla="+- 0 1265 740"/>
                <a:gd name="T93" fmla="*/ T92 w 713"/>
                <a:gd name="T94" fmla="+- 0 961 792"/>
                <a:gd name="T95" fmla="*/ 961 h 170"/>
                <a:gd name="T96" fmla="+- 0 1268 740"/>
                <a:gd name="T97" fmla="*/ T96 w 713"/>
                <a:gd name="T98" fmla="+- 0 962 792"/>
                <a:gd name="T99" fmla="*/ 962 h 170"/>
                <a:gd name="T100" fmla="+- 0 1277 740"/>
                <a:gd name="T101" fmla="*/ T100 w 713"/>
                <a:gd name="T102" fmla="+- 0 961 792"/>
                <a:gd name="T103" fmla="*/ 961 h 170"/>
                <a:gd name="T104" fmla="+- 0 1295 740"/>
                <a:gd name="T105" fmla="*/ T104 w 713"/>
                <a:gd name="T106" fmla="+- 0 958 792"/>
                <a:gd name="T107" fmla="*/ 958 h 170"/>
                <a:gd name="T108" fmla="+- 0 1314 740"/>
                <a:gd name="T109" fmla="*/ T108 w 713"/>
                <a:gd name="T110" fmla="+- 0 955 792"/>
                <a:gd name="T111" fmla="*/ 955 h 170"/>
                <a:gd name="T112" fmla="+- 0 1332 740"/>
                <a:gd name="T113" fmla="*/ T112 w 713"/>
                <a:gd name="T114" fmla="+- 0 953 792"/>
                <a:gd name="T115" fmla="*/ 953 h 170"/>
                <a:gd name="T116" fmla="+- 0 1357 740"/>
                <a:gd name="T117" fmla="*/ T116 w 713"/>
                <a:gd name="T118" fmla="+- 0 950 792"/>
                <a:gd name="T119" fmla="*/ 950 h 170"/>
                <a:gd name="T120" fmla="+- 0 1362 740"/>
                <a:gd name="T121" fmla="*/ T120 w 713"/>
                <a:gd name="T122" fmla="+- 0 948 792"/>
                <a:gd name="T123" fmla="*/ 948 h 170"/>
                <a:gd name="T124" fmla="+- 0 1367 740"/>
                <a:gd name="T125" fmla="*/ T124 w 713"/>
                <a:gd name="T126" fmla="+- 0 944 792"/>
                <a:gd name="T127" fmla="*/ 944 h 170"/>
                <a:gd name="T128" fmla="+- 0 1374 740"/>
                <a:gd name="T129" fmla="*/ T128 w 713"/>
                <a:gd name="T130" fmla="+- 0 930 792"/>
                <a:gd name="T131" fmla="*/ 930 h 170"/>
                <a:gd name="T132" fmla="+- 0 1372 740"/>
                <a:gd name="T133" fmla="*/ T132 w 713"/>
                <a:gd name="T134" fmla="+- 0 915 792"/>
                <a:gd name="T135" fmla="*/ 915 h 170"/>
                <a:gd name="T136" fmla="+- 0 1362 740"/>
                <a:gd name="T137" fmla="*/ T136 w 713"/>
                <a:gd name="T138" fmla="+- 0 904 792"/>
                <a:gd name="T139" fmla="*/ 904 h 170"/>
                <a:gd name="T140" fmla="+- 0 1346 740"/>
                <a:gd name="T141" fmla="*/ T140 w 713"/>
                <a:gd name="T142" fmla="+- 0 901 792"/>
                <a:gd name="T143" fmla="*/ 901 h 170"/>
                <a:gd name="T144" fmla="+- 0 1311 740"/>
                <a:gd name="T145" fmla="*/ T144 w 713"/>
                <a:gd name="T146" fmla="+- 0 905 792"/>
                <a:gd name="T147" fmla="*/ 905 h 170"/>
                <a:gd name="T148" fmla="+- 0 1275 740"/>
                <a:gd name="T149" fmla="*/ T148 w 713"/>
                <a:gd name="T150" fmla="+- 0 911 792"/>
                <a:gd name="T151" fmla="*/ 911 h 170"/>
                <a:gd name="T152" fmla="+- 0 1235 740"/>
                <a:gd name="T153" fmla="*/ T152 w 713"/>
                <a:gd name="T154" fmla="+- 0 894 792"/>
                <a:gd name="T155" fmla="*/ 894 h 170"/>
                <a:gd name="T156" fmla="+- 0 1295 740"/>
                <a:gd name="T157" fmla="*/ T156 w 713"/>
                <a:gd name="T158" fmla="+- 0 855 792"/>
                <a:gd name="T159" fmla="*/ 855 h 170"/>
                <a:gd name="T160" fmla="+- 0 1358 740"/>
                <a:gd name="T161" fmla="*/ T160 w 713"/>
                <a:gd name="T162" fmla="+- 0 847 792"/>
                <a:gd name="T163" fmla="*/ 847 h 170"/>
                <a:gd name="T164" fmla="+- 0 1428 740"/>
                <a:gd name="T165" fmla="*/ T164 w 713"/>
                <a:gd name="T166" fmla="+- 0 843 792"/>
                <a:gd name="T167" fmla="*/ 843 h 170"/>
                <a:gd name="T168" fmla="+- 0 1437 740"/>
                <a:gd name="T169" fmla="*/ T168 w 713"/>
                <a:gd name="T170" fmla="+- 0 842 792"/>
                <a:gd name="T171" fmla="*/ 842 h 170"/>
                <a:gd name="T172" fmla="+- 0 1446 740"/>
                <a:gd name="T173" fmla="*/ T172 w 713"/>
                <a:gd name="T174" fmla="+- 0 837 792"/>
                <a:gd name="T175" fmla="*/ 837 h 170"/>
                <a:gd name="T176" fmla="+- 0 1450 740"/>
                <a:gd name="T177" fmla="*/ T176 w 713"/>
                <a:gd name="T178" fmla="+- 0 828 792"/>
                <a:gd name="T179" fmla="*/ 828 h 170"/>
                <a:gd name="T180" fmla="+- 0 1451 740"/>
                <a:gd name="T181" fmla="*/ T180 w 713"/>
                <a:gd name="T182" fmla="+- 0 827 792"/>
                <a:gd name="T183" fmla="*/ 827 h 170"/>
                <a:gd name="T184" fmla="+- 0 1453 740"/>
                <a:gd name="T185" fmla="*/ T184 w 713"/>
                <a:gd name="T186" fmla="+- 0 814 792"/>
                <a:gd name="T187" fmla="*/ 814 h 170"/>
                <a:gd name="T188" fmla="+- 0 1449 740"/>
                <a:gd name="T189" fmla="*/ T188 w 713"/>
                <a:gd name="T190" fmla="+- 0 803 792"/>
                <a:gd name="T191" fmla="*/ 803 h 170"/>
                <a:gd name="T192" fmla="+- 0 1439 740"/>
                <a:gd name="T193" fmla="*/ T192 w 713"/>
                <a:gd name="T194" fmla="+- 0 795 792"/>
                <a:gd name="T195" fmla="*/ 795 h 170"/>
                <a:gd name="T196" fmla="+- 0 1427 740"/>
                <a:gd name="T197" fmla="*/ T196 w 713"/>
                <a:gd name="T198" fmla="+- 0 792 792"/>
                <a:gd name="T199" fmla="*/ 792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713" h="170">
                  <a:moveTo>
                    <a:pt x="687" y="0"/>
                  </a:moveTo>
                  <a:lnTo>
                    <a:pt x="608" y="5"/>
                  </a:lnTo>
                  <a:lnTo>
                    <a:pt x="539" y="14"/>
                  </a:lnTo>
                  <a:lnTo>
                    <a:pt x="466" y="28"/>
                  </a:lnTo>
                  <a:lnTo>
                    <a:pt x="390" y="48"/>
                  </a:lnTo>
                  <a:lnTo>
                    <a:pt x="362" y="57"/>
                  </a:lnTo>
                  <a:lnTo>
                    <a:pt x="257" y="31"/>
                  </a:lnTo>
                  <a:lnTo>
                    <a:pt x="163" y="16"/>
                  </a:lnTo>
                  <a:lnTo>
                    <a:pt x="84" y="9"/>
                  </a:lnTo>
                  <a:lnTo>
                    <a:pt x="26" y="7"/>
                  </a:lnTo>
                  <a:lnTo>
                    <a:pt x="13" y="10"/>
                  </a:lnTo>
                  <a:lnTo>
                    <a:pt x="4" y="18"/>
                  </a:lnTo>
                  <a:lnTo>
                    <a:pt x="0" y="30"/>
                  </a:lnTo>
                  <a:lnTo>
                    <a:pt x="3" y="43"/>
                  </a:lnTo>
                  <a:lnTo>
                    <a:pt x="7" y="52"/>
                  </a:lnTo>
                  <a:lnTo>
                    <a:pt x="16" y="58"/>
                  </a:lnTo>
                  <a:lnTo>
                    <a:pt x="46" y="58"/>
                  </a:lnTo>
                  <a:lnTo>
                    <a:pt x="86" y="60"/>
                  </a:lnTo>
                  <a:lnTo>
                    <a:pt x="177" y="70"/>
                  </a:lnTo>
                  <a:lnTo>
                    <a:pt x="248" y="82"/>
                  </a:lnTo>
                  <a:lnTo>
                    <a:pt x="318" y="98"/>
                  </a:lnTo>
                  <a:lnTo>
                    <a:pt x="389" y="118"/>
                  </a:lnTo>
                  <a:lnTo>
                    <a:pt x="459" y="143"/>
                  </a:lnTo>
                  <a:lnTo>
                    <a:pt x="525" y="169"/>
                  </a:lnTo>
                  <a:lnTo>
                    <a:pt x="528" y="170"/>
                  </a:lnTo>
                  <a:lnTo>
                    <a:pt x="537" y="169"/>
                  </a:lnTo>
                  <a:lnTo>
                    <a:pt x="555" y="166"/>
                  </a:lnTo>
                  <a:lnTo>
                    <a:pt x="574" y="163"/>
                  </a:lnTo>
                  <a:lnTo>
                    <a:pt x="592" y="161"/>
                  </a:lnTo>
                  <a:lnTo>
                    <a:pt x="617" y="158"/>
                  </a:lnTo>
                  <a:lnTo>
                    <a:pt x="622" y="156"/>
                  </a:lnTo>
                  <a:lnTo>
                    <a:pt x="627" y="152"/>
                  </a:lnTo>
                  <a:lnTo>
                    <a:pt x="634" y="138"/>
                  </a:lnTo>
                  <a:lnTo>
                    <a:pt x="632" y="123"/>
                  </a:lnTo>
                  <a:lnTo>
                    <a:pt x="622" y="112"/>
                  </a:lnTo>
                  <a:lnTo>
                    <a:pt x="606" y="109"/>
                  </a:lnTo>
                  <a:lnTo>
                    <a:pt x="571" y="113"/>
                  </a:lnTo>
                  <a:lnTo>
                    <a:pt x="535" y="119"/>
                  </a:lnTo>
                  <a:lnTo>
                    <a:pt x="495" y="102"/>
                  </a:lnTo>
                  <a:lnTo>
                    <a:pt x="555" y="63"/>
                  </a:lnTo>
                  <a:lnTo>
                    <a:pt x="618" y="55"/>
                  </a:lnTo>
                  <a:lnTo>
                    <a:pt x="688" y="51"/>
                  </a:lnTo>
                  <a:lnTo>
                    <a:pt x="697" y="50"/>
                  </a:lnTo>
                  <a:lnTo>
                    <a:pt x="706" y="45"/>
                  </a:lnTo>
                  <a:lnTo>
                    <a:pt x="710" y="36"/>
                  </a:lnTo>
                  <a:lnTo>
                    <a:pt x="711" y="35"/>
                  </a:lnTo>
                  <a:lnTo>
                    <a:pt x="713" y="22"/>
                  </a:lnTo>
                  <a:lnTo>
                    <a:pt x="709" y="11"/>
                  </a:lnTo>
                  <a:lnTo>
                    <a:pt x="699" y="3"/>
                  </a:lnTo>
                  <a:lnTo>
                    <a:pt x="687" y="0"/>
                  </a:lnTo>
                  <a:close/>
                </a:path>
              </a:pathLst>
            </a:custGeom>
            <a:solidFill>
              <a:srgbClr val="00834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 name="TextBox 2">
            <a:extLst>
              <a:ext uri="{FF2B5EF4-FFF2-40B4-BE49-F238E27FC236}">
                <a16:creationId xmlns:a16="http://schemas.microsoft.com/office/drawing/2014/main" id="{1421F01B-9087-854A-EC0C-A67E3C4BCF4D}"/>
              </a:ext>
            </a:extLst>
          </p:cNvPr>
          <p:cNvSpPr txBox="1"/>
          <p:nvPr/>
        </p:nvSpPr>
        <p:spPr>
          <a:xfrm>
            <a:off x="1254836" y="1109420"/>
            <a:ext cx="8794972" cy="4985980"/>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000">
                <a:hlinkClick r:id="rId7"/>
              </a:rPr>
              <a:t>Farmland Preservation </a:t>
            </a:r>
            <a:r>
              <a:rPr lang="en-US" sz="2000"/>
              <a:t>program</a:t>
            </a:r>
          </a:p>
          <a:p>
            <a:pPr marL="285750" indent="-285750">
              <a:buFont typeface="Arial" panose="020B0604020202020204" pitchFamily="34" charset="0"/>
              <a:buChar char="•"/>
            </a:pPr>
            <a:r>
              <a:rPr lang="en-US" sz="2000">
                <a:hlinkClick r:id="rId8"/>
              </a:rPr>
              <a:t>CT Farmlink</a:t>
            </a:r>
            <a:endParaRPr lang="en-US" sz="2000"/>
          </a:p>
          <a:p>
            <a:pPr marL="742950" lvl="1" indent="-285750">
              <a:buFont typeface="Arial" panose="020B0604020202020204" pitchFamily="34" charset="0"/>
              <a:buChar char="•"/>
            </a:pPr>
            <a:r>
              <a:rPr lang="en-US" sz="2000"/>
              <a:t>Connecting farmers seeking farmland and farmland owners seeking tenants</a:t>
            </a:r>
          </a:p>
          <a:p>
            <a:pPr marL="285750" indent="-285750">
              <a:buFont typeface="Arial" panose="020B0604020202020204" pitchFamily="34" charset="0"/>
              <a:buChar char="•"/>
            </a:pPr>
            <a:r>
              <a:rPr lang="en-US" sz="2000">
                <a:hlinkClick r:id="rId9"/>
              </a:rPr>
              <a:t>Agristress</a:t>
            </a:r>
            <a:r>
              <a:rPr lang="en-US" sz="2000"/>
              <a:t> Program</a:t>
            </a:r>
          </a:p>
          <a:p>
            <a:pPr marL="285750" indent="-285750">
              <a:buFont typeface="Arial" panose="020B0604020202020204" pitchFamily="34" charset="0"/>
              <a:buChar char="•"/>
            </a:pPr>
            <a:r>
              <a:rPr lang="en-US" sz="2000"/>
              <a:t>Exhibiting at the </a:t>
            </a:r>
            <a:r>
              <a:rPr lang="en-US" sz="2000">
                <a:hlinkClick r:id="rId10"/>
              </a:rPr>
              <a:t>Big E</a:t>
            </a:r>
            <a:endParaRPr lang="en-US" sz="2000"/>
          </a:p>
          <a:p>
            <a:pPr marL="285750" indent="-285750">
              <a:buFont typeface="Arial" panose="020B0604020202020204" pitchFamily="34" charset="0"/>
              <a:buChar char="•"/>
            </a:pPr>
            <a:r>
              <a:rPr lang="en-US" sz="2000">
                <a:hlinkClick r:id="rId11"/>
              </a:rPr>
              <a:t>Passport</a:t>
            </a:r>
            <a:r>
              <a:rPr lang="en-US" sz="2000"/>
              <a:t> to CT Wine Country</a:t>
            </a:r>
          </a:p>
          <a:p>
            <a:pPr marL="742950" lvl="1" indent="-285750">
              <a:buFont typeface="Arial" panose="020B0604020202020204" pitchFamily="34" charset="0"/>
              <a:buChar char="•"/>
            </a:pPr>
            <a:r>
              <a:rPr lang="en-US" sz="2000"/>
              <a:t>For licensed farm wineries</a:t>
            </a:r>
          </a:p>
          <a:p>
            <a:pPr marL="285750" indent="-285750">
              <a:buFont typeface="Arial" panose="020B0604020202020204" pitchFamily="34" charset="0"/>
              <a:buChar char="•"/>
            </a:pPr>
            <a:r>
              <a:rPr lang="en-US" sz="2000">
                <a:hlinkClick r:id="rId12"/>
              </a:rPr>
              <a:t>Farm-to-School</a:t>
            </a:r>
            <a:endParaRPr lang="en-US" sz="2000"/>
          </a:p>
          <a:p>
            <a:pPr marL="742950" lvl="1" indent="-285750">
              <a:buFont typeface="Arial" panose="020B0604020202020204" pitchFamily="34" charset="0"/>
              <a:buChar char="•"/>
            </a:pPr>
            <a:r>
              <a:rPr lang="en-US" sz="2000"/>
              <a:t>In collaboration with UConn’s “Put Local on your Tray”</a:t>
            </a:r>
          </a:p>
          <a:p>
            <a:pPr marL="285750" indent="-285750">
              <a:buFont typeface="Arial" panose="020B0604020202020204" pitchFamily="34" charset="0"/>
              <a:buChar char="•"/>
            </a:pPr>
            <a:r>
              <a:rPr lang="en-US" sz="2000"/>
              <a:t>Food hub / aggregators meetings</a:t>
            </a:r>
            <a:endParaRPr lang="en-US" sz="2000">
              <a:ea typeface="Calibri"/>
              <a:cs typeface="Calibri"/>
            </a:endParaRPr>
          </a:p>
          <a:p>
            <a:pPr marL="285750" indent="-285750">
              <a:buFont typeface="Arial" panose="020B0604020202020204" pitchFamily="34" charset="0"/>
              <a:buChar char="•"/>
            </a:pPr>
            <a:r>
              <a:rPr lang="en-US" sz="2000">
                <a:hlinkClick r:id="rId13"/>
              </a:rPr>
              <a:t>Local food purchase agreements</a:t>
            </a:r>
            <a:endParaRPr lang="en-US" sz="2000"/>
          </a:p>
          <a:p>
            <a:pPr marL="285750" indent="-285750">
              <a:buFont typeface="Arial" panose="020B0604020202020204" pitchFamily="34" charset="0"/>
              <a:buChar char="•"/>
            </a:pPr>
            <a:r>
              <a:rPr lang="en-US" sz="2000">
                <a:hlinkClick r:id="rId14"/>
              </a:rPr>
              <a:t>Disaster relief resources</a:t>
            </a:r>
            <a:endParaRPr lang="en-US" sz="2000"/>
          </a:p>
          <a:p>
            <a:pPr marL="742950" lvl="1" indent="-285750">
              <a:buFont typeface="Arial" panose="020B0604020202020204" pitchFamily="34" charset="0"/>
              <a:buChar char="•"/>
            </a:pPr>
            <a:r>
              <a:rPr lang="en-US" sz="2000"/>
              <a:t>Farm Recovery &amp; Support Block Grant</a:t>
            </a:r>
          </a:p>
          <a:p>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a:p>
        </p:txBody>
      </p:sp>
      <p:pic>
        <p:nvPicPr>
          <p:cNvPr id="5" name="Picture 4" descr="Text&#10;&#10;AI-generated content may be incorrect.">
            <a:extLst>
              <a:ext uri="{FF2B5EF4-FFF2-40B4-BE49-F238E27FC236}">
                <a16:creationId xmlns:a16="http://schemas.microsoft.com/office/drawing/2014/main" id="{57211B5F-B27C-F214-6319-6F112026C240}"/>
              </a:ext>
            </a:extLst>
          </p:cNvPr>
          <p:cNvPicPr>
            <a:picLocks noChangeAspect="1"/>
          </p:cNvPicPr>
          <p:nvPr/>
        </p:nvPicPr>
        <p:blipFill>
          <a:blip r:embed="rId15"/>
          <a:stretch>
            <a:fillRect/>
          </a:stretch>
        </p:blipFill>
        <p:spPr>
          <a:xfrm>
            <a:off x="8356078" y="601955"/>
            <a:ext cx="2734057" cy="800212"/>
          </a:xfrm>
          <a:prstGeom prst="rect">
            <a:avLst/>
          </a:prstGeom>
        </p:spPr>
      </p:pic>
      <p:pic>
        <p:nvPicPr>
          <p:cNvPr id="2050" name="Picture 2">
            <a:extLst>
              <a:ext uri="{FF2B5EF4-FFF2-40B4-BE49-F238E27FC236}">
                <a16:creationId xmlns:a16="http://schemas.microsoft.com/office/drawing/2014/main" id="{7A47A025-C35D-45E5-164B-61A4DD49A4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07893" y="2183870"/>
            <a:ext cx="2201677" cy="14869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ssport to CT Farm Wineries - Connecticut (CT) Wine Trail">
            <a:extLst>
              <a:ext uri="{FF2B5EF4-FFF2-40B4-BE49-F238E27FC236}">
                <a16:creationId xmlns:a16="http://schemas.microsoft.com/office/drawing/2014/main" id="{CAD5509D-CA9F-7513-AEDE-4CB21E781B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56271" y="2884917"/>
            <a:ext cx="1559806" cy="1559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8BA5B9A-06E1-6ADD-1E23-BC8F0689E7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0987" y="4614280"/>
            <a:ext cx="3424237" cy="87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46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2C6921B094A4CB6C759F89BBAF4E8" ma:contentTypeVersion="16" ma:contentTypeDescription="Create a new document." ma:contentTypeScope="" ma:versionID="03ff47dc0f35d932eebeb057ab58e8e6">
  <xsd:schema xmlns:xsd="http://www.w3.org/2001/XMLSchema" xmlns:xs="http://www.w3.org/2001/XMLSchema" xmlns:p="http://schemas.microsoft.com/office/2006/metadata/properties" xmlns:ns2="b73e03fc-2c2a-4eb5-9efb-9038c02c6da4" xmlns:ns3="fddfbcf2-9f8c-42e4-85dc-cc5232653894" targetNamespace="http://schemas.microsoft.com/office/2006/metadata/properties" ma:root="true" ma:fieldsID="3909ddb46359c6cb54e9efd3cd05ca72" ns2:_="" ns3:_="">
    <xsd:import namespace="b73e03fc-2c2a-4eb5-9efb-9038c02c6da4"/>
    <xsd:import namespace="fddfbcf2-9f8c-42e4-85dc-cc52326538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e03fc-2c2a-4eb5-9efb-9038c02c6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bcf2-9f8c-42e4-85dc-cc52326538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d22b03d-0548-4dad-8729-6c585d12858a}" ma:internalName="TaxCatchAll" ma:showField="CatchAllData" ma:web="fddfbcf2-9f8c-42e4-85dc-cc5232653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3e03fc-2c2a-4eb5-9efb-9038c02c6da4">
      <Terms xmlns="http://schemas.microsoft.com/office/infopath/2007/PartnerControls"/>
    </lcf76f155ced4ddcb4097134ff3c332f>
    <TaxCatchAll xmlns="fddfbcf2-9f8c-42e4-85dc-cc5232653894" xsi:nil="true"/>
    <SharedWithUsers xmlns="fddfbcf2-9f8c-42e4-85dc-cc5232653894">
      <UserInfo>
        <DisplayName>Smith, Jaime</DisplayName>
        <AccountId>18</AccountId>
        <AccountType/>
      </UserInfo>
      <UserInfo>
        <DisplayName>Grabarz, Alison</DisplayName>
        <AccountId>246</AccountId>
        <AccountType/>
      </UserInfo>
    </SharedWithUsers>
  </documentManagement>
</p:properties>
</file>

<file path=customXml/itemProps1.xml><?xml version="1.0" encoding="utf-8"?>
<ds:datastoreItem xmlns:ds="http://schemas.openxmlformats.org/officeDocument/2006/customXml" ds:itemID="{DE5CA3EF-B4F0-4EF5-846F-34670A4A114C}">
  <ds:schemaRefs>
    <ds:schemaRef ds:uri="b73e03fc-2c2a-4eb5-9efb-9038c02c6da4"/>
    <ds:schemaRef ds:uri="fddfbcf2-9f8c-42e4-85dc-cc52326538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AFEE7D-B639-44F3-B316-3518D5D868E7}">
  <ds:schemaRefs>
    <ds:schemaRef ds:uri="http://schemas.microsoft.com/sharepoint/v3/contenttype/forms"/>
  </ds:schemaRefs>
</ds:datastoreItem>
</file>

<file path=customXml/itemProps3.xml><?xml version="1.0" encoding="utf-8"?>
<ds:datastoreItem xmlns:ds="http://schemas.openxmlformats.org/officeDocument/2006/customXml" ds:itemID="{897874E5-6DD2-4750-A775-E99FC0AEC2FC}">
  <ds:schemaRefs>
    <ds:schemaRef ds:uri="b73e03fc-2c2a-4eb5-9efb-9038c02c6da4"/>
    <ds:schemaRef ds:uri="fddfbcf2-9f8c-42e4-85dc-cc523265389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3618</Words>
  <Application>Microsoft Office PowerPoint</Application>
  <PresentationFormat>Widescreen</PresentationFormat>
  <Paragraphs>351</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Aharoni</vt:lpstr>
      <vt:lpstr>Arial</vt:lpstr>
      <vt:lpstr>Calibri</vt:lpstr>
      <vt:lpstr>Calibri Light</vt:lpstr>
      <vt:lpstr>Gibson 1</vt:lpstr>
      <vt:lpstr>Times New Roman</vt:lpstr>
      <vt:lpstr>Trebuchet MS</vt:lpstr>
      <vt:lpstr>Office Theme</vt:lpstr>
      <vt:lpstr>PowerPoint Presentation</vt:lpstr>
      <vt:lpstr>Who we are</vt:lpstr>
      <vt:lpstr>PowerPoint Presentation</vt:lpstr>
      <vt:lpstr>Regulatory Services</vt:lpstr>
      <vt:lpstr>Regulatory Services</vt:lpstr>
      <vt:lpstr>Aquaculture</vt:lpstr>
      <vt:lpstr>Aquaculture</vt:lpstr>
      <vt:lpstr>Agricultural Development</vt:lpstr>
      <vt:lpstr>Agricultural Development</vt:lpstr>
      <vt:lpstr>PowerPoint Presentation</vt:lpstr>
      <vt:lpstr>PowerPoint Presentation</vt:lpstr>
      <vt:lpstr>Local Food Purchase Assistance Grant</vt:lpstr>
      <vt:lpstr>Specialty Crop Block Grant</vt:lpstr>
      <vt:lpstr>Organic Cost Share Program</vt:lpstr>
      <vt:lpstr>CT Grown for CT Kids Grant</vt:lpstr>
      <vt:lpstr>Farm Transition Grant</vt:lpstr>
      <vt:lpstr>Restoration, Resiliency, and Preparedness Grant</vt:lpstr>
      <vt:lpstr>Farm Recovery &amp; Support Grant</vt:lpstr>
      <vt:lpstr>PowerPoint Presentation</vt:lpstr>
      <vt:lpstr>PowerPoint Presentation</vt:lpstr>
      <vt:lpstr>Technical Assistance Available</vt:lpstr>
      <vt:lpstr>Technical Assistance Available</vt:lpstr>
      <vt:lpstr>Technical Assistance Available</vt:lpstr>
      <vt:lpstr>Technical Assistance Available</vt:lpstr>
      <vt:lpstr>PowerPoint Presentation</vt:lpstr>
      <vt:lpstr>PowerPoint Presentation</vt:lpstr>
    </vt:vector>
  </TitlesOfParts>
  <Company>State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Market Access for CT Organic Producers and Handlers</dc:title>
  <dc:creator>Grabarz, Alison</dc:creator>
  <cp:lastModifiedBy>Grabarz, Alison</cp:lastModifiedBy>
  <cp:revision>1</cp:revision>
  <dcterms:created xsi:type="dcterms:W3CDTF">2024-03-04T14:49:41Z</dcterms:created>
  <dcterms:modified xsi:type="dcterms:W3CDTF">2026-03-02T21:18:22Z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0x0101008032C6921B094A4CB6C759F89BBAF4E8</vt:lpwstr>
  </property>
  <property fmtid="{D5CDD505-2E9C-101B-9397-08002B2CF9AE}" pid="3" name="MediaServiceImageTags">
    <vt:lpwstr/>
  </property>
</Properties>
</file>